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282"/>
  </p:notesMasterIdLst>
  <p:handoutMasterIdLst>
    <p:handoutMasterId r:id="rId283"/>
  </p:handoutMasterIdLst>
  <p:sldIdLst>
    <p:sldId id="794" r:id="rId2"/>
    <p:sldId id="2489" r:id="rId3"/>
    <p:sldId id="756" r:id="rId4"/>
    <p:sldId id="761" r:id="rId5"/>
    <p:sldId id="2706" r:id="rId6"/>
    <p:sldId id="2720" r:id="rId7"/>
    <p:sldId id="2721" r:id="rId8"/>
    <p:sldId id="2707" r:id="rId9"/>
    <p:sldId id="2708" r:id="rId10"/>
    <p:sldId id="2709" r:id="rId11"/>
    <p:sldId id="2710" r:id="rId12"/>
    <p:sldId id="2711" r:id="rId13"/>
    <p:sldId id="2712" r:id="rId14"/>
    <p:sldId id="2713" r:id="rId15"/>
    <p:sldId id="2714" r:id="rId16"/>
    <p:sldId id="2715" r:id="rId17"/>
    <p:sldId id="2716" r:id="rId18"/>
    <p:sldId id="2717" r:id="rId19"/>
    <p:sldId id="2718" r:id="rId20"/>
    <p:sldId id="2719" r:id="rId21"/>
    <p:sldId id="2722" r:id="rId22"/>
    <p:sldId id="2723" r:id="rId23"/>
    <p:sldId id="2724" r:id="rId24"/>
    <p:sldId id="2725" r:id="rId25"/>
    <p:sldId id="2726" r:id="rId26"/>
    <p:sldId id="2727" r:id="rId27"/>
    <p:sldId id="2728" r:id="rId28"/>
    <p:sldId id="2729" r:id="rId29"/>
    <p:sldId id="2794" r:id="rId30"/>
    <p:sldId id="2797" r:id="rId31"/>
    <p:sldId id="2795" r:id="rId32"/>
    <p:sldId id="2796" r:id="rId33"/>
    <p:sldId id="2798" r:id="rId34"/>
    <p:sldId id="2799" r:id="rId35"/>
    <p:sldId id="2800" r:id="rId36"/>
    <p:sldId id="2801" r:id="rId37"/>
    <p:sldId id="2732" r:id="rId38"/>
    <p:sldId id="2730" r:id="rId39"/>
    <p:sldId id="2731" r:id="rId40"/>
    <p:sldId id="2733" r:id="rId41"/>
    <p:sldId id="2734" r:id="rId42"/>
    <p:sldId id="2735" r:id="rId43"/>
    <p:sldId id="2736" r:id="rId44"/>
    <p:sldId id="2737" r:id="rId45"/>
    <p:sldId id="2738" r:id="rId46"/>
    <p:sldId id="2739" r:id="rId47"/>
    <p:sldId id="2740" r:id="rId48"/>
    <p:sldId id="2741" r:id="rId49"/>
    <p:sldId id="2742" r:id="rId50"/>
    <p:sldId id="2743" r:id="rId51"/>
    <p:sldId id="2744" r:id="rId52"/>
    <p:sldId id="2745" r:id="rId53"/>
    <p:sldId id="2746" r:id="rId54"/>
    <p:sldId id="2747" r:id="rId55"/>
    <p:sldId id="2748" r:id="rId56"/>
    <p:sldId id="2749" r:id="rId57"/>
    <p:sldId id="2751" r:id="rId58"/>
    <p:sldId id="2750" r:id="rId59"/>
    <p:sldId id="2752" r:id="rId60"/>
    <p:sldId id="2753" r:id="rId61"/>
    <p:sldId id="2754" r:id="rId62"/>
    <p:sldId id="2755" r:id="rId63"/>
    <p:sldId id="2757" r:id="rId64"/>
    <p:sldId id="2756" r:id="rId65"/>
    <p:sldId id="2758" r:id="rId66"/>
    <p:sldId id="2759" r:id="rId67"/>
    <p:sldId id="2760" r:id="rId68"/>
    <p:sldId id="2761" r:id="rId69"/>
    <p:sldId id="2762" r:id="rId70"/>
    <p:sldId id="2779" r:id="rId71"/>
    <p:sldId id="2780" r:id="rId72"/>
    <p:sldId id="2763" r:id="rId73"/>
    <p:sldId id="2764" r:id="rId74"/>
    <p:sldId id="2765" r:id="rId75"/>
    <p:sldId id="2882" r:id="rId76"/>
    <p:sldId id="2854" r:id="rId77"/>
    <p:sldId id="2855" r:id="rId78"/>
    <p:sldId id="2883" r:id="rId79"/>
    <p:sldId id="2767" r:id="rId80"/>
    <p:sldId id="2768" r:id="rId81"/>
    <p:sldId id="2769" r:id="rId82"/>
    <p:sldId id="2770" r:id="rId83"/>
    <p:sldId id="2771" r:id="rId84"/>
    <p:sldId id="2772" r:id="rId85"/>
    <p:sldId id="2777" r:id="rId86"/>
    <p:sldId id="2773" r:id="rId87"/>
    <p:sldId id="2774" r:id="rId88"/>
    <p:sldId id="2775" r:id="rId89"/>
    <p:sldId id="2776" r:id="rId90"/>
    <p:sldId id="2778" r:id="rId91"/>
    <p:sldId id="2781" r:id="rId92"/>
    <p:sldId id="2782" r:id="rId93"/>
    <p:sldId id="2783" r:id="rId94"/>
    <p:sldId id="2784" r:id="rId95"/>
    <p:sldId id="2785" r:id="rId96"/>
    <p:sldId id="2786" r:id="rId97"/>
    <p:sldId id="2787" r:id="rId98"/>
    <p:sldId id="2788" r:id="rId99"/>
    <p:sldId id="2789" r:id="rId100"/>
    <p:sldId id="2790" r:id="rId101"/>
    <p:sldId id="2791" r:id="rId102"/>
    <p:sldId id="2792" r:id="rId103"/>
    <p:sldId id="2793" r:id="rId104"/>
    <p:sldId id="2802" r:id="rId105"/>
    <p:sldId id="2803" r:id="rId106"/>
    <p:sldId id="2804" r:id="rId107"/>
    <p:sldId id="2805" r:id="rId108"/>
    <p:sldId id="2806" r:id="rId109"/>
    <p:sldId id="2807" r:id="rId110"/>
    <p:sldId id="2808" r:id="rId111"/>
    <p:sldId id="2809" r:id="rId112"/>
    <p:sldId id="2810" r:id="rId113"/>
    <p:sldId id="2811" r:id="rId114"/>
    <p:sldId id="2812" r:id="rId115"/>
    <p:sldId id="2813" r:id="rId116"/>
    <p:sldId id="2814" r:id="rId117"/>
    <p:sldId id="2815" r:id="rId118"/>
    <p:sldId id="2816" r:id="rId119"/>
    <p:sldId id="2817" r:id="rId120"/>
    <p:sldId id="2818" r:id="rId121"/>
    <p:sldId id="2819" r:id="rId122"/>
    <p:sldId id="2820" r:id="rId123"/>
    <p:sldId id="2821" r:id="rId124"/>
    <p:sldId id="2822" r:id="rId125"/>
    <p:sldId id="2823" r:id="rId126"/>
    <p:sldId id="2824" r:id="rId127"/>
    <p:sldId id="2825" r:id="rId128"/>
    <p:sldId id="2826" r:id="rId129"/>
    <p:sldId id="2827" r:id="rId130"/>
    <p:sldId id="2829" r:id="rId131"/>
    <p:sldId id="2830" r:id="rId132"/>
    <p:sldId id="2831" r:id="rId133"/>
    <p:sldId id="2832" r:id="rId134"/>
    <p:sldId id="2833" r:id="rId135"/>
    <p:sldId id="2834" r:id="rId136"/>
    <p:sldId id="2836" r:id="rId137"/>
    <p:sldId id="2835" r:id="rId138"/>
    <p:sldId id="2837" r:id="rId139"/>
    <p:sldId id="2838" r:id="rId140"/>
    <p:sldId id="2859" r:id="rId141"/>
    <p:sldId id="2839" r:id="rId142"/>
    <p:sldId id="2842" r:id="rId143"/>
    <p:sldId id="2843" r:id="rId144"/>
    <p:sldId id="2864" r:id="rId145"/>
    <p:sldId id="2865" r:id="rId146"/>
    <p:sldId id="2866" r:id="rId147"/>
    <p:sldId id="2867" r:id="rId148"/>
    <p:sldId id="2868" r:id="rId149"/>
    <p:sldId id="2869" r:id="rId150"/>
    <p:sldId id="2870" r:id="rId151"/>
    <p:sldId id="2871" r:id="rId152"/>
    <p:sldId id="2872" r:id="rId153"/>
    <p:sldId id="2873" r:id="rId154"/>
    <p:sldId id="2874" r:id="rId155"/>
    <p:sldId id="2875" r:id="rId156"/>
    <p:sldId id="2876" r:id="rId157"/>
    <p:sldId id="2877" r:id="rId158"/>
    <p:sldId id="2878" r:id="rId159"/>
    <p:sldId id="2880" r:id="rId160"/>
    <p:sldId id="2879" r:id="rId161"/>
    <p:sldId id="2881" r:id="rId162"/>
    <p:sldId id="2897" r:id="rId163"/>
    <p:sldId id="2898" r:id="rId164"/>
    <p:sldId id="2899" r:id="rId165"/>
    <p:sldId id="2900" r:id="rId166"/>
    <p:sldId id="2901" r:id="rId167"/>
    <p:sldId id="2902" r:id="rId168"/>
    <p:sldId id="2903" r:id="rId169"/>
    <p:sldId id="2904" r:id="rId170"/>
    <p:sldId id="2905" r:id="rId171"/>
    <p:sldId id="2907" r:id="rId172"/>
    <p:sldId id="2906" r:id="rId173"/>
    <p:sldId id="2908" r:id="rId174"/>
    <p:sldId id="2909" r:id="rId175"/>
    <p:sldId id="2910" r:id="rId176"/>
    <p:sldId id="2911" r:id="rId177"/>
    <p:sldId id="2912" r:id="rId178"/>
    <p:sldId id="2840" r:id="rId179"/>
    <p:sldId id="2844" r:id="rId180"/>
    <p:sldId id="2860" r:id="rId181"/>
    <p:sldId id="2845" r:id="rId182"/>
    <p:sldId id="2846" r:id="rId183"/>
    <p:sldId id="2847" r:id="rId184"/>
    <p:sldId id="2848" r:id="rId185"/>
    <p:sldId id="2850" r:id="rId186"/>
    <p:sldId id="2851" r:id="rId187"/>
    <p:sldId id="2852" r:id="rId188"/>
    <p:sldId id="2853" r:id="rId189"/>
    <p:sldId id="2861" r:id="rId190"/>
    <p:sldId id="2862" r:id="rId191"/>
    <p:sldId id="2863" r:id="rId192"/>
    <p:sldId id="2856" r:id="rId193"/>
    <p:sldId id="2857" r:id="rId194"/>
    <p:sldId id="2858" r:id="rId195"/>
    <p:sldId id="2885" r:id="rId196"/>
    <p:sldId id="2884" r:id="rId197"/>
    <p:sldId id="2886" r:id="rId198"/>
    <p:sldId id="2887" r:id="rId199"/>
    <p:sldId id="2888" r:id="rId200"/>
    <p:sldId id="2889" r:id="rId201"/>
    <p:sldId id="2890" r:id="rId202"/>
    <p:sldId id="2891" r:id="rId203"/>
    <p:sldId id="2892" r:id="rId204"/>
    <p:sldId id="2893" r:id="rId205"/>
    <p:sldId id="2841" r:id="rId206"/>
    <p:sldId id="2894" r:id="rId207"/>
    <p:sldId id="2895" r:id="rId208"/>
    <p:sldId id="2896" r:id="rId209"/>
    <p:sldId id="2913" r:id="rId210"/>
    <p:sldId id="2914" r:id="rId211"/>
    <p:sldId id="2915" r:id="rId212"/>
    <p:sldId id="2916" r:id="rId213"/>
    <p:sldId id="2917" r:id="rId214"/>
    <p:sldId id="2918" r:id="rId215"/>
    <p:sldId id="2919" r:id="rId216"/>
    <p:sldId id="2920" r:id="rId217"/>
    <p:sldId id="2921" r:id="rId218"/>
    <p:sldId id="2922" r:id="rId219"/>
    <p:sldId id="2923" r:id="rId220"/>
    <p:sldId id="2925" r:id="rId221"/>
    <p:sldId id="2926" r:id="rId222"/>
    <p:sldId id="2927" r:id="rId223"/>
    <p:sldId id="2945" r:id="rId224"/>
    <p:sldId id="2928" r:id="rId225"/>
    <p:sldId id="2929" r:id="rId226"/>
    <p:sldId id="2930" r:id="rId227"/>
    <p:sldId id="2931" r:id="rId228"/>
    <p:sldId id="2932" r:id="rId229"/>
    <p:sldId id="2933" r:id="rId230"/>
    <p:sldId id="2934" r:id="rId231"/>
    <p:sldId id="2935" r:id="rId232"/>
    <p:sldId id="2936" r:id="rId233"/>
    <p:sldId id="2937" r:id="rId234"/>
    <p:sldId id="2938" r:id="rId235"/>
    <p:sldId id="2939" r:id="rId236"/>
    <p:sldId id="2940" r:id="rId237"/>
    <p:sldId id="2941" r:id="rId238"/>
    <p:sldId id="2942" r:id="rId239"/>
    <p:sldId id="2943" r:id="rId240"/>
    <p:sldId id="2944" r:id="rId241"/>
    <p:sldId id="2946" r:id="rId242"/>
    <p:sldId id="2947" r:id="rId243"/>
    <p:sldId id="2948" r:id="rId244"/>
    <p:sldId id="2949" r:id="rId245"/>
    <p:sldId id="2950" r:id="rId246"/>
    <p:sldId id="2952" r:id="rId247"/>
    <p:sldId id="2953" r:id="rId248"/>
    <p:sldId id="2958" r:id="rId249"/>
    <p:sldId id="2951" r:id="rId250"/>
    <p:sldId id="2954" r:id="rId251"/>
    <p:sldId id="2955" r:id="rId252"/>
    <p:sldId id="2956" r:id="rId253"/>
    <p:sldId id="2957" r:id="rId254"/>
    <p:sldId id="2959" r:id="rId255"/>
    <p:sldId id="2960" r:id="rId256"/>
    <p:sldId id="2961" r:id="rId257"/>
    <p:sldId id="2962" r:id="rId258"/>
    <p:sldId id="2963" r:id="rId259"/>
    <p:sldId id="2964" r:id="rId260"/>
    <p:sldId id="2965" r:id="rId261"/>
    <p:sldId id="2970" r:id="rId262"/>
    <p:sldId id="2966" r:id="rId263"/>
    <p:sldId id="2968" r:id="rId264"/>
    <p:sldId id="2967" r:id="rId265"/>
    <p:sldId id="2969" r:id="rId266"/>
    <p:sldId id="2971" r:id="rId267"/>
    <p:sldId id="2972" r:id="rId268"/>
    <p:sldId id="2973" r:id="rId269"/>
    <p:sldId id="2974" r:id="rId270"/>
    <p:sldId id="2975" r:id="rId271"/>
    <p:sldId id="2976" r:id="rId272"/>
    <p:sldId id="2977" r:id="rId273"/>
    <p:sldId id="2978" r:id="rId274"/>
    <p:sldId id="2979" r:id="rId275"/>
    <p:sldId id="2980" r:id="rId276"/>
    <p:sldId id="2981" r:id="rId277"/>
    <p:sldId id="2982" r:id="rId278"/>
    <p:sldId id="2983" r:id="rId279"/>
    <p:sldId id="2984" r:id="rId280"/>
    <p:sldId id="2985" r:id="rId281"/>
  </p:sldIdLst>
  <p:sldSz cx="11522075" cy="6480175"/>
  <p:notesSz cx="6797675" cy="9874250"/>
  <p:custDataLst>
    <p:tags r:id="rId284"/>
  </p:custData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055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11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164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21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5272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2327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199383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6438" algn="l" defTabSz="91411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orient="horz" pos="3720" userDrawn="1">
          <p15:clr>
            <a:srgbClr val="A4A3A4"/>
          </p15:clr>
        </p15:guide>
        <p15:guide id="3" orient="horz" pos="690" userDrawn="1">
          <p15:clr>
            <a:srgbClr val="A4A3A4"/>
          </p15:clr>
        </p15:guide>
        <p15:guide id="4" pos="485">
          <p15:clr>
            <a:srgbClr val="A4A3A4"/>
          </p15:clr>
        </p15:guide>
        <p15:guide id="5" pos="7058">
          <p15:clr>
            <a:srgbClr val="A4A3A4"/>
          </p15:clr>
        </p15:guide>
        <p15:guide id="7" pos="282" userDrawn="1">
          <p15:clr>
            <a:srgbClr val="A4A3A4"/>
          </p15:clr>
        </p15:guide>
        <p15:guide id="8" pos="6940" userDrawn="1">
          <p15:clr>
            <a:srgbClr val="A4A3A4"/>
          </p15:clr>
        </p15:guide>
        <p15:guide id="9" pos="635" userDrawn="1">
          <p15:clr>
            <a:srgbClr val="A4A3A4"/>
          </p15:clr>
        </p15:guide>
        <p15:guide id="10" pos="7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ABE0"/>
    <a:srgbClr val="399AB5"/>
    <a:srgbClr val="F2CA58"/>
    <a:srgbClr val="F4D170"/>
    <a:srgbClr val="5D829E"/>
    <a:srgbClr val="EFF3F6"/>
    <a:srgbClr val="EFF3FF"/>
    <a:srgbClr val="EFFFFF"/>
    <a:srgbClr val="0B5EAA"/>
    <a:srgbClr val="005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2" autoAdjust="0"/>
    <p:restoredTop sz="94725" autoAdjust="0"/>
  </p:normalViewPr>
  <p:slideViewPr>
    <p:cSldViewPr>
      <p:cViewPr varScale="1">
        <p:scale>
          <a:sx n="114" d="100"/>
          <a:sy n="114" d="100"/>
        </p:scale>
        <p:origin x="942" y="102"/>
      </p:cViewPr>
      <p:guideLst>
        <p:guide orient="horz" pos="414"/>
        <p:guide orient="horz" pos="3720"/>
        <p:guide orient="horz" pos="690"/>
        <p:guide pos="485"/>
        <p:guide pos="7058"/>
        <p:guide pos="282"/>
        <p:guide pos="6940"/>
        <p:guide pos="635"/>
        <p:guide pos="749"/>
      </p:guideLst>
    </p:cSldViewPr>
  </p:slideViewPr>
  <p:outlineViewPr>
    <p:cViewPr>
      <p:scale>
        <a:sx n="30" d="100"/>
        <a:sy n="3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  <p:sld r:id="rId120" collapse="1"/>
      <p:sld r:id="rId121" collapse="1"/>
      <p:sld r:id="rId122" collapse="1"/>
      <p:sld r:id="rId123" collapse="1"/>
      <p:sld r:id="rId124" collapse="1"/>
      <p:sld r:id="rId125" collapse="1"/>
      <p:sld r:id="rId126" collapse="1"/>
      <p:sld r:id="rId127" collapse="1"/>
      <p:sld r:id="rId128" collapse="1"/>
      <p:sld r:id="rId129" collapse="1"/>
      <p:sld r:id="rId130" collapse="1"/>
      <p:sld r:id="rId131" collapse="1"/>
      <p:sld r:id="rId132" collapse="1"/>
      <p:sld r:id="rId133" collapse="1"/>
      <p:sld r:id="rId134" collapse="1"/>
      <p:sld r:id="rId135" collapse="1"/>
      <p:sld r:id="rId136" collapse="1"/>
      <p:sld r:id="rId137" collapse="1"/>
      <p:sld r:id="rId138" collapse="1"/>
      <p:sld r:id="rId139" collapse="1"/>
      <p:sld r:id="rId140" collapse="1"/>
      <p:sld r:id="rId141" collapse="1"/>
      <p:sld r:id="rId142" collapse="1"/>
      <p:sld r:id="rId143" collapse="1"/>
      <p:sld r:id="rId144" collapse="1"/>
      <p:sld r:id="rId145" collapse="1"/>
      <p:sld r:id="rId146" collapse="1"/>
      <p:sld r:id="rId147" collapse="1"/>
      <p:sld r:id="rId148" collapse="1"/>
      <p:sld r:id="rId149" collapse="1"/>
      <p:sld r:id="rId150" collapse="1"/>
      <p:sld r:id="rId151" collapse="1"/>
      <p:sld r:id="rId152" collapse="1"/>
      <p:sld r:id="rId153" collapse="1"/>
      <p:sld r:id="rId154" collapse="1"/>
      <p:sld r:id="rId155" collapse="1"/>
      <p:sld r:id="rId156" collapse="1"/>
      <p:sld r:id="rId157" collapse="1"/>
      <p:sld r:id="rId158" collapse="1"/>
      <p:sld r:id="rId159" collapse="1"/>
      <p:sld r:id="rId160" collapse="1"/>
      <p:sld r:id="rId161" collapse="1"/>
      <p:sld r:id="rId162" collapse="1"/>
      <p:sld r:id="rId163" collapse="1"/>
      <p:sld r:id="rId164" collapse="1"/>
      <p:sld r:id="rId165" collapse="1"/>
      <p:sld r:id="rId166" collapse="1"/>
      <p:sld r:id="rId167" collapse="1"/>
      <p:sld r:id="rId168" collapse="1"/>
      <p:sld r:id="rId169" collapse="1"/>
      <p:sld r:id="rId170" collapse="1"/>
      <p:sld r:id="rId171" collapse="1"/>
      <p:sld r:id="rId172" collapse="1"/>
      <p:sld r:id="rId173" collapse="1"/>
      <p:sld r:id="rId174" collapse="1"/>
      <p:sld r:id="rId175" collapse="1"/>
      <p:sld r:id="rId176" collapse="1"/>
      <p:sld r:id="rId177" collapse="1"/>
      <p:sld r:id="rId178" collapse="1"/>
      <p:sld r:id="rId179" collapse="1"/>
      <p:sld r:id="rId180" collapse="1"/>
      <p:sld r:id="rId181" collapse="1"/>
      <p:sld r:id="rId182" collapse="1"/>
      <p:sld r:id="rId183" collapse="1"/>
      <p:sld r:id="rId184" collapse="1"/>
      <p:sld r:id="rId185" collapse="1"/>
      <p:sld r:id="rId186" collapse="1"/>
      <p:sld r:id="rId187" collapse="1"/>
      <p:sld r:id="rId188" collapse="1"/>
      <p:sld r:id="rId189" collapse="1"/>
      <p:sld r:id="rId190" collapse="1"/>
      <p:sld r:id="rId191" collapse="1"/>
      <p:sld r:id="rId192" collapse="1"/>
      <p:sld r:id="rId193" collapse="1"/>
      <p:sld r:id="rId194" collapse="1"/>
      <p:sld r:id="rId195" collapse="1"/>
      <p:sld r:id="rId196" collapse="1"/>
      <p:sld r:id="rId197" collapse="1"/>
      <p:sld r:id="rId198" collapse="1"/>
      <p:sld r:id="rId199" collapse="1"/>
      <p:sld r:id="rId200" collapse="1"/>
      <p:sld r:id="rId201" collapse="1"/>
      <p:sld r:id="rId202" collapse="1"/>
      <p:sld r:id="rId203" collapse="1"/>
      <p:sld r:id="rId204" collapse="1"/>
      <p:sld r:id="rId205" collapse="1"/>
      <p:sld r:id="rId206" collapse="1"/>
      <p:sld r:id="rId207" collapse="1"/>
      <p:sld r:id="rId208" collapse="1"/>
      <p:sld r:id="rId209" collapse="1"/>
      <p:sld r:id="rId210" collapse="1"/>
      <p:sld r:id="rId211" collapse="1"/>
      <p:sld r:id="rId212" collapse="1"/>
      <p:sld r:id="rId213" collapse="1"/>
      <p:sld r:id="rId214" collapse="1"/>
      <p:sld r:id="rId215" collapse="1"/>
      <p:sld r:id="rId216" collapse="1"/>
      <p:sld r:id="rId217" collapse="1"/>
      <p:sld r:id="rId218" collapse="1"/>
      <p:sld r:id="rId219" collapse="1"/>
      <p:sld r:id="rId220" collapse="1"/>
      <p:sld r:id="rId221" collapse="1"/>
      <p:sld r:id="rId222" collapse="1"/>
      <p:sld r:id="rId223" collapse="1"/>
      <p:sld r:id="rId224" collapse="1"/>
      <p:sld r:id="rId225" collapse="1"/>
      <p:sld r:id="rId226" collapse="1"/>
      <p:sld r:id="rId227" collapse="1"/>
      <p:sld r:id="rId228" collapse="1"/>
      <p:sld r:id="rId229" collapse="1"/>
      <p:sld r:id="rId230" collapse="1"/>
      <p:sld r:id="rId231" collapse="1"/>
      <p:sld r:id="rId232" collapse="1"/>
      <p:sld r:id="rId233" collapse="1"/>
      <p:sld r:id="rId234" collapse="1"/>
      <p:sld r:id="rId235" collapse="1"/>
      <p:sld r:id="rId236" collapse="1"/>
      <p:sld r:id="rId237" collapse="1"/>
      <p:sld r:id="rId238" collapse="1"/>
      <p:sld r:id="rId239" collapse="1"/>
      <p:sld r:id="rId240" collapse="1"/>
      <p:sld r:id="rId241" collapse="1"/>
      <p:sld r:id="rId242" collapse="1"/>
      <p:sld r:id="rId243" collapse="1"/>
      <p:sld r:id="rId244" collapse="1"/>
      <p:sld r:id="rId245" collapse="1"/>
      <p:sld r:id="rId246" collapse="1"/>
      <p:sld r:id="rId247" collapse="1"/>
      <p:sld r:id="rId248" collapse="1"/>
      <p:sld r:id="rId249" collapse="1"/>
      <p:sld r:id="rId250" collapse="1"/>
      <p:sld r:id="rId251" collapse="1"/>
      <p:sld r:id="rId252" collapse="1"/>
      <p:sld r:id="rId253" collapse="1"/>
      <p:sld r:id="rId254" collapse="1"/>
      <p:sld r:id="rId255" collapse="1"/>
      <p:sld r:id="rId256" collapse="1"/>
      <p:sld r:id="rId257" collapse="1"/>
      <p:sld r:id="rId258" collapse="1"/>
      <p:sld r:id="rId259" collapse="1"/>
      <p:sld r:id="rId260" collapse="1"/>
      <p:sld r:id="rId261" collapse="1"/>
      <p:sld r:id="rId262" collapse="1"/>
      <p:sld r:id="rId263" collapse="1"/>
      <p:sld r:id="rId264" collapse="1"/>
      <p:sld r:id="rId265" collapse="1"/>
      <p:sld r:id="rId266" collapse="1"/>
      <p:sld r:id="rId267" collapse="1"/>
      <p:sld r:id="rId268" collapse="1"/>
      <p:sld r:id="rId269" collapse="1"/>
      <p:sld r:id="rId270" collapse="1"/>
      <p:sld r:id="rId271" collapse="1"/>
      <p:sld r:id="rId272" collapse="1"/>
      <p:sld r:id="rId273" collapse="1"/>
      <p:sld r:id="rId274" collapse="1"/>
      <p:sld r:id="rId275" collapse="1"/>
      <p:sld r:id="rId276" collapse="1"/>
      <p:sld r:id="rId277" collapse="1"/>
      <p:sld r:id="rId278" collapse="1"/>
      <p:sld r:id="rId279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6" d="100"/>
          <a:sy n="116" d="100"/>
        </p:scale>
        <p:origin x="-5160" y="-102"/>
      </p:cViewPr>
      <p:guideLst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handoutMaster" Target="handoutMasters/handout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ags" Target="tags/tag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_rels/viewProps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8.xml"/><Relationship Id="rId21" Type="http://schemas.openxmlformats.org/officeDocument/2006/relationships/slide" Target="slides/slide22.xml"/><Relationship Id="rId63" Type="http://schemas.openxmlformats.org/officeDocument/2006/relationships/slide" Target="slides/slide64.xml"/><Relationship Id="rId159" Type="http://schemas.openxmlformats.org/officeDocument/2006/relationships/slide" Target="slides/slide160.xml"/><Relationship Id="rId170" Type="http://schemas.openxmlformats.org/officeDocument/2006/relationships/slide" Target="slides/slide171.xml"/><Relationship Id="rId226" Type="http://schemas.openxmlformats.org/officeDocument/2006/relationships/slide" Target="slides/slide227.xml"/><Relationship Id="rId268" Type="http://schemas.openxmlformats.org/officeDocument/2006/relationships/slide" Target="slides/slide269.xml"/><Relationship Id="rId32" Type="http://schemas.openxmlformats.org/officeDocument/2006/relationships/slide" Target="slides/slide33.xml"/><Relationship Id="rId74" Type="http://schemas.openxmlformats.org/officeDocument/2006/relationships/slide" Target="slides/slide75.xml"/><Relationship Id="rId128" Type="http://schemas.openxmlformats.org/officeDocument/2006/relationships/slide" Target="slides/slide129.xml"/><Relationship Id="rId5" Type="http://schemas.openxmlformats.org/officeDocument/2006/relationships/slide" Target="slides/slide6.xml"/><Relationship Id="rId181" Type="http://schemas.openxmlformats.org/officeDocument/2006/relationships/slide" Target="slides/slide182.xml"/><Relationship Id="rId237" Type="http://schemas.openxmlformats.org/officeDocument/2006/relationships/slide" Target="slides/slide238.xml"/><Relationship Id="rId258" Type="http://schemas.openxmlformats.org/officeDocument/2006/relationships/slide" Target="slides/slide259.xml"/><Relationship Id="rId279" Type="http://schemas.openxmlformats.org/officeDocument/2006/relationships/slide" Target="slides/slide280.xml"/><Relationship Id="rId22" Type="http://schemas.openxmlformats.org/officeDocument/2006/relationships/slide" Target="slides/slide23.xml"/><Relationship Id="rId43" Type="http://schemas.openxmlformats.org/officeDocument/2006/relationships/slide" Target="slides/slide44.xml"/><Relationship Id="rId64" Type="http://schemas.openxmlformats.org/officeDocument/2006/relationships/slide" Target="slides/slide65.xml"/><Relationship Id="rId118" Type="http://schemas.openxmlformats.org/officeDocument/2006/relationships/slide" Target="slides/slide119.xml"/><Relationship Id="rId139" Type="http://schemas.openxmlformats.org/officeDocument/2006/relationships/slide" Target="slides/slide140.xml"/><Relationship Id="rId85" Type="http://schemas.openxmlformats.org/officeDocument/2006/relationships/slide" Target="slides/slide86.xml"/><Relationship Id="rId150" Type="http://schemas.openxmlformats.org/officeDocument/2006/relationships/slide" Target="slides/slide151.xml"/><Relationship Id="rId171" Type="http://schemas.openxmlformats.org/officeDocument/2006/relationships/slide" Target="slides/slide172.xml"/><Relationship Id="rId192" Type="http://schemas.openxmlformats.org/officeDocument/2006/relationships/slide" Target="slides/slide193.xml"/><Relationship Id="rId206" Type="http://schemas.openxmlformats.org/officeDocument/2006/relationships/slide" Target="slides/slide207.xml"/><Relationship Id="rId227" Type="http://schemas.openxmlformats.org/officeDocument/2006/relationships/slide" Target="slides/slide228.xml"/><Relationship Id="rId248" Type="http://schemas.openxmlformats.org/officeDocument/2006/relationships/slide" Target="slides/slide249.xml"/><Relationship Id="rId269" Type="http://schemas.openxmlformats.org/officeDocument/2006/relationships/slide" Target="slides/slide270.xml"/><Relationship Id="rId12" Type="http://schemas.openxmlformats.org/officeDocument/2006/relationships/slide" Target="slides/slide13.xml"/><Relationship Id="rId33" Type="http://schemas.openxmlformats.org/officeDocument/2006/relationships/slide" Target="slides/slide34.xml"/><Relationship Id="rId108" Type="http://schemas.openxmlformats.org/officeDocument/2006/relationships/slide" Target="slides/slide109.xml"/><Relationship Id="rId129" Type="http://schemas.openxmlformats.org/officeDocument/2006/relationships/slide" Target="slides/slide130.xml"/><Relationship Id="rId54" Type="http://schemas.openxmlformats.org/officeDocument/2006/relationships/slide" Target="slides/slide55.xml"/><Relationship Id="rId75" Type="http://schemas.openxmlformats.org/officeDocument/2006/relationships/slide" Target="slides/slide76.xml"/><Relationship Id="rId96" Type="http://schemas.openxmlformats.org/officeDocument/2006/relationships/slide" Target="slides/slide97.xml"/><Relationship Id="rId140" Type="http://schemas.openxmlformats.org/officeDocument/2006/relationships/slide" Target="slides/slide141.xml"/><Relationship Id="rId161" Type="http://schemas.openxmlformats.org/officeDocument/2006/relationships/slide" Target="slides/slide162.xml"/><Relationship Id="rId182" Type="http://schemas.openxmlformats.org/officeDocument/2006/relationships/slide" Target="slides/slide183.xml"/><Relationship Id="rId217" Type="http://schemas.openxmlformats.org/officeDocument/2006/relationships/slide" Target="slides/slide218.xml"/><Relationship Id="rId6" Type="http://schemas.openxmlformats.org/officeDocument/2006/relationships/slide" Target="slides/slide7.xml"/><Relationship Id="rId238" Type="http://schemas.openxmlformats.org/officeDocument/2006/relationships/slide" Target="slides/slide239.xml"/><Relationship Id="rId259" Type="http://schemas.openxmlformats.org/officeDocument/2006/relationships/slide" Target="slides/slide260.xml"/><Relationship Id="rId23" Type="http://schemas.openxmlformats.org/officeDocument/2006/relationships/slide" Target="slides/slide24.xml"/><Relationship Id="rId119" Type="http://schemas.openxmlformats.org/officeDocument/2006/relationships/slide" Target="slides/slide120.xml"/><Relationship Id="rId270" Type="http://schemas.openxmlformats.org/officeDocument/2006/relationships/slide" Target="slides/slide271.xml"/><Relationship Id="rId44" Type="http://schemas.openxmlformats.org/officeDocument/2006/relationships/slide" Target="slides/slide45.xml"/><Relationship Id="rId65" Type="http://schemas.openxmlformats.org/officeDocument/2006/relationships/slide" Target="slides/slide66.xml"/><Relationship Id="rId86" Type="http://schemas.openxmlformats.org/officeDocument/2006/relationships/slide" Target="slides/slide87.xml"/><Relationship Id="rId130" Type="http://schemas.openxmlformats.org/officeDocument/2006/relationships/slide" Target="slides/slide131.xml"/><Relationship Id="rId151" Type="http://schemas.openxmlformats.org/officeDocument/2006/relationships/slide" Target="slides/slide152.xml"/><Relationship Id="rId172" Type="http://schemas.openxmlformats.org/officeDocument/2006/relationships/slide" Target="slides/slide173.xml"/><Relationship Id="rId193" Type="http://schemas.openxmlformats.org/officeDocument/2006/relationships/slide" Target="slides/slide194.xml"/><Relationship Id="rId207" Type="http://schemas.openxmlformats.org/officeDocument/2006/relationships/slide" Target="slides/slide208.xml"/><Relationship Id="rId228" Type="http://schemas.openxmlformats.org/officeDocument/2006/relationships/slide" Target="slides/slide229.xml"/><Relationship Id="rId249" Type="http://schemas.openxmlformats.org/officeDocument/2006/relationships/slide" Target="slides/slide250.xml"/><Relationship Id="rId13" Type="http://schemas.openxmlformats.org/officeDocument/2006/relationships/slide" Target="slides/slide14.xml"/><Relationship Id="rId109" Type="http://schemas.openxmlformats.org/officeDocument/2006/relationships/slide" Target="slides/slide110.xml"/><Relationship Id="rId260" Type="http://schemas.openxmlformats.org/officeDocument/2006/relationships/slide" Target="slides/slide261.xml"/><Relationship Id="rId34" Type="http://schemas.openxmlformats.org/officeDocument/2006/relationships/slide" Target="slides/slide35.xml"/><Relationship Id="rId55" Type="http://schemas.openxmlformats.org/officeDocument/2006/relationships/slide" Target="slides/slide56.xml"/><Relationship Id="rId76" Type="http://schemas.openxmlformats.org/officeDocument/2006/relationships/slide" Target="slides/slide77.xml"/><Relationship Id="rId97" Type="http://schemas.openxmlformats.org/officeDocument/2006/relationships/slide" Target="slides/slide98.xml"/><Relationship Id="rId120" Type="http://schemas.openxmlformats.org/officeDocument/2006/relationships/slide" Target="slides/slide121.xml"/><Relationship Id="rId141" Type="http://schemas.openxmlformats.org/officeDocument/2006/relationships/slide" Target="slides/slide142.xml"/><Relationship Id="rId7" Type="http://schemas.openxmlformats.org/officeDocument/2006/relationships/slide" Target="slides/slide8.xml"/><Relationship Id="rId162" Type="http://schemas.openxmlformats.org/officeDocument/2006/relationships/slide" Target="slides/slide163.xml"/><Relationship Id="rId183" Type="http://schemas.openxmlformats.org/officeDocument/2006/relationships/slide" Target="slides/slide184.xml"/><Relationship Id="rId218" Type="http://schemas.openxmlformats.org/officeDocument/2006/relationships/slide" Target="slides/slide219.xml"/><Relationship Id="rId239" Type="http://schemas.openxmlformats.org/officeDocument/2006/relationships/slide" Target="slides/slide240.xml"/><Relationship Id="rId250" Type="http://schemas.openxmlformats.org/officeDocument/2006/relationships/slide" Target="slides/slide251.xml"/><Relationship Id="rId271" Type="http://schemas.openxmlformats.org/officeDocument/2006/relationships/slide" Target="slides/slide272.xml"/><Relationship Id="rId24" Type="http://schemas.openxmlformats.org/officeDocument/2006/relationships/slide" Target="slides/slide25.xml"/><Relationship Id="rId45" Type="http://schemas.openxmlformats.org/officeDocument/2006/relationships/slide" Target="slides/slide46.xml"/><Relationship Id="rId66" Type="http://schemas.openxmlformats.org/officeDocument/2006/relationships/slide" Target="slides/slide67.xml"/><Relationship Id="rId87" Type="http://schemas.openxmlformats.org/officeDocument/2006/relationships/slide" Target="slides/slide88.xml"/><Relationship Id="rId110" Type="http://schemas.openxmlformats.org/officeDocument/2006/relationships/slide" Target="slides/slide111.xml"/><Relationship Id="rId131" Type="http://schemas.openxmlformats.org/officeDocument/2006/relationships/slide" Target="slides/slide132.xml"/><Relationship Id="rId152" Type="http://schemas.openxmlformats.org/officeDocument/2006/relationships/slide" Target="slides/slide153.xml"/><Relationship Id="rId173" Type="http://schemas.openxmlformats.org/officeDocument/2006/relationships/slide" Target="slides/slide174.xml"/><Relationship Id="rId194" Type="http://schemas.openxmlformats.org/officeDocument/2006/relationships/slide" Target="slides/slide195.xml"/><Relationship Id="rId208" Type="http://schemas.openxmlformats.org/officeDocument/2006/relationships/slide" Target="slides/slide209.xml"/><Relationship Id="rId229" Type="http://schemas.openxmlformats.org/officeDocument/2006/relationships/slide" Target="slides/slide230.xml"/><Relationship Id="rId240" Type="http://schemas.openxmlformats.org/officeDocument/2006/relationships/slide" Target="slides/slide241.xml"/><Relationship Id="rId261" Type="http://schemas.openxmlformats.org/officeDocument/2006/relationships/slide" Target="slides/slide262.xml"/><Relationship Id="rId14" Type="http://schemas.openxmlformats.org/officeDocument/2006/relationships/slide" Target="slides/slide15.xml"/><Relationship Id="rId35" Type="http://schemas.openxmlformats.org/officeDocument/2006/relationships/slide" Target="slides/slide36.xml"/><Relationship Id="rId56" Type="http://schemas.openxmlformats.org/officeDocument/2006/relationships/slide" Target="slides/slide57.xml"/><Relationship Id="rId77" Type="http://schemas.openxmlformats.org/officeDocument/2006/relationships/slide" Target="slides/slide78.xml"/><Relationship Id="rId100" Type="http://schemas.openxmlformats.org/officeDocument/2006/relationships/slide" Target="slides/slide101.xml"/><Relationship Id="rId8" Type="http://schemas.openxmlformats.org/officeDocument/2006/relationships/slide" Target="slides/slide9.xml"/><Relationship Id="rId98" Type="http://schemas.openxmlformats.org/officeDocument/2006/relationships/slide" Target="slides/slide99.xml"/><Relationship Id="rId121" Type="http://schemas.openxmlformats.org/officeDocument/2006/relationships/slide" Target="slides/slide122.xml"/><Relationship Id="rId142" Type="http://schemas.openxmlformats.org/officeDocument/2006/relationships/slide" Target="slides/slide143.xml"/><Relationship Id="rId163" Type="http://schemas.openxmlformats.org/officeDocument/2006/relationships/slide" Target="slides/slide164.xml"/><Relationship Id="rId184" Type="http://schemas.openxmlformats.org/officeDocument/2006/relationships/slide" Target="slides/slide185.xml"/><Relationship Id="rId219" Type="http://schemas.openxmlformats.org/officeDocument/2006/relationships/slide" Target="slides/slide220.xml"/><Relationship Id="rId230" Type="http://schemas.openxmlformats.org/officeDocument/2006/relationships/slide" Target="slides/slide231.xml"/><Relationship Id="rId251" Type="http://schemas.openxmlformats.org/officeDocument/2006/relationships/slide" Target="slides/slide252.xml"/><Relationship Id="rId25" Type="http://schemas.openxmlformats.org/officeDocument/2006/relationships/slide" Target="slides/slide26.xml"/><Relationship Id="rId46" Type="http://schemas.openxmlformats.org/officeDocument/2006/relationships/slide" Target="slides/slide47.xml"/><Relationship Id="rId67" Type="http://schemas.openxmlformats.org/officeDocument/2006/relationships/slide" Target="slides/slide68.xml"/><Relationship Id="rId272" Type="http://schemas.openxmlformats.org/officeDocument/2006/relationships/slide" Target="slides/slide273.xml"/><Relationship Id="rId88" Type="http://schemas.openxmlformats.org/officeDocument/2006/relationships/slide" Target="slides/slide89.xml"/><Relationship Id="rId111" Type="http://schemas.openxmlformats.org/officeDocument/2006/relationships/slide" Target="slides/slide112.xml"/><Relationship Id="rId132" Type="http://schemas.openxmlformats.org/officeDocument/2006/relationships/slide" Target="slides/slide133.xml"/><Relationship Id="rId153" Type="http://schemas.openxmlformats.org/officeDocument/2006/relationships/slide" Target="slides/slide154.xml"/><Relationship Id="rId174" Type="http://schemas.openxmlformats.org/officeDocument/2006/relationships/slide" Target="slides/slide175.xml"/><Relationship Id="rId195" Type="http://schemas.openxmlformats.org/officeDocument/2006/relationships/slide" Target="slides/slide196.xml"/><Relationship Id="rId209" Type="http://schemas.openxmlformats.org/officeDocument/2006/relationships/slide" Target="slides/slide210.xml"/><Relationship Id="rId220" Type="http://schemas.openxmlformats.org/officeDocument/2006/relationships/slide" Target="slides/slide221.xml"/><Relationship Id="rId241" Type="http://schemas.openxmlformats.org/officeDocument/2006/relationships/slide" Target="slides/slide242.xml"/><Relationship Id="rId15" Type="http://schemas.openxmlformats.org/officeDocument/2006/relationships/slide" Target="slides/slide16.xml"/><Relationship Id="rId36" Type="http://schemas.openxmlformats.org/officeDocument/2006/relationships/slide" Target="slides/slide37.xml"/><Relationship Id="rId57" Type="http://schemas.openxmlformats.org/officeDocument/2006/relationships/slide" Target="slides/slide58.xml"/><Relationship Id="rId262" Type="http://schemas.openxmlformats.org/officeDocument/2006/relationships/slide" Target="slides/slide263.xml"/><Relationship Id="rId78" Type="http://schemas.openxmlformats.org/officeDocument/2006/relationships/slide" Target="slides/slide79.xml"/><Relationship Id="rId99" Type="http://schemas.openxmlformats.org/officeDocument/2006/relationships/slide" Target="slides/slide100.xml"/><Relationship Id="rId101" Type="http://schemas.openxmlformats.org/officeDocument/2006/relationships/slide" Target="slides/slide102.xml"/><Relationship Id="rId122" Type="http://schemas.openxmlformats.org/officeDocument/2006/relationships/slide" Target="slides/slide123.xml"/><Relationship Id="rId143" Type="http://schemas.openxmlformats.org/officeDocument/2006/relationships/slide" Target="slides/slide144.xml"/><Relationship Id="rId164" Type="http://schemas.openxmlformats.org/officeDocument/2006/relationships/slide" Target="slides/slide165.xml"/><Relationship Id="rId185" Type="http://schemas.openxmlformats.org/officeDocument/2006/relationships/slide" Target="slides/slide186.xml"/><Relationship Id="rId9" Type="http://schemas.openxmlformats.org/officeDocument/2006/relationships/slide" Target="slides/slide10.xml"/><Relationship Id="rId210" Type="http://schemas.openxmlformats.org/officeDocument/2006/relationships/slide" Target="slides/slide211.xml"/><Relationship Id="rId26" Type="http://schemas.openxmlformats.org/officeDocument/2006/relationships/slide" Target="slides/slide27.xml"/><Relationship Id="rId231" Type="http://schemas.openxmlformats.org/officeDocument/2006/relationships/slide" Target="slides/slide232.xml"/><Relationship Id="rId252" Type="http://schemas.openxmlformats.org/officeDocument/2006/relationships/slide" Target="slides/slide253.xml"/><Relationship Id="rId273" Type="http://schemas.openxmlformats.org/officeDocument/2006/relationships/slide" Target="slides/slide274.xml"/><Relationship Id="rId47" Type="http://schemas.openxmlformats.org/officeDocument/2006/relationships/slide" Target="slides/slide48.xml"/><Relationship Id="rId68" Type="http://schemas.openxmlformats.org/officeDocument/2006/relationships/slide" Target="slides/slide69.xml"/><Relationship Id="rId89" Type="http://schemas.openxmlformats.org/officeDocument/2006/relationships/slide" Target="slides/slide90.xml"/><Relationship Id="rId112" Type="http://schemas.openxmlformats.org/officeDocument/2006/relationships/slide" Target="slides/slide113.xml"/><Relationship Id="rId133" Type="http://schemas.openxmlformats.org/officeDocument/2006/relationships/slide" Target="slides/slide134.xml"/><Relationship Id="rId154" Type="http://schemas.openxmlformats.org/officeDocument/2006/relationships/slide" Target="slides/slide155.xml"/><Relationship Id="rId175" Type="http://schemas.openxmlformats.org/officeDocument/2006/relationships/slide" Target="slides/slide176.xml"/><Relationship Id="rId196" Type="http://schemas.openxmlformats.org/officeDocument/2006/relationships/slide" Target="slides/slide197.xml"/><Relationship Id="rId200" Type="http://schemas.openxmlformats.org/officeDocument/2006/relationships/slide" Target="slides/slide201.xml"/><Relationship Id="rId16" Type="http://schemas.openxmlformats.org/officeDocument/2006/relationships/slide" Target="slides/slide17.xml"/><Relationship Id="rId221" Type="http://schemas.openxmlformats.org/officeDocument/2006/relationships/slide" Target="slides/slide222.xml"/><Relationship Id="rId242" Type="http://schemas.openxmlformats.org/officeDocument/2006/relationships/slide" Target="slides/slide243.xml"/><Relationship Id="rId263" Type="http://schemas.openxmlformats.org/officeDocument/2006/relationships/slide" Target="slides/slide264.xml"/><Relationship Id="rId37" Type="http://schemas.openxmlformats.org/officeDocument/2006/relationships/slide" Target="slides/slide38.xml"/><Relationship Id="rId58" Type="http://schemas.openxmlformats.org/officeDocument/2006/relationships/slide" Target="slides/slide59.xml"/><Relationship Id="rId79" Type="http://schemas.openxmlformats.org/officeDocument/2006/relationships/slide" Target="slides/slide80.xml"/><Relationship Id="rId102" Type="http://schemas.openxmlformats.org/officeDocument/2006/relationships/slide" Target="slides/slide103.xml"/><Relationship Id="rId123" Type="http://schemas.openxmlformats.org/officeDocument/2006/relationships/slide" Target="slides/slide124.xml"/><Relationship Id="rId144" Type="http://schemas.openxmlformats.org/officeDocument/2006/relationships/slide" Target="slides/slide145.xml"/><Relationship Id="rId90" Type="http://schemas.openxmlformats.org/officeDocument/2006/relationships/slide" Target="slides/slide91.xml"/><Relationship Id="rId165" Type="http://schemas.openxmlformats.org/officeDocument/2006/relationships/slide" Target="slides/slide166.xml"/><Relationship Id="rId186" Type="http://schemas.openxmlformats.org/officeDocument/2006/relationships/slide" Target="slides/slide187.xml"/><Relationship Id="rId211" Type="http://schemas.openxmlformats.org/officeDocument/2006/relationships/slide" Target="slides/slide212.xml"/><Relationship Id="rId232" Type="http://schemas.openxmlformats.org/officeDocument/2006/relationships/slide" Target="slides/slide233.xml"/><Relationship Id="rId253" Type="http://schemas.openxmlformats.org/officeDocument/2006/relationships/slide" Target="slides/slide254.xml"/><Relationship Id="rId274" Type="http://schemas.openxmlformats.org/officeDocument/2006/relationships/slide" Target="slides/slide275.xml"/><Relationship Id="rId27" Type="http://schemas.openxmlformats.org/officeDocument/2006/relationships/slide" Target="slides/slide28.xml"/><Relationship Id="rId48" Type="http://schemas.openxmlformats.org/officeDocument/2006/relationships/slide" Target="slides/slide49.xml"/><Relationship Id="rId69" Type="http://schemas.openxmlformats.org/officeDocument/2006/relationships/slide" Target="slides/slide70.xml"/><Relationship Id="rId113" Type="http://schemas.openxmlformats.org/officeDocument/2006/relationships/slide" Target="slides/slide114.xml"/><Relationship Id="rId134" Type="http://schemas.openxmlformats.org/officeDocument/2006/relationships/slide" Target="slides/slide135.xml"/><Relationship Id="rId80" Type="http://schemas.openxmlformats.org/officeDocument/2006/relationships/slide" Target="slides/slide81.xml"/><Relationship Id="rId155" Type="http://schemas.openxmlformats.org/officeDocument/2006/relationships/slide" Target="slides/slide156.xml"/><Relationship Id="rId176" Type="http://schemas.openxmlformats.org/officeDocument/2006/relationships/slide" Target="slides/slide177.xml"/><Relationship Id="rId197" Type="http://schemas.openxmlformats.org/officeDocument/2006/relationships/slide" Target="slides/slide198.xml"/><Relationship Id="rId201" Type="http://schemas.openxmlformats.org/officeDocument/2006/relationships/slide" Target="slides/slide202.xml"/><Relationship Id="rId222" Type="http://schemas.openxmlformats.org/officeDocument/2006/relationships/slide" Target="slides/slide223.xml"/><Relationship Id="rId243" Type="http://schemas.openxmlformats.org/officeDocument/2006/relationships/slide" Target="slides/slide244.xml"/><Relationship Id="rId264" Type="http://schemas.openxmlformats.org/officeDocument/2006/relationships/slide" Target="slides/slide265.xml"/><Relationship Id="rId17" Type="http://schemas.openxmlformats.org/officeDocument/2006/relationships/slide" Target="slides/slide18.xml"/><Relationship Id="rId38" Type="http://schemas.openxmlformats.org/officeDocument/2006/relationships/slide" Target="slides/slide39.xml"/><Relationship Id="rId59" Type="http://schemas.openxmlformats.org/officeDocument/2006/relationships/slide" Target="slides/slide60.xml"/><Relationship Id="rId103" Type="http://schemas.openxmlformats.org/officeDocument/2006/relationships/slide" Target="slides/slide104.xml"/><Relationship Id="rId124" Type="http://schemas.openxmlformats.org/officeDocument/2006/relationships/slide" Target="slides/slide125.xml"/><Relationship Id="rId70" Type="http://schemas.openxmlformats.org/officeDocument/2006/relationships/slide" Target="slides/slide71.xml"/><Relationship Id="rId91" Type="http://schemas.openxmlformats.org/officeDocument/2006/relationships/slide" Target="slides/slide92.xml"/><Relationship Id="rId145" Type="http://schemas.openxmlformats.org/officeDocument/2006/relationships/slide" Target="slides/slide146.xml"/><Relationship Id="rId166" Type="http://schemas.openxmlformats.org/officeDocument/2006/relationships/slide" Target="slides/slide167.xml"/><Relationship Id="rId187" Type="http://schemas.openxmlformats.org/officeDocument/2006/relationships/slide" Target="slides/slide188.xml"/><Relationship Id="rId1" Type="http://schemas.openxmlformats.org/officeDocument/2006/relationships/slide" Target="slides/slide2.xml"/><Relationship Id="rId212" Type="http://schemas.openxmlformats.org/officeDocument/2006/relationships/slide" Target="slides/slide213.xml"/><Relationship Id="rId233" Type="http://schemas.openxmlformats.org/officeDocument/2006/relationships/slide" Target="slides/slide234.xml"/><Relationship Id="rId254" Type="http://schemas.openxmlformats.org/officeDocument/2006/relationships/slide" Target="slides/slide255.xml"/><Relationship Id="rId28" Type="http://schemas.openxmlformats.org/officeDocument/2006/relationships/slide" Target="slides/slide29.xml"/><Relationship Id="rId49" Type="http://schemas.openxmlformats.org/officeDocument/2006/relationships/slide" Target="slides/slide50.xml"/><Relationship Id="rId114" Type="http://schemas.openxmlformats.org/officeDocument/2006/relationships/slide" Target="slides/slide115.xml"/><Relationship Id="rId275" Type="http://schemas.openxmlformats.org/officeDocument/2006/relationships/slide" Target="slides/slide276.xml"/><Relationship Id="rId60" Type="http://schemas.openxmlformats.org/officeDocument/2006/relationships/slide" Target="slides/slide61.xml"/><Relationship Id="rId81" Type="http://schemas.openxmlformats.org/officeDocument/2006/relationships/slide" Target="slides/slide82.xml"/><Relationship Id="rId135" Type="http://schemas.openxmlformats.org/officeDocument/2006/relationships/slide" Target="slides/slide136.xml"/><Relationship Id="rId156" Type="http://schemas.openxmlformats.org/officeDocument/2006/relationships/slide" Target="slides/slide157.xml"/><Relationship Id="rId177" Type="http://schemas.openxmlformats.org/officeDocument/2006/relationships/slide" Target="slides/slide178.xml"/><Relationship Id="rId198" Type="http://schemas.openxmlformats.org/officeDocument/2006/relationships/slide" Target="slides/slide199.xml"/><Relationship Id="rId202" Type="http://schemas.openxmlformats.org/officeDocument/2006/relationships/slide" Target="slides/slide203.xml"/><Relationship Id="rId223" Type="http://schemas.openxmlformats.org/officeDocument/2006/relationships/slide" Target="slides/slide224.xml"/><Relationship Id="rId244" Type="http://schemas.openxmlformats.org/officeDocument/2006/relationships/slide" Target="slides/slide245.xml"/><Relationship Id="rId18" Type="http://schemas.openxmlformats.org/officeDocument/2006/relationships/slide" Target="slides/slide19.xml"/><Relationship Id="rId39" Type="http://schemas.openxmlformats.org/officeDocument/2006/relationships/slide" Target="slides/slide40.xml"/><Relationship Id="rId265" Type="http://schemas.openxmlformats.org/officeDocument/2006/relationships/slide" Target="slides/slide266.xml"/><Relationship Id="rId50" Type="http://schemas.openxmlformats.org/officeDocument/2006/relationships/slide" Target="slides/slide51.xml"/><Relationship Id="rId104" Type="http://schemas.openxmlformats.org/officeDocument/2006/relationships/slide" Target="slides/slide105.xml"/><Relationship Id="rId125" Type="http://schemas.openxmlformats.org/officeDocument/2006/relationships/slide" Target="slides/slide126.xml"/><Relationship Id="rId146" Type="http://schemas.openxmlformats.org/officeDocument/2006/relationships/slide" Target="slides/slide147.xml"/><Relationship Id="rId167" Type="http://schemas.openxmlformats.org/officeDocument/2006/relationships/slide" Target="slides/slide168.xml"/><Relationship Id="rId188" Type="http://schemas.openxmlformats.org/officeDocument/2006/relationships/slide" Target="slides/slide189.xml"/><Relationship Id="rId71" Type="http://schemas.openxmlformats.org/officeDocument/2006/relationships/slide" Target="slides/slide72.xml"/><Relationship Id="rId92" Type="http://schemas.openxmlformats.org/officeDocument/2006/relationships/slide" Target="slides/slide93.xml"/><Relationship Id="rId213" Type="http://schemas.openxmlformats.org/officeDocument/2006/relationships/slide" Target="slides/slide214.xml"/><Relationship Id="rId234" Type="http://schemas.openxmlformats.org/officeDocument/2006/relationships/slide" Target="slides/slide235.xml"/><Relationship Id="rId2" Type="http://schemas.openxmlformats.org/officeDocument/2006/relationships/slide" Target="slides/slide3.xml"/><Relationship Id="rId29" Type="http://schemas.openxmlformats.org/officeDocument/2006/relationships/slide" Target="slides/slide30.xml"/><Relationship Id="rId255" Type="http://schemas.openxmlformats.org/officeDocument/2006/relationships/slide" Target="slides/slide256.xml"/><Relationship Id="rId276" Type="http://schemas.openxmlformats.org/officeDocument/2006/relationships/slide" Target="slides/slide277.xml"/><Relationship Id="rId40" Type="http://schemas.openxmlformats.org/officeDocument/2006/relationships/slide" Target="slides/slide41.xml"/><Relationship Id="rId115" Type="http://schemas.openxmlformats.org/officeDocument/2006/relationships/slide" Target="slides/slide116.xml"/><Relationship Id="rId136" Type="http://schemas.openxmlformats.org/officeDocument/2006/relationships/slide" Target="slides/slide137.xml"/><Relationship Id="rId157" Type="http://schemas.openxmlformats.org/officeDocument/2006/relationships/slide" Target="slides/slide158.xml"/><Relationship Id="rId178" Type="http://schemas.openxmlformats.org/officeDocument/2006/relationships/slide" Target="slides/slide179.xml"/><Relationship Id="rId61" Type="http://schemas.openxmlformats.org/officeDocument/2006/relationships/slide" Target="slides/slide62.xml"/><Relationship Id="rId82" Type="http://schemas.openxmlformats.org/officeDocument/2006/relationships/slide" Target="slides/slide83.xml"/><Relationship Id="rId199" Type="http://schemas.openxmlformats.org/officeDocument/2006/relationships/slide" Target="slides/slide200.xml"/><Relationship Id="rId203" Type="http://schemas.openxmlformats.org/officeDocument/2006/relationships/slide" Target="slides/slide204.xml"/><Relationship Id="rId19" Type="http://schemas.openxmlformats.org/officeDocument/2006/relationships/slide" Target="slides/slide20.xml"/><Relationship Id="rId224" Type="http://schemas.openxmlformats.org/officeDocument/2006/relationships/slide" Target="slides/slide225.xml"/><Relationship Id="rId245" Type="http://schemas.openxmlformats.org/officeDocument/2006/relationships/slide" Target="slides/slide246.xml"/><Relationship Id="rId266" Type="http://schemas.openxmlformats.org/officeDocument/2006/relationships/slide" Target="slides/slide267.xml"/><Relationship Id="rId30" Type="http://schemas.openxmlformats.org/officeDocument/2006/relationships/slide" Target="slides/slide31.xml"/><Relationship Id="rId105" Type="http://schemas.openxmlformats.org/officeDocument/2006/relationships/slide" Target="slides/slide106.xml"/><Relationship Id="rId126" Type="http://schemas.openxmlformats.org/officeDocument/2006/relationships/slide" Target="slides/slide127.xml"/><Relationship Id="rId147" Type="http://schemas.openxmlformats.org/officeDocument/2006/relationships/slide" Target="slides/slide148.xml"/><Relationship Id="rId168" Type="http://schemas.openxmlformats.org/officeDocument/2006/relationships/slide" Target="slides/slide169.xml"/><Relationship Id="rId51" Type="http://schemas.openxmlformats.org/officeDocument/2006/relationships/slide" Target="slides/slide52.xml"/><Relationship Id="rId72" Type="http://schemas.openxmlformats.org/officeDocument/2006/relationships/slide" Target="slides/slide73.xml"/><Relationship Id="rId93" Type="http://schemas.openxmlformats.org/officeDocument/2006/relationships/slide" Target="slides/slide94.xml"/><Relationship Id="rId189" Type="http://schemas.openxmlformats.org/officeDocument/2006/relationships/slide" Target="slides/slide190.xml"/><Relationship Id="rId3" Type="http://schemas.openxmlformats.org/officeDocument/2006/relationships/slide" Target="slides/slide4.xml"/><Relationship Id="rId214" Type="http://schemas.openxmlformats.org/officeDocument/2006/relationships/slide" Target="slides/slide215.xml"/><Relationship Id="rId235" Type="http://schemas.openxmlformats.org/officeDocument/2006/relationships/slide" Target="slides/slide236.xml"/><Relationship Id="rId256" Type="http://schemas.openxmlformats.org/officeDocument/2006/relationships/slide" Target="slides/slide257.xml"/><Relationship Id="rId277" Type="http://schemas.openxmlformats.org/officeDocument/2006/relationships/slide" Target="slides/slide278.xml"/><Relationship Id="rId116" Type="http://schemas.openxmlformats.org/officeDocument/2006/relationships/slide" Target="slides/slide117.xml"/><Relationship Id="rId137" Type="http://schemas.openxmlformats.org/officeDocument/2006/relationships/slide" Target="slides/slide138.xml"/><Relationship Id="rId158" Type="http://schemas.openxmlformats.org/officeDocument/2006/relationships/slide" Target="slides/slide159.xml"/><Relationship Id="rId20" Type="http://schemas.openxmlformats.org/officeDocument/2006/relationships/slide" Target="slides/slide21.xml"/><Relationship Id="rId41" Type="http://schemas.openxmlformats.org/officeDocument/2006/relationships/slide" Target="slides/slide42.xml"/><Relationship Id="rId62" Type="http://schemas.openxmlformats.org/officeDocument/2006/relationships/slide" Target="slides/slide63.xml"/><Relationship Id="rId83" Type="http://schemas.openxmlformats.org/officeDocument/2006/relationships/slide" Target="slides/slide84.xml"/><Relationship Id="rId179" Type="http://schemas.openxmlformats.org/officeDocument/2006/relationships/slide" Target="slides/slide180.xml"/><Relationship Id="rId190" Type="http://schemas.openxmlformats.org/officeDocument/2006/relationships/slide" Target="slides/slide191.xml"/><Relationship Id="rId204" Type="http://schemas.openxmlformats.org/officeDocument/2006/relationships/slide" Target="slides/slide205.xml"/><Relationship Id="rId225" Type="http://schemas.openxmlformats.org/officeDocument/2006/relationships/slide" Target="slides/slide226.xml"/><Relationship Id="rId246" Type="http://schemas.openxmlformats.org/officeDocument/2006/relationships/slide" Target="slides/slide247.xml"/><Relationship Id="rId267" Type="http://schemas.openxmlformats.org/officeDocument/2006/relationships/slide" Target="slides/slide268.xml"/><Relationship Id="rId106" Type="http://schemas.openxmlformats.org/officeDocument/2006/relationships/slide" Target="slides/slide107.xml"/><Relationship Id="rId127" Type="http://schemas.openxmlformats.org/officeDocument/2006/relationships/slide" Target="slides/slide128.xml"/><Relationship Id="rId10" Type="http://schemas.openxmlformats.org/officeDocument/2006/relationships/slide" Target="slides/slide11.xml"/><Relationship Id="rId31" Type="http://schemas.openxmlformats.org/officeDocument/2006/relationships/slide" Target="slides/slide32.xml"/><Relationship Id="rId52" Type="http://schemas.openxmlformats.org/officeDocument/2006/relationships/slide" Target="slides/slide53.xml"/><Relationship Id="rId73" Type="http://schemas.openxmlformats.org/officeDocument/2006/relationships/slide" Target="slides/slide74.xml"/><Relationship Id="rId94" Type="http://schemas.openxmlformats.org/officeDocument/2006/relationships/slide" Target="slides/slide95.xml"/><Relationship Id="rId148" Type="http://schemas.openxmlformats.org/officeDocument/2006/relationships/slide" Target="slides/slide149.xml"/><Relationship Id="rId169" Type="http://schemas.openxmlformats.org/officeDocument/2006/relationships/slide" Target="slides/slide170.xml"/><Relationship Id="rId4" Type="http://schemas.openxmlformats.org/officeDocument/2006/relationships/slide" Target="slides/slide5.xml"/><Relationship Id="rId180" Type="http://schemas.openxmlformats.org/officeDocument/2006/relationships/slide" Target="slides/slide181.xml"/><Relationship Id="rId215" Type="http://schemas.openxmlformats.org/officeDocument/2006/relationships/slide" Target="slides/slide216.xml"/><Relationship Id="rId236" Type="http://schemas.openxmlformats.org/officeDocument/2006/relationships/slide" Target="slides/slide237.xml"/><Relationship Id="rId257" Type="http://schemas.openxmlformats.org/officeDocument/2006/relationships/slide" Target="slides/slide258.xml"/><Relationship Id="rId278" Type="http://schemas.openxmlformats.org/officeDocument/2006/relationships/slide" Target="slides/slide279.xml"/><Relationship Id="rId42" Type="http://schemas.openxmlformats.org/officeDocument/2006/relationships/slide" Target="slides/slide43.xml"/><Relationship Id="rId84" Type="http://schemas.openxmlformats.org/officeDocument/2006/relationships/slide" Target="slides/slide85.xml"/><Relationship Id="rId138" Type="http://schemas.openxmlformats.org/officeDocument/2006/relationships/slide" Target="slides/slide139.xml"/><Relationship Id="rId191" Type="http://schemas.openxmlformats.org/officeDocument/2006/relationships/slide" Target="slides/slide192.xml"/><Relationship Id="rId205" Type="http://schemas.openxmlformats.org/officeDocument/2006/relationships/slide" Target="slides/slide206.xml"/><Relationship Id="rId247" Type="http://schemas.openxmlformats.org/officeDocument/2006/relationships/slide" Target="slides/slide248.xml"/><Relationship Id="rId107" Type="http://schemas.openxmlformats.org/officeDocument/2006/relationships/slide" Target="slides/slide108.xml"/><Relationship Id="rId11" Type="http://schemas.openxmlformats.org/officeDocument/2006/relationships/slide" Target="slides/slide12.xml"/><Relationship Id="rId53" Type="http://schemas.openxmlformats.org/officeDocument/2006/relationships/slide" Target="slides/slide54.xml"/><Relationship Id="rId149" Type="http://schemas.openxmlformats.org/officeDocument/2006/relationships/slide" Target="slides/slide150.xml"/><Relationship Id="rId95" Type="http://schemas.openxmlformats.org/officeDocument/2006/relationships/slide" Target="slides/slide96.xml"/><Relationship Id="rId160" Type="http://schemas.openxmlformats.org/officeDocument/2006/relationships/slide" Target="slides/slide161.xml"/><Relationship Id="rId216" Type="http://schemas.openxmlformats.org/officeDocument/2006/relationships/slide" Target="slides/slide2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6FF4D35C-A5FB-48C7-8B8B-150FDEF29C3F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244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363" y="739775"/>
            <a:ext cx="658495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1562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05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11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164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218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5272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27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83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38" algn="l" defTabSz="91411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varofla.com/221087931237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7700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BFF46-0607-72D0-3029-024AC3DC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7B6DE2-D798-B4A5-1232-73DEFC40F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AE324A-B05B-B033-D841-CEB76E532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31925D-AEFD-CB91-F655-861866068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14610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7131-1C55-27CE-1CA2-4BDB4A3F5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8302D4-1DA5-098F-B24C-3CD82D00A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3AF056-F8F9-48B5-B678-E9C20BCF7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954B8-DF5F-4DC2-D105-03226D4A3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70186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4D0B-E6ED-49CE-7830-3E596C815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3131AF-8E50-F796-E3D9-580DB47F0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A3EFF4-C0C5-E213-1DB2-317D5A6DF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62164B-04C6-4AA2-B684-7AAFEB806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27684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D7EF3-55B1-C238-DC62-E8AB4E049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025A20-1ADB-9418-E5CF-35824DB51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E70EC4-0FDD-EF98-52ED-36D427D33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44225-F6C9-6547-D73C-EFE389D723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611199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4C65C-1A42-78ED-D2EE-74BA286E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61A5A4-36D9-06CD-3FAB-FC2A90D06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6D764F-B102-C40C-3797-9C3C38E7E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E69455-26E1-CF74-0EE6-C450050F4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20043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B78C7-33D9-230C-526F-4B1065255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0BA1E5-5182-C916-4814-CCD6EC45F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D643A3-72D1-078B-C9A9-69E09E180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5C731-9D0A-080E-4796-55AF4AD94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8211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97193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34155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60599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673777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0542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77685-C631-21D3-3C46-675636CEF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46B7DC-7699-2F56-00B6-C77580D16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C45851-1622-32FF-60C7-782235635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83B2E-394C-4914-F7D5-23E8960B1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946215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089610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598179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764745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833199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214340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911189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79931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985098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433848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1014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640C-9F27-A86A-0CD5-7661BB0CA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A2727F-07F2-5102-CE5A-D7523DC4D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161107-2E03-0AA9-9C5B-F20570363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1EAF5-CBE9-2747-9CC0-0BDB60819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805913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1121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24714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44826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550080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21338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493806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49878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44182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912617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4081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5813-36F3-CFFB-C4F5-55134AC1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C13233-3729-59E0-3275-E537AF4BC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733A4B-126C-A59C-0EFA-33DB4643F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C0CB46-C012-C53D-F027-3C0305FFF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788843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1948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82465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87476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900138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01836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880823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66309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374002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106585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21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16A76-CE62-2485-A464-3DE81B66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DB1C53-EDF6-21E3-E62A-C9B25CD41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D60497-7DAF-806F-1E68-E28CC87F0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653033-ECF1-658D-FF92-05C3D1343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639115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411025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75010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23604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8DFF8-AD43-BB87-6E4B-215F66A6B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2C3294-A80D-98B0-10E8-9D0A730B3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D75C09-D220-314A-B6C5-7957A9DF9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BD9D44-A886-CC70-02E7-B804CC478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5694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D4FA7-68C3-423E-2384-A359F2E6C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3CB213-643F-19BF-8A09-13FB911FF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375837-A803-C873-EC90-800D5EF00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762F73-5676-D6B3-6B52-1A333668B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86144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8520D-5556-F222-4922-A26FAF71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AA9A4E-B7D9-4E17-8648-639DE5D5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CD89E-2DBB-7F03-7A8F-C4950B54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05E6B6-6FE2-7099-EB09-B0505DAFE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980062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B5182-05DA-1BC9-8A0F-C5D8A65E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78E17F-AE68-75CB-F7EB-EA9166A9F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4CED8D-798B-2C7D-B2C4-C8A2E1194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7F23C-6B1D-4961-806A-FA4843D46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69754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2CB7A-8E53-D9CC-A586-00362B55E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1CDD26-D953-9485-C40D-6278B2003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8495E6-F8DA-AA24-AD48-E68A8DB68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0A9E8E-D418-AEE5-69F0-7317222CE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417407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D897F-9F18-BE82-147F-4FE7413D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CD123C-7A3C-F59B-3691-6DFF9BA5E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592C1B-7D5A-9963-38B2-A88A07645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1E7BF-C9C1-0F2D-4145-11862CF18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233718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615D3-1082-6EE1-7B1B-554CB004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1D49F5-D735-4606-48BE-EA0553609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E2D2FA-4E06-A267-987E-D70D74F2E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A26EB0-1BDF-859E-F0DE-F0115FF8E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5688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64457-053B-2842-F5A4-7FC8A31E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1A7AD5-6A0E-14C5-75AD-9B16CAAD5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BD1554-5202-A7DF-7132-913C69213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E58D3-D8A1-ABDD-9563-2423CFED2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757588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191FD-47C7-447D-8908-6975BEDF3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0F2331-D006-0820-E5D8-84920E091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1B277B-8DD8-D151-BA22-77D84E429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CEAA9-53BB-9C32-8509-3BDD9091A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984046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899B5-2DA5-4884-B27D-35FEF1E2A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0B7154-85A8-9D20-827D-EBC4B4681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77877F-19AA-E2F3-175D-53FE25419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32AF0E-E222-C60C-2460-C73843AF0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521802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DDA4B-F6EE-86CA-4759-498867F2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C125CA-4C3C-2900-408C-A20E9346C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9CC1D5-A830-EC64-D411-8813210A3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EECBA8-5FE1-C8F7-95B4-266A658DD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6224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027F9-63B4-4240-84C4-2F04DD20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E2988F-81C8-3468-37A0-9142210AD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D1187E-5424-5669-08E6-760DF10C7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7DC9C9-8D23-0DA3-40E0-C61C03756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3040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2BCF6-16DA-370C-6681-0603432B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4589F4-0EDB-EFF9-C260-DE45A15C4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44E481-91D1-C8CD-D29E-D157647B3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B5FDFD-AFF1-3E6C-373F-BE521209B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371330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B54D4-2D75-4187-7C49-7156C97E3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82C51C-1073-E126-20EB-8D72D4069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1FA55E-1DA1-171B-F04B-0661F873B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55839-8CE0-B1EA-1A1E-6147C1E77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366038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76083-203E-08D5-3CBE-54870392F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729A56-4E8A-A2FC-5329-F935E31CB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1D058C-A103-C4CD-5517-A7C2A7AA5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B3E91-8963-2476-2BA7-7265BE7A6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89118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0B1C1-8BCD-8E95-49E2-63B47C2E4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633206-A4A8-E230-3B82-B901466AD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6BBE62-ADC8-915E-4B87-125354DF9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2D137-AEBA-C61A-2623-635EEE69B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254356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4533-F062-E1F1-E111-53FC8DB8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8F086-8C1B-93FD-ECBF-D2B39A8B3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820104-23F4-1599-4101-C7C115C93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EACE74-60FF-C405-DAE3-DD10A9938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264172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6C178-2CBF-2C1C-58CD-EE06A703C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8C8727-AE5B-2CBE-DFA9-7E4416007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61FAE8-6EE9-28B0-6AAE-20FFCD46F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5D0A46-C607-4CA0-5DDE-1F81BC917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5806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ED97F-DDEA-C196-45DC-D782A8B5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7899C0-2633-0F62-8DD9-4BA4B44BB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6D330C-A4B0-0CDD-054B-A241BFDB5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EE9DE4-AAC3-5F06-AD32-A742D9FC0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569964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76E6D-5E15-6621-1E81-AB2B52EB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28F3D1-1723-39BF-AFF3-227C60E9F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C9C07E-3AA1-FA5E-2675-F444D5521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1C2F87-8F3D-A188-D788-B6978A588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967242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EB851-BE74-DB02-8633-8BC59DBE2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499DB3-D705-664E-CED4-0ADB3532C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C56FA5-C631-1E91-E30A-C146DE15F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EC78B-199A-F130-BA50-D2E432469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047536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6929F-11EA-01D5-E0F2-1CCF9F34D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28C56B-564F-847A-6B6C-B38E9FC5C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D86BB9-F90E-1985-05C4-A87F6E7EF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EA0254-C4B0-D868-15D8-ED4BD334B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52889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AE582-FBCB-6F7F-77C0-9FEAC53F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7B7600-F447-913A-E470-99B34A311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EB6C76-3519-97E7-2AF6-4A0903392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430FF4-C961-9652-D440-C2DC6EFB3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379929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60C70-93EF-D815-2ED7-89B6DDA7F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4C8FFA-E0EE-F179-27E5-E793624C3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CE28D9-DA78-6B54-6D39-098F2ADBD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C3AAE5-2DF4-9606-471E-F27BCDCAC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738828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C84B1-2B1D-881C-2B84-15ADB6CBF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9AFF72-E63C-ACAC-8D1B-23B9F1FB8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98EE7F-43C5-36F4-2B2E-EC8CC38DF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386463-6387-4A2A-88E2-87325DB84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7436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0FA2A-BE67-C129-A4CB-1357707ED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070E18-561A-84C4-D7AC-E0BBAA562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216570-727F-5193-E6F6-FCE353932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377145-00C1-7DC7-E0B3-D71860FC7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067094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8A38-C440-9692-6D93-7B317DF9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41660D-B9FF-E700-A8ED-6E8F7C507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0D54F6-BC61-EE4C-34B5-8FE224552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18FAF-5C4E-AD01-D52E-BB5F9FBB1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599826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407EE-697F-351A-F050-FAACD5F3E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6B094E-A577-1451-A43C-6A09D9FF1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850BD9-355B-FA0D-AFA0-683FF3CCC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2C3004-B8DD-A035-EC50-AEF3B23D7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380106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054C4-669E-E903-CC3D-83BEE07B4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D9127C-C46A-01BB-837D-81D0EF478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C56925-8487-0FBF-E90D-17C7C77D3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13E618-D204-5CEF-C5C3-D1594ED48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6397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43545-C557-EACC-D766-A06A3DDEF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4471EA-FE5E-6EC5-B753-1AFF14C07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490D6E-B8B8-0F65-4A51-A2717731C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60F10A-A60E-FA29-FC07-F53F3A4B8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998061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D874E-B089-0AAF-D482-EE8361C02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346E74-5EF7-DF40-8146-63C5D2D03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F7D9BB-CFAE-0B0B-665E-700FA8C32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B0F390-3BC9-8118-7716-2AFAF4020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79904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FE541-4FC9-285D-0530-3AF2FEE39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0CDF1A-BEBF-8FFB-AAF0-1988AA622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20AA80-7F95-22E1-2B24-2716F264A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CDAC0-9F72-717C-9038-FBD4ED13A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902457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C6CEB-5491-EA77-E027-FC8DC2FD0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6B91F7-4720-3B5F-2A5B-45DBEE8B3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E7371C-F3E0-4B12-CFD2-B7FE9106D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937F3-32A6-5DEA-7AD4-9F25DACC6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219425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125BE-B8F7-F777-CD28-C7441AB9E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175CDE-6CAF-CEE1-3530-6FEAF93A2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FCEC32-C0F8-1C9E-61D6-0CCBCA97E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A38CC8-37A7-6732-7312-2851D42EF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64837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9AC1-0283-6858-348F-244EB312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FDE99F-03BD-E75C-9F4F-01DBF3DB3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3DEDE2-420E-30F6-CA6C-9280C163E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EB56C-18A7-BB3E-75A8-AF8F22433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44520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15278-4670-B6C3-A672-7FF69912B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3F1681-5755-0AF8-F195-D4967540E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B2BFFD-BDB4-3C7D-9C49-8BBCA4321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9176CB-AF2A-601B-DFE2-3664ED8DE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936316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A6A45-2677-EFD5-63EF-D2E2D4761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C5F0B7-65E4-9A62-ED53-D5B942061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0F8B63-5CCD-8FC9-EDC6-EF8DEAFF4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76671-5236-7E36-0068-13640A958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391332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106567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209022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CF0E5-5944-0EE0-EEFA-694C4BD8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2110BE-2372-A787-57CD-F3E8A0F9A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9B1697-A22B-13D9-69E1-191AE90CE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89A00-FE48-994C-4939-5E14928E8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17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6753E-F64E-B292-63AF-47347F4EE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0386E0-F302-7FBB-9B5A-45C50374F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969AF9-B87B-7726-5E2E-2831E55E8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AE9C82-3975-1B84-F3F1-B13D9405B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008230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945020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056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93174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363914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58254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03233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423012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059756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C1CA-6D2C-524D-D39A-7F00B4045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354401-78E9-2EF0-0166-C9027B7CC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70EC5B-B2D3-7A86-697C-C913FE0C7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8FB27D-A557-95CF-C628-254D532B6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808900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972E-96F1-3932-B106-756459A1E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AF7E35-34B2-E938-4025-544B6841A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303A92-71C8-258D-1766-0C81A126B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8FD6C0-3F46-67F3-ABA5-D5ED844B1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9204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6B9D4-7821-E411-7805-29D6AE1D0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DDEF2F-C9F4-B5DA-F8DE-0B4C4168F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2CABB3-DF16-2DCA-C5DD-59A38AE1F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D64150-D135-EEC4-2015-8B2FF8217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605568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FAE7C-9B69-E509-2B72-A2C6F3F8D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0E5BFB-658E-AC94-D281-A2A9C2A0A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A41C2D-460A-1A98-B79B-824733C3F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9EDC50-14BB-F943-1D9B-FAB9D8B3C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78002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378226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934748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205916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5A5FB-1B57-DFAF-57AF-5329DD12E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EFE0CE-9AAF-1A3E-395A-1DCBF20E5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38180-9B92-93FA-B5C3-FD4FA3E00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8CDF86-DF6E-797A-54EF-EC2010662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035176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E9E64-45B4-65D5-927D-A329C9672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AEB3C2-615A-39B0-E001-4C63FB69C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2DFD93-87D3-DE1F-4499-379A5B1CF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AFC0FD-B3D8-BC4D-5521-9CDC97AFF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57328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1ACCA-0621-5648-C431-BBBE350D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4554C9-052A-832A-C329-BBE4FF32B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3C9FFA-8963-FE23-1107-D5D3FFD92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D012F-83A2-62B2-1B1F-6FD6C7C87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91444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622F3-C5EC-FF73-8986-D51E475D1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3CEBAE-89BB-A361-D782-BD32515DF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510078-8FF6-4512-E4A5-5F756AB1E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9DD8E-7854-8D9F-688B-8F07557E0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181958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33-66A6-AD67-206D-9474204B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0F1B63-AF5C-DB34-54F0-CAA1060F6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5D2767-771C-6C1F-564C-A647DD687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33FFB6-870F-78D4-0875-53B01B00E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175052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60E91-D270-AC01-0103-9AAA6364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752418-DE44-B1C6-21AA-CD5BB7EAB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8B2826-71EF-EE3C-435E-EE9FCC7D9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332EEA-D7D8-0CA0-8EEE-38FFCBF1F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884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9287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0408-31EE-41BB-1205-20720624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A45732-3140-6075-FD0A-17F0AEFCF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A055A9-26D2-D4E0-757D-4B854457A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1B5D7F-9FD8-BFCC-676A-D49D35815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360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C8A0-716D-6F2F-2E5D-09E25020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41E024-180D-B1F8-1C7F-8945173B1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AE306B-07C7-B7AD-7485-49309546C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994B1-0EBA-086A-0EE8-DC7882C5E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6859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CE2A1-DC99-F6E1-B254-CFC1995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73C7EE-CB94-575B-6755-B3F012997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189A8B-2EAD-DE58-02EA-7DE1C017A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0A596B-59FB-F9F5-7109-91B9E9A86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241472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8967-B478-5018-4F9B-93CC2EBA8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479E89-60A2-8748-6671-63681C904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EBDF54-1218-090F-03B3-FBA54785E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8C975-E926-3B28-3390-B141C32E1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309524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7F047-710A-AE44-2E5C-9950D8470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D520DD-2E67-CA27-99ED-480B6E674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5E3523-BCF0-8AFC-721D-B65AD28E7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057936-8B62-94D9-A11E-44ECDF0EC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240123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F0491-2C6C-FCF9-21DB-FB607A78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F92174-882A-23CD-C503-6A93ADA16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04772-8BA8-D014-03D0-0D3F33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0B5D4-3445-F2EC-01A2-78B66BD99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038795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09931-BFA2-6B07-3A5E-F60D159E4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5467E7-10C5-7A6D-5D1C-035A8F3AA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6D2303-3A3C-F701-F988-087BB5DB5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BBA1-11CE-49AF-33ED-8515D4918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67359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0B610-051F-03AC-B57F-2EF11E8C6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F3C221-5B03-34C7-8402-CC0DC18E6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34493D-403B-EF13-58B5-C5BD10EC0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586FF9-C2A7-5040-6FDF-738CDA97E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107532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8337A-1F2D-0710-B36F-EE0295B8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18D85C-98E0-DE73-F99C-6D797AB7C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1ED89E-61B9-C0D0-5060-CAC6FFFF4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19AF9-6346-7A85-AA1A-9404437B8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307824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621F5-8E44-AAEA-543A-30892939F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F6CC96-7752-43E6-2A37-F2724D2EB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72C921-8DC9-8890-FA24-868D58F82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57D1E2-8AFE-0C43-818F-761473CBFE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209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144461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11032-6DEE-78C1-63EB-1C627B72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A8A00-B804-E8A8-1FE2-D53F1F617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9CFA09-9BA8-FD45-9034-E465E747D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5C907-8B10-D860-FA2D-BE30114FB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7951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292C4-35B3-4818-D51B-366616F94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C8E30D-9C89-A72E-2467-56ECBC7409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DF6BED-95C5-2627-01F6-231ED2470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A87B8-2293-4B0A-FC37-22054CEB2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22415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641684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415410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555331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813566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739942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407463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937073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079388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076115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8492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DFF67-FCEB-BDA2-19F9-4A9AB2DC9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6BCEC3-0946-2F6E-EE71-DB09E0036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A0724-D2C9-3B41-14B3-4D4F6A4C0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CE9D7-DC37-1D2C-BB80-0B2157C81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418185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785923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844402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310-33C9-7D16-AD10-AF3BA599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63012-4EA9-14F6-7FA2-E8180B3FF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F1469-4204-4A71-1AFE-3E71BB869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6D188C-6CCB-5EB2-6516-FAF72E23F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853171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4A3C9-D04C-6802-5137-0D172CF08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75081E-4D91-213D-59B8-9078CDE29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2CE2CF-EB04-A65B-016D-1BA0DB44E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74A91-A437-96A5-4886-F5FF46826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0147390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333F9-BB83-944C-BEAF-27D18E5A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A894DD-05E5-C9B5-7543-B97AF6487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69A599-56ED-BE54-8A58-2AD3F063C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B8F17-3502-5F2F-284F-06D30EC28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450881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A0C93-7C12-7867-F0E4-7143FFC95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2B7DF6-6DFC-9BAF-34B5-6866F7F56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E94195-DD72-2E4A-A57D-3900BA9B9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CE1A10-7B57-395E-BB72-5D7A34E79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290072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7479-6D05-F42B-2602-6C0F02C01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2FDF28-7C67-08BE-0432-C5422C13A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616C9C-1F05-6A97-8620-4CD094B04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EB9F2-5970-D520-E6C8-128E12FDE1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572281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7D306-BCB9-0E47-CE35-7CD2169D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FB0FBA-EFC0-E83B-0BE2-064580517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4903EB-90FA-A670-5227-A20171540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8CF8D1-01E5-A9B6-4095-1A7B3055D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506429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3C0BA-4557-9C18-56BF-693B1D7BC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673AE4-F1C1-438A-CBB5-62775C4D3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A61A82-9998-20B7-060D-B116A06C4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3DC275-26BE-97F7-DC2C-64FA91050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665643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A0B6-9F34-1C28-5782-EDF5D883E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9DB340-C290-6F55-2742-5A397CB84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044BD9-851E-E80F-6C26-9C00AF9D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69B94-AE3C-110B-A161-23F102071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9537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08ED-583F-CB39-D0F7-E49703255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98A40C-ED5D-9017-4AFF-B15128552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8784C6-28E0-AE8C-CC9E-58DA0EEB0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B1B6B-45CB-B5EB-8683-B53857687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396914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47ACB-2185-E1D2-6A5E-57C13A3A3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7955F9-1309-3791-8B5F-0FDDB48CF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088CBB-D6B4-AF3F-40ED-F1C801DBE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42001-1224-A877-4882-9416BF871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3534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E850-2359-F607-6A57-DCC6FD137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5F3D97-905A-A22F-BC01-49F6EB74E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29CB93-F067-3878-5E31-D759254CF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7BEB4B-6438-9D8A-A415-BF5413291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264567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96069-31A0-D86E-0A59-2E81EB54C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C1A9EE-D30B-8AD4-20ED-D5FF7D7E6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2F0DC1-A7E1-B26C-65ED-0840D88C4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846FF-65F8-6F0A-7151-9B77D17C2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801443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90DF-76F9-DBF7-C7D1-0FE52B35F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A628C3-2373-50E0-655C-9C5485352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8CB4AC-35CA-F04E-64D4-3F3D94D64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37D126-A64E-30ED-D1EE-DACB3C32E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550721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03FF-EFED-4AC0-BDE6-71938E70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8545E2-3054-4DC0-C680-0C868B7EA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231704-0A7C-A9D1-3CEB-634D42E31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63A47C-D902-DB1A-9CC9-6B2C39CD1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085764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6208A-6C1D-0FFF-7FA7-A8532BD1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0F5FDA-CA51-B822-F17C-8EDED4844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88CE8E-B74D-E1FC-9013-C193873F4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8A842-7D82-1520-239C-3B59B4858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62048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9D641-5B7D-99EE-DE37-DCB89DA01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18BC67-3B0F-F406-B5A1-3A62598EE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86FD99-5BAF-31C3-716E-6409E3F9D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FE91C3-EBD8-51CC-E374-351EE41C5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144100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01039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6322323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34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54B17-3B3A-FE66-E8D8-6E7184F83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FA486A-B8B2-BA98-8E52-EE49FBD3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8B1851-A25A-14AC-1383-7C81D10AA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99E6C9-615B-BE68-9502-A942729E9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028338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438759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4267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961675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671259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56538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1993566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97918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F854D-18A6-9A6D-4325-087D9D0D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6DFB74-69F7-60C1-6DB7-78F24DFCB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539032-E005-53CC-8F85-96931F8B8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F0736-AF3E-A3A6-97E0-5CCD06494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251236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35923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4286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329E4-8757-072D-88A2-770F6123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EBFE35-C19D-A0D0-6F90-06D95D5FD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57EFD0-BB59-0C60-0DE2-5DF222A16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1633E-719C-9F73-D114-45865C434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465159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793640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6201195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F8FA-AEAE-3220-35AC-6E927FF9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63E4-3C36-E640-E090-ECF276CDA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54178E-F384-90D5-2B7B-8EA321786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6358-5D7B-2A07-E387-530579DA6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0046479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6C7CE-F1EA-71B4-6617-6FE32ED69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B6E4AB-2710-A840-C8C4-739CE44F4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D8B99B-8B89-8C21-709D-51EE55795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DC862-40B2-BD33-8A4E-0E0C34C78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54645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D26E2-07AC-D9B5-3D49-2CC874630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799A8D-CB24-7EC7-402E-5960CB9D4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448D1F-ECE6-CC71-DF3B-7486C2EC1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74BB2-F324-393D-DAF1-BC400ACEE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49150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0924-34DC-8FEE-93EE-C4567E75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571B88-13B4-72B5-9AA6-55334BD13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3C17E1-B49D-DFD0-1693-987511CE6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5CF0D0-30C1-C5E5-EF03-0546A3949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439281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99F46-FC78-79F4-9C65-0DD65B32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FD6C7D-98CE-1E2F-03BB-794E7F22D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120016-0608-0FB7-C55A-3CC84AB9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A0744-21FD-2211-275E-34EFEB5E8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651362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2CD1-0496-ABF1-5C31-FB1A9A068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35A0AF-468C-EE64-6D4C-9E78538A7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64DC7F-3706-0CD9-57AC-57F204961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E7DFB-FBBA-17AD-C555-3105813F4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0991544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ABF9-DCEC-A443-E507-60B8F3820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86AFF-992F-DC03-8E68-C6AD8544C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69F537-E08B-7615-B550-D7DE68A77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E12F1A-6AA5-DB20-EC4D-D793EDA65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3637059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74EF-F94F-B2E5-49BB-A60E849AC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04E5FB-FE6B-D6E5-9B32-69C3F4685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6DA793-808B-013B-8B72-C65F102F0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8CC4C1-404B-76AA-14FA-0FA572F83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3036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783E-F26D-36AC-6A73-8B4CCC24A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CB2722-E8B3-3CCE-FC0C-00FC2E654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B42241-52D5-20DE-0919-6AF7E3F02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56872-760C-954A-19BB-88851C5AE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984777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2F13F-F6A6-9BF3-5E65-A41DA3C2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D8DD57-550B-C013-EF80-4CE644578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A3CB8E-807F-4773-D81A-3EAF739F4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F1ED0-3238-9C3B-3122-734A36BDF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025503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CADF3-0C6C-DF3A-10F4-2DD2549EB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3DB5E5-D99A-BF29-8A1C-4D0425E8A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5C48D3-AA9F-A2F9-7382-C5DD1888B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8C7A6-A22B-7018-80B4-0473176B1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311462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C2F56-035B-BDAB-19DC-A9DC2E39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9E0199-64A4-CA27-4796-6E9362E22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C14782-5A0F-2F64-147B-0486EB4C8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171A36-8A38-2A2E-DED7-54AED66F3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965413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08F81-16B5-89E6-80C8-EC6DAC4B7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3892CE-93CA-5B24-7A2A-C500687BD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8E26DE-B7E5-24CE-BD0D-97C3E784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B18AEC-9A81-1B8F-0CE4-7FD8A46A0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7267048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9B13A-7C83-EB12-61BC-15CAB402B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466CE6-848E-08CA-EDB8-4DD867B91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6814DF-B429-47D5-33AD-7132E7854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7E2B0-9CB8-E93C-930C-D3184F0E8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122632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A888-9616-452F-5B9B-917055A1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F48196-D20A-C263-6B04-594B8D5EB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EB7B0-D30D-CA52-C842-C0C22ADC8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8E052-00C0-A433-E7D2-7E70556A1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510437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89CE-3981-E1AD-373B-26E562625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404A5B-A22C-C204-6ECA-E2586209F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3CAEE-B7E6-6DF3-FA3D-4CE1D02C3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2A1342-D4D0-B6D4-BFF8-E8F50BF76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3169957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D267C-817A-5B91-1CD9-2F6C3A04C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D996FD-4FFA-1627-C5C9-7875AEA71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DD82CB-8008-E007-BB4E-5A0AD05B8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1728E-CBF2-2598-2DFA-E0B783BAE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176493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0E098-3C0F-95A3-024E-F9F988E6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931A57-EF9B-653D-4BA4-7CBF8B151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7644FC-4A63-D982-36BD-8CF934E64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D08D02-E05D-C55C-104E-1D00646F4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19484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953FB-2DC5-366B-EAB0-45B2CD808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915398-997F-692B-1BE1-7626E42E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7AFDF2-973D-4A27-4404-9C1B6DC7F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94E11F-D7FD-DAB4-307C-936ADE9DB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61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A6843-F4B0-EB78-EEE4-ADFDB34E0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590792-2236-7EA7-6032-01746634A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36D23E-9D34-913A-D1B3-F8C5E55C6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34A775-9CD3-1950-C79F-5CBFFFEE1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8977574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B2638-195A-FA8B-60AD-EE7E19E8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0B581F-1A5F-34E2-DEC8-B2BAC66E4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86FECC-2733-064C-6FB9-5D7107213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B80ED-8BE9-4C01-7824-C8F36E616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97312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A9D8D-494A-3791-5156-79C381F5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89AEAF-966C-33E9-0821-C2530622E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A6957B-8643-411B-5A01-42D895944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BBD0EA-EFF6-D4A8-5E70-8FD7D8C00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35985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0C7D9-740E-C3CB-CC83-B21BD2C64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20B06E-CF2C-D032-92A3-B66765925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BCD290-6444-A192-AF24-E97879A74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3AAF23-E135-184A-ABBA-A608332D5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152876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07DDA-96AF-F68C-96F8-679CA674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5C3BCC-5224-E80D-BA98-7D0842A3C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9687FC-9007-AD51-32E9-DB8906DED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5B6D4-1FFB-51DE-7C45-47E21CC1B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4594502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A362-A6E1-29EF-113D-D3540DA9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0E15E6-0F19-B810-4C30-DB38D9D27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5A248E-87D1-40A1-4BFD-B5E5C9D5E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A6274-F2F7-1C0D-4852-AEC041F10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544346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7C9A-892A-1C3D-1B62-B0AC5AD0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406E0-4043-2A9B-B6A4-A6417A9D2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511987-4243-9013-7420-04CD366A5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B9814-2FC1-5365-E50A-27BC9F022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32915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396D6-6F60-1C53-5158-B0AB9BCD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1FFF15-AC83-8636-D616-ADBF3C1D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D54C9F-B210-E758-6010-DB086E4A1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671F1D-7507-7961-1704-DFA176501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7920593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DD06-6373-FAAF-B2BB-BD6E625F6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500277-D4D4-44A3-159E-0D3B577BB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74804F-C00C-9465-93AD-B8113774D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F48C0-56CC-5BD9-72E7-2A0DD34D9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0118375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E62B8-8599-3DF0-C890-8216FC41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6AF45D-A39D-6B84-7FAE-616787C8E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A0BBFF-4930-F65D-2AD5-224317D94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4A1D6C-7859-01BD-DC4F-E5FAB8385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0744426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7DF90-7CE1-4D15-D434-D6427DD61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6083B2-CF2E-7F3E-4C82-D397EFC36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CC2640-BE52-CC59-8FE1-E22A3D8FB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6C3F6A-FEE4-F43D-E238-06D20EBB7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3040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97736-2C0C-8329-1BA3-35F53F161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176BBF-00AB-CCDD-9871-F46E66945B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1D4A36-F9CA-49FD-C8A1-E01BAA74E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04B53-BD3F-C751-87BD-A65D13907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390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392D-8F1B-45B6-C71A-9A0E5AE2C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7CE0D8-C42B-32B1-959E-AA1658B6C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C7958D-895E-28A8-55A7-9A6DF3AE6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70B18-D4DE-B81C-65D1-8010E47AB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8938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770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4C19-3C0F-BD59-5564-FC9556BB9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6200A2-1C89-6F1E-CECB-F279C8E6A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904721-103D-F8FD-E69E-6607E9BCC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79E25C-6302-0F50-0D8A-384B877C6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409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E6B20-C243-A383-C6CD-8E5A451F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E9ABEA-19F7-F725-1F17-6BE4863FE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D38EE0-CBCA-86FF-9A0E-9BF2B2390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337FC5-7A18-EF09-008E-629BE4524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029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55D81-8B1C-8AFC-9122-374D4C5B4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24CB45-AFF1-07D7-C11D-3277BBD46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7F08C8-8EAA-ED95-FC6E-B8759D563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79DDD-CE11-C3F9-CCFC-75C75CC52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8644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BC4F-1977-BA78-7B49-060CD6ED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85724A-53E8-6A87-9CBD-C688633E5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D3C291-EB47-A01F-31F1-1DD2B293D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86346A-2164-1FFD-3497-2D41E5CDB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9622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CDF66-DF4B-9A3C-E921-9CE1CF05E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81E844-DFAC-1CCE-678B-B2A6B33ED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5AE969-0372-15B5-1044-0C1864B70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DE25F3-D108-4068-2384-740BDB65E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9281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1F5B5-D54D-AA94-B6E2-795E44B7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AEBB03-0996-472F-527F-03606AE38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B2913F-2D2B-730E-8F7E-EBEFDA045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364B7-5329-0852-1155-B99D4CDC2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079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AFB11-A505-3F1C-55D4-7DEE205D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920F6E-7FE3-5153-C115-512BBC312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13FE9E-89F9-9B8A-70BD-29B23E90D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295CE1-96F4-203C-70B2-E5445ACCF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0680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76A7F-966D-3D56-60AC-CF538CA1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2A6208-CC7E-10B9-CD43-B0A8B4D4E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02B6D1-AB02-DB9E-C9AE-BAA24F63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A3B184-F613-292D-A540-C971FD3DB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7271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CBBC2-6E9A-0D4D-EC02-144ACB3F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72E14F-7D69-7EB6-F069-C145F6BA8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CCAA8D-1A7E-0AA8-0056-6409A4992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698A9-730E-4730-CE31-A4AB2C698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4770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5C018-10E9-2535-52DE-AC4E58854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C5C825-AEE1-5FC9-525F-336953973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EFB3CF-733A-3CD4-F8CE-D9C63FDC1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AD8B36-7AB1-23B7-B8AA-B0F898A1A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145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0783-90B2-886B-047C-1EF4E7DCB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6FFA3A-3EB2-AA44-343F-D67F05CEC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B35568-EF07-00C0-83B5-B6BE4B150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835ADE-3069-C8C1-4355-30E2AA5C3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2818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75F1-FABE-09C4-41ED-A1D10273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5D4D0B-3050-7365-C5BA-EBAEA62C1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364BF4-B92C-4DDA-8DCB-DBCAEC4F6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8B30B-713B-AB69-D4F5-4609A7BC2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08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7A78B-4A6A-5FDA-B829-BDF8F9213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5CB860-C133-81A4-FBA9-99E40C018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378DC0-5D8F-A2B6-A1F0-04E624788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D78B31-B2D2-3F5C-AEFD-6B2F040BC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3798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27800-F5EE-C553-725B-164CC5FA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6DEFE3-BEF6-15B5-FD30-19EE694AB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E89C5D-9B6C-7DFC-B5DC-206FB41E0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AD65F-5579-88FF-3ECB-B3B22B87D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3113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7284-C4B0-7867-7F66-7388239D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B80194-7218-2FCE-9E49-BF5BC8356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BCA78B-24A7-FFA1-3088-DCC6DA154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473E98-8C10-B65A-067A-0EA3BEE50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17718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B814F-DDD6-DFE3-52B8-519AE6C9B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E65D97-4324-A784-FED4-D8542A377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DF9768-A63B-E8A9-7468-A633446C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A883DB-59A4-D9AD-09E7-51C313137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69561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AD8F0-AE3D-3F59-E56F-CB8A9FBE2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0773DF-B4BC-2262-0E9A-C9F3B8991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33B848-D20A-56A3-BC23-9C5700922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F5AF6B-ECE2-F228-63F1-EFA721EB2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0141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F288-B3E2-9E76-8681-58BF52F5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F9F153-CDD0-BB89-07E9-7DB1D967B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A22CE9-46ED-0FEB-6B41-F0F2150A8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DC906-4CB1-F38D-FE7D-9DEA7395A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84121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533EB-5F8A-40F9-1B2E-6A7CB5EB4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F67FD5-1874-604A-396C-E1000D495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C70138-ECB9-BA28-A6F8-8DD04D8D9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803E3-CBCA-3488-8534-0F6B3194C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68194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12F9E-BDED-4A30-D3AD-D87453B42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B40B08-C21B-4756-60B3-EB7E2914D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2E455B-13C3-308C-4BC0-13B92DD27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E019B3-E39F-5CD6-0C8C-4D44CA2C5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0714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69C9-F7CF-240D-728A-31B90936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C91803-846E-4BBC-3DCA-4686D7377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64E002-F17C-A396-F7FF-0CEF983B0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D9440-36EB-1778-1BA3-B412F562E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738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A5AA6-DBAD-5E22-7E2F-9083B9EA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4EF029-2DC1-4057-5624-67C93139C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FA9352-F716-B8C2-36F3-402B6AD80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C43D51-B8E2-60F7-168F-BBB7ABF08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22510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DE6C7-EEB7-2BB3-C8C7-E8F7521D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FDC050-295A-4C1B-B45C-E1A07B184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789A62-0FC7-072A-5170-7908F887B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81ED5E-2E90-B9EC-F22E-F445A6E6B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52834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BD28D-5E87-F4E5-A33D-C1A5D873B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D65FA7-66CB-3BE0-8E74-AE631E7D4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6877D9-DEE0-422D-0119-71FD56D38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64141-2103-34CE-F6D7-605B04683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5905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219D8-8326-B35C-0E1A-F0E4AD53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5DD48E-F700-9C03-344F-3B4535A39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FAD49-E1C2-ABF2-017F-5387B0913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A65177-206E-7090-7FD3-D871ED63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33654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E88B0-D3F2-22CA-B9F1-48A67B772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2F7A57-AA2C-FC3A-F139-F34A54266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879B8B-A36B-7A59-15B9-85DB64C59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C89C4E-2C1E-918B-BE6A-DE43BE788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1105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31461-FC3D-2208-DC96-99073A357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D258F-5B98-BF36-AC00-94B9C0021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F4DBC3-0FD5-20DF-9417-173A93278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CBB73-84DE-ED37-2462-AB76C37FC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26233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8E277-A6F8-627B-4ED0-E99C05B8C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139DB7-E960-C9DB-3EE9-A3380E91E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4074DD-8F8B-5CF0-346A-CBAECF368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41E51F-B06A-E8D4-C5D4-16CEB883E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63896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30986-00D9-A2E9-EF92-F3E7BE5F0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CDBD98-03AB-5A7B-91D3-6241F837C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ABFD95-189C-B669-3E1E-A797DE915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EB4D5C-5A87-925C-A684-8A9B9AFF8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667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AC507-1016-0D99-C9EF-6D9606C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D8B869-142B-5BEF-F4AF-EF3BB4020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984C57-C74D-21EE-E82F-16E4E1B7C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90B8ED-BB62-2DAB-8D06-9F37966BF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72651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FAF9F-84F6-901B-B266-175EA41E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0420ED-1BC7-029A-895D-5F039F214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DF6439-18E7-7ED3-DE37-9E99FF3DC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6B91B-5702-5D8A-F83A-5F1FF9504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93178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5D59A-3516-3DAF-F823-5EBF5D4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CD316E-0CFB-D3BB-D348-228B8770E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12FA9D-AE26-9829-77E1-B3EF66EB3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8E299-2DF7-0811-397E-EB442EEDE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3771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B2CBA-0C68-E1F8-9936-5471985BA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EE5C99-A35D-6888-844E-2E659A5E4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3513AC-90C9-99CE-102B-7A4176CB5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067E5-F32B-B352-71BD-16BAC8167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06983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88A16-2702-3245-02C1-ECA4A8B6B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5AD28-F278-64F2-1EB9-71D9651C5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572D5C-9E4C-A0AC-5970-87C6604BA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CDB61-F161-E4B7-4890-58B36FC51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70702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80C05-BC02-F9B4-731D-3D24A4538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2961E-7D88-F5D3-602A-26E05688A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0A6457-D207-D97B-B786-78430EFD0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0953B1-43A3-B182-6018-7AB1835DE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16023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D0358-6C05-835F-7AFB-06E1770D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AAC2BB-F926-7D8A-9673-4BFDD84F7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936EDC-9AF5-2B18-4FA1-924497951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99EEA-6F3C-C0A6-CCD1-CAB050523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98298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E9D7-8D5C-1C62-BDDE-E931B779C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C8186F-01C0-41C5-9F61-4DB8DA283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6E8FDB-B725-9F5E-AD38-169FDFB8B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46A39A-9153-D7DF-9A71-C85D4E6B4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189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34B15-5482-5896-67E5-129D111E5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91D7D0-935C-D893-C758-C2F022D22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3636EF-3E93-5556-521D-68DD3F8FE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8F27E1-7707-52EA-ABB8-8416E5E8C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77247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B2A94-9A99-B03D-9E3D-412AF058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93D24C-5146-074F-EDA4-A6879F3A4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FB6BB7-5EBD-C141-7E02-67303BE7D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44E11-CD3C-7DCA-6E5E-6BCE104BD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76039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33EFE-D245-948F-0C10-9F0D09C9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8681F1-BA1A-FAFA-4D80-DD9F0666A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CA74A7-FA15-5890-2465-933307D35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DB7B8-BEDB-FBEE-36BC-DC75E91BB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52038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9A5E-0811-1359-6A6A-6A45064A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6874EB-4006-0551-25F3-ABBBEAF81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BEACA0-28E4-CEF8-A2A2-2F6650338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DBDD1A-B132-D89E-611F-ADC140C6F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48451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4909-76E1-2F17-CAD7-07EBD20E6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44BC8A-609D-C596-FE1F-C31795894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2D4D07-F6B4-6E21-2BB0-368A6CDA8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0DBD95-AE77-E209-AB9E-454FB373EF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0923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59BE9-E664-6BE5-3508-48FECD3D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A5CC15-F157-8822-E184-600EBFBA2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496893-9D2A-CA11-CE8E-620582C1D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DDAD8-4DDC-1964-2461-4B242D01E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573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05F56-C117-3607-D5B2-1C0DB133E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A1432C-0A42-386A-ADD8-71A14717F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217ED-C126-7375-853F-1A0DEB96C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8C3C63-1194-8035-EF7E-B6DBDBD00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69074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F7FDE-4C14-4828-5959-2D2CABE5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8C45E0-E7AD-59E3-B40C-CF86D6FD4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12BC81-6C0A-F065-F05B-F49252D1D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4F4B64-E4C5-B47F-EC25-B59E5D96D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33995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88D7-628A-261A-BB63-19BAFB9B3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A67759-9F23-AD60-FFFA-ABA804000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CF02D2-BE02-0515-0568-9C016109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D4209F-44DC-2A89-3163-B52F501B5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0393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8EC46-5952-EB32-BF8A-271D3999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B54875-B9A7-0EB8-CF11-6AB9FE6ED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8F5BFD-8FB8-3024-57C0-610327CA8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D0852-E7F1-D03A-3AC5-CA0B15C1C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27316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C3DC-8FF5-7B08-05CD-35C2897F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D22746-197E-745D-274F-31F667028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790F0-87F0-25B7-7E79-37FB98579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99F290-A1CF-06D1-4D5B-D2BA4469F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01909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C3DC-8FF5-7B08-05CD-35C2897F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D22746-197E-745D-274F-31F667028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790F0-87F0-25B7-7E79-37FB98579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99F290-A1CF-06D1-4D5B-D2BA4469F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8383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97929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31419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http://naver.varofla.com/221087931237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30531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170D2-1D43-3B8B-D7B3-705B952FA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C04684-3825-AB5F-9CEA-D0B31509A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FF05D0-ED5F-BA12-B834-CE7FDDCC2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39B06-5B29-C97D-5833-F931A2A21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79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23022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F5055-86B6-C819-236A-6768F125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7AF0F0-5A7E-51A0-5ED1-15E6A8893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07BCC7-78E8-6C83-7449-92548DEE9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61DBF-2197-A0E7-FD0B-2925AF184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8129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3A20-9B69-D180-2FC7-5248F757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68037D-3E3D-A6E6-2CE7-5CEE075FC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838B16-EE85-1FF3-3177-860FCB6A1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C66E1-87A8-ABB3-4F44-1F6C14E2B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27358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FC874-1422-2BAC-92DE-FD2D26D74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2F9A32-0415-7512-9239-A6F12375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C6BE58-8DBD-89B1-386C-E6F9D5DA9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95A4A-512C-4641-4AFC-3E63F7311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34212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9D236-462E-C449-1EDC-9384A5B99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D6374B-CFA9-F356-8115-9BE81CADC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7F78E7-FE36-DF46-DB33-313EB6411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026DC9-DA69-8D2E-3987-DC9D93393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35802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B0477-2873-D0D0-5C83-8F5CCC31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D3203A-A3BA-048B-010E-B2D28BDC4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E4C100-5EEE-9A91-C7CD-5D36D77F2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303E4C-154A-45C7-41C0-769BFD17B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45426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0F9EE-CA7F-3F8C-A9BD-F140462E9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A88A2-DE06-298E-0C32-419B39BB2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A43BD9-4342-625A-D93D-12099743F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B1F64-BEC1-431D-8D14-9FCECAD43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59826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B7344-BEBE-3D4C-7B62-9260C5D42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F20596-EEE7-BAF0-9C90-86043E328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3B58A5-C833-A3F4-E70A-325D619AE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03F8C3-5C96-DA0F-305C-024528592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9516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FE2CB-CE0A-74CA-602C-23AFACE5A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D52AA8-9103-8986-60E2-3F68C5903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7A3965-1CB6-F7F1-3485-7C4274C6E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96B96-D98C-C400-4C0B-893199AFD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72560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D4B63-FB0F-CA28-73DC-1055520E1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30626E-0B6C-3C80-1D0A-116C474F2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C7E02D-AAF8-D264-17A3-B85E109F3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5AD2C4-10D1-8052-4CEA-57F24B888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3488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A3ECC-BE5A-82D4-75EA-23966F94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A0BC-603E-0277-5A6D-2CA313DC5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1F78AF-2705-F9CC-C611-E6BC7ED7B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3A2678-A81E-24E7-76E4-91910CF7F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33784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94EDA-4117-FA86-EE48-EA20E385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2C7E2E-8166-D7E8-19DA-5FCE34B2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A56E2D-A330-5852-93A8-A8E6C6202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E60551-3059-5B63-7E52-944FABD5A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89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46295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E2B38-BC5B-C7D5-392F-33735CBAF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CE156C-B9C2-FCAB-1012-FF0291A8E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36E571-D7DC-B4BF-3C1B-CCB986DEA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32410D-4C38-06E9-304A-EA86A3D5B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484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DC372-8367-F781-A7A4-E340BE914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BC8310-1C47-C188-9948-0113C5AAE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9B8F4C-CA83-D52C-812B-D2DCB3EED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5326BE-BEFE-865A-2DF8-FC8E8BE02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92518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7ED4-ADE6-AD2F-C415-F9908B52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362E6B-F8CE-358C-BE94-AA41B3F81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FE5E3D-ED40-105F-D431-FA07B0D16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BB70A8-D6E5-3239-3626-F60D557191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9090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4E9A5-6BDB-693B-4AD0-D5D585B2B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DE8AB4-731B-AB81-A8AB-5477D531C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B4A7C5-0125-9EB8-E8AA-0D496ED49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6246D6-5291-7041-D233-A7D15DA0F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3561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DF7B2-DB2B-72D5-5F4A-16629819E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BE7F63-8844-F82B-51A4-6110EB0E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44C807-1514-65FC-9F94-60CB5995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28FF5-779C-2FB1-A52B-33CB86897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312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3AD5D-7093-C592-C144-1E073FFEC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652812-DD45-B7BB-F9A6-F01593E61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0EF392-97E6-FF7A-D741-13165EF12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4F1875-5610-F0BA-5FBF-F4C96223B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7015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AD8EF-3A4D-5E34-39EB-E24C61E26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9A3C88-C1BB-F6A5-B71D-22D76EA86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445BD2-6973-B207-FDED-8C313EEE8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EE2425-B82A-32AB-AEB7-3FC97C1BB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1095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5AA3F-4402-8B7A-CF6C-23DF7C4F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E7A35E-1AFD-493A-172A-679E387CD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F9DD3D-E161-4AEE-A2C9-68FE67299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5AFA4F-BE76-E64C-36DF-2E87E652A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99152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4A87F-CD95-CD27-182D-85615E83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E3CC53-54A8-018F-B831-99E8208F0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EF3E11-855E-477E-9A03-C26B8EFEC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F52A66-E720-684B-0576-21010351E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4102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078CA-2EF7-5D67-61A0-E258BF1B9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D19746-D946-D825-9959-AE7C3FC89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89A57E-3744-1BA9-3B61-82CB71578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C3D4D-B1A6-F811-6988-A213935CD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22201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66F6B-0DFB-0831-071F-6CF29510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A67BAB-6EB2-10E5-FCAF-92C1B4515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CB5F8E-7527-5062-8037-BABBCECD5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42E803-4143-8E77-3625-E2561D32E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23194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016D-CB35-5E90-5F31-7D6C4B76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5BA82A-3B30-99DD-CEF9-967435580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FD2704-F4BA-3366-F93F-CCC057DB6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0A17A-AC20-2931-21E3-9AAD0C0CE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20EF1-5372-4976-AD8C-111FC694FBD2}" type="slidenum">
              <a:rPr lang="en-US" altLang="ko-KR" smtClean="0"/>
              <a:pPr>
                <a:defRPr/>
              </a:pPr>
              <a:t>100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236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 [본문] (장) - 절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576000" y="1020264"/>
            <a:ext cx="10365784" cy="17457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506EA5"/>
              </a:buClr>
              <a:defRPr/>
            </a:lvl1pPr>
            <a:lvl2pPr>
              <a:lnSpc>
                <a:spcPct val="100000"/>
              </a:lnSpc>
              <a:buClr>
                <a:srgbClr val="506EA5"/>
              </a:buClr>
              <a:defRPr/>
            </a:lvl2pPr>
            <a:lvl3pPr>
              <a:lnSpc>
                <a:spcPct val="100000"/>
              </a:lnSpc>
              <a:buClr>
                <a:srgbClr val="506EA5"/>
              </a:buClr>
              <a:defRPr/>
            </a:lvl3pPr>
            <a:lvl4pPr>
              <a:lnSpc>
                <a:spcPct val="100000"/>
              </a:lnSpc>
              <a:buClr>
                <a:srgbClr val="506EA5"/>
              </a:buClr>
              <a:defRPr/>
            </a:lvl4pPr>
            <a:lvl5pPr>
              <a:lnSpc>
                <a:spcPct val="100000"/>
              </a:lnSpc>
              <a:buClr>
                <a:srgbClr val="506EA5"/>
              </a:buClr>
              <a:defRPr/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 hasCustomPrompt="1"/>
          </p:nvPr>
        </p:nvSpPr>
        <p:spPr>
          <a:xfrm>
            <a:off x="338400" y="560216"/>
            <a:ext cx="10568527" cy="442429"/>
          </a:xfrm>
          <a:prstGeom prst="rect">
            <a:avLst/>
          </a:prstGeom>
          <a:noFill/>
        </p:spPr>
        <p:txBody>
          <a:bodyPr vert="horz" wrap="square" lIns="102870" tIns="51435" rIns="102870" bIns="51435" rtlCol="0" anchor="t" anchorCtr="0">
            <a:spAutoFit/>
          </a:bodyPr>
          <a:lstStyle>
            <a:lvl1pPr>
              <a:lnSpc>
                <a:spcPct val="100000"/>
              </a:lnSpc>
              <a:buFontTx/>
              <a:buNone/>
              <a:def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</a:t>
            </a:r>
            <a:r>
              <a:rPr lang="ko-KR" altLang="en-US" dirty="0" err="1"/>
              <a:t>절제목을</a:t>
            </a:r>
            <a:r>
              <a:rPr lang="ko-KR" altLang="en-US" dirty="0"/>
              <a:t>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29943" y="510084"/>
            <a:ext cx="11071724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/>
          <p:cNvSpPr>
            <a:spLocks noGrp="1"/>
          </p:cNvSpPr>
          <p:nvPr>
            <p:ph type="title" hasCustomPrompt="1"/>
          </p:nvPr>
        </p:nvSpPr>
        <p:spPr>
          <a:xfrm>
            <a:off x="181419" y="85023"/>
            <a:ext cx="10842913" cy="43082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5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 [본문] 장 - (절)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0"/>
          <p:cNvSpPr>
            <a:spLocks noGrp="1"/>
          </p:cNvSpPr>
          <p:nvPr>
            <p:ph sz="quarter" idx="10" hasCustomPrompt="1"/>
          </p:nvPr>
        </p:nvSpPr>
        <p:spPr>
          <a:xfrm>
            <a:off x="181421" y="85023"/>
            <a:ext cx="10842913" cy="430827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576000" y="1020264"/>
            <a:ext cx="10365784" cy="1847942"/>
          </a:xfrm>
        </p:spPr>
        <p:txBody>
          <a:bodyPr/>
          <a:lstStyle>
            <a:lvl1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1pPr>
            <a:lvl2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2pPr>
            <a:lvl3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3pPr>
            <a:lvl4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4pPr>
            <a:lvl5pPr>
              <a:lnSpc>
                <a:spcPct val="100000"/>
              </a:lnSpc>
              <a:buClr>
                <a:srgbClr val="506EA5"/>
              </a:buClr>
              <a:defRPr b="1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38400" y="561146"/>
            <a:ext cx="10568526" cy="442429"/>
          </a:xfrm>
          <a:noFill/>
        </p:spPr>
        <p:txBody>
          <a:bodyPr vert="horz" wrap="square" lIns="102870" tIns="51435" rIns="102870" bIns="51435" rtlCol="0" anchor="t" anchorCtr="0">
            <a:spAutoFit/>
          </a:bodyPr>
          <a:lstStyle>
            <a:lvl1pPr marL="0" marR="0" indent="0" defTabSz="913806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</a:t>
            </a:r>
            <a:r>
              <a:rPr lang="ko-KR" altLang="en-US" dirty="0" err="1"/>
              <a:t>절제목을</a:t>
            </a:r>
            <a:r>
              <a:rPr lang="ko-KR" altLang="en-US" dirty="0"/>
              <a:t>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29943" y="510084"/>
            <a:ext cx="11071724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02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. [본문] (장) - 블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181419" y="85023"/>
            <a:ext cx="10842913" cy="371131"/>
          </a:xfrm>
          <a:noFill/>
        </p:spPr>
        <p:txBody>
          <a:bodyPr vert="horz" wrap="square" lIns="91380" tIns="45690" rIns="91380" bIns="45690" rtlCol="0" anchor="t" anchorCtr="0">
            <a:spAutoFit/>
          </a:bodyPr>
          <a:lstStyle>
            <a:lvl1pPr algn="l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4F77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장제목을 입력하세요</a:t>
            </a:r>
            <a:r>
              <a:rPr lang="en-US" altLang="ko-KR" dirty="0"/>
              <a:t>.(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8"/>
          <p:cNvSpPr>
            <a:spLocks noGrp="1"/>
          </p:cNvSpPr>
          <p:nvPr>
            <p:ph sz="quarter" idx="11" hasCustomPrompt="1"/>
          </p:nvPr>
        </p:nvSpPr>
        <p:spPr>
          <a:xfrm>
            <a:off x="266400" y="578149"/>
            <a:ext cx="10704880" cy="1745730"/>
          </a:xfrm>
          <a:prstGeom prst="rect">
            <a:avLst/>
          </a:prstGeom>
        </p:spPr>
        <p:txBody>
          <a:bodyPr/>
          <a:lstStyle>
            <a:lvl1pPr>
              <a:buClr>
                <a:srgbClr val="506EA5"/>
              </a:buClr>
              <a:defRPr sz="1600"/>
            </a:lvl1pPr>
            <a:lvl2pPr>
              <a:buClr>
                <a:srgbClr val="506EA5"/>
              </a:buClr>
              <a:defRPr sz="1400"/>
            </a:lvl2pPr>
            <a:lvl3pPr>
              <a:buClr>
                <a:srgbClr val="506EA5"/>
              </a:buClr>
              <a:defRPr sz="1200"/>
            </a:lvl3pPr>
            <a:lvl4pPr>
              <a:buClr>
                <a:srgbClr val="506EA5"/>
              </a:buClr>
              <a:defRPr sz="1000"/>
            </a:lvl4pPr>
            <a:lvl5pPr>
              <a:buClr>
                <a:srgbClr val="506EA5"/>
              </a:buClr>
              <a:defRPr sz="900">
                <a:latin typeface="맑은고딕"/>
              </a:defRPr>
            </a:lvl5pPr>
            <a:lvl6pPr marL="1080000" indent="108000">
              <a:buFont typeface="Wingdings" panose="05000000000000000000" pitchFamily="2" charset="2"/>
              <a:buChar char="§"/>
              <a:defRPr sz="800" b="1">
                <a:solidFill>
                  <a:schemeClr val="bg1">
                    <a:lumMod val="50000"/>
                  </a:schemeClr>
                </a:solidFill>
                <a:latin typeface="맑은고딕"/>
              </a:defRPr>
            </a:lvl6pPr>
          </a:lstStyle>
          <a:p>
            <a:pPr lvl="0"/>
            <a:r>
              <a:rPr lang="en-US" altLang="ko-KR" dirty="0"/>
              <a:t>[Tip] </a:t>
            </a:r>
            <a:r>
              <a:rPr lang="ko-KR" altLang="en-US" dirty="0" err="1"/>
              <a:t>블릿</a:t>
            </a:r>
            <a:r>
              <a:rPr lang="ko-KR" altLang="en-US" dirty="0"/>
              <a:t> 위계 조정 단축키 </a:t>
            </a:r>
            <a:r>
              <a:rPr lang="en-US" altLang="ko-KR" dirty="0"/>
              <a:t>: [Alt] + [Shift] + [</a:t>
            </a:r>
            <a:r>
              <a:rPr lang="ko-KR" altLang="en-US" dirty="0"/>
              <a:t>방향키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r>
              <a:rPr lang="ko-KR" altLang="en-US" dirty="0"/>
              <a:t>여섯째 수준</a:t>
            </a:r>
            <a:endParaRPr lang="en-US" altLang="ko-KR" dirty="0"/>
          </a:p>
          <a:p>
            <a:pPr lvl="5"/>
            <a:endParaRPr lang="en-US" altLang="ko-KR" dirty="0"/>
          </a:p>
          <a:p>
            <a:pPr lvl="5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29943" y="510084"/>
            <a:ext cx="11071724" cy="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13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. [빈화면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"/>
            <a:ext cx="11522075" cy="64801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20902" y="96032"/>
            <a:ext cx="11272924" cy="62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89A9A-E38C-4CEE-A0DA-86EB830AA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60" y="2351899"/>
            <a:ext cx="8641556" cy="96469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C48FE3-66D1-48B2-8166-490BF852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260" y="3403592"/>
            <a:ext cx="864155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7FEAC6-AB39-463E-93D5-E1E088C11E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69" y="5372038"/>
            <a:ext cx="2629537" cy="621268"/>
          </a:xfrm>
          <a:prstGeom prst="rect">
            <a:avLst/>
          </a:prstGeom>
        </p:spPr>
      </p:pic>
      <p:sp>
        <p:nvSpPr>
          <p:cNvPr id="9" name="1/2 액자 8">
            <a:extLst>
              <a:ext uri="{FF2B5EF4-FFF2-40B4-BE49-F238E27FC236}">
                <a16:creationId xmlns:a16="http://schemas.microsoft.com/office/drawing/2014/main" id="{EC4D9EEF-6729-4ABB-BD7F-83498D0DE502}"/>
              </a:ext>
            </a:extLst>
          </p:cNvPr>
          <p:cNvSpPr/>
          <p:nvPr userDrawn="1"/>
        </p:nvSpPr>
        <p:spPr>
          <a:xfrm>
            <a:off x="0" y="1"/>
            <a:ext cx="792143" cy="856168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E4F06146-FA1B-461E-8999-EC0C0EAEB226}"/>
              </a:ext>
            </a:extLst>
          </p:cNvPr>
          <p:cNvSpPr/>
          <p:nvPr userDrawn="1"/>
        </p:nvSpPr>
        <p:spPr>
          <a:xfrm rot="5400000">
            <a:off x="10697915" y="-32139"/>
            <a:ext cx="792021" cy="856299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개체 틀 10"/>
          <p:cNvSpPr>
            <a:spLocks noGrp="1"/>
          </p:cNvSpPr>
          <p:nvPr>
            <p:ph type="title"/>
          </p:nvPr>
        </p:nvSpPr>
        <p:spPr>
          <a:xfrm>
            <a:off x="181418" y="85023"/>
            <a:ext cx="11025039" cy="430827"/>
          </a:xfrm>
          <a:prstGeom prst="rect">
            <a:avLst/>
          </a:prstGeom>
          <a:noFill/>
        </p:spPr>
        <p:txBody>
          <a:bodyPr vert="horz" wrap="square" lIns="91380" tIns="45690" rIns="91380" bIns="45690" rtlCol="0" anchor="t" anchorCtr="0">
            <a:spAutoFit/>
          </a:bodyPr>
          <a:lstStyle/>
          <a:p>
            <a:pPr marL="0" marR="0" lvl="0" indent="0" algn="l" defTabSz="913806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장제목을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spcBef>
                <a:spcPts val="700"/>
              </a:spcBef>
              <a:def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defTabSz="1028700">
              <a:defRPr/>
            </a:pPr>
            <a:fld id="{070A3F4A-4E56-472D-A19C-7CE7449ABD1B}" type="slidenum">
              <a:rPr lang="en-US" altLang="ko-KR" smtClean="0"/>
              <a:pPr defTabSz="1028700">
                <a:defRPr/>
              </a:pPr>
              <a:t>‹#›</a:t>
            </a:fld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76004" y="1511691"/>
            <a:ext cx="10370068" cy="427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5037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3" r:id="rId4"/>
    <p:sldLayoutId id="2147483874" r:id="rId5"/>
  </p:sldLayoutIdLst>
  <p:hf hdr="0" ftr="0" dt="0"/>
  <p:txStyles>
    <p:titleStyle>
      <a:lvl1pPr algn="l" defTabSz="913755" rtl="0" eaLnBrk="1" latinLnBrk="0" hangingPunct="1">
        <a:lnSpc>
          <a:spcPct val="100000"/>
        </a:lnSpc>
        <a:spcBef>
          <a:spcPct val="0"/>
        </a:spcBef>
        <a:buNone/>
        <a:defRPr kumimoji="1" lang="ko-KR" altLang="en-US" sz="2000" b="1" i="0" u="none" strike="noStrike" kern="1200" cap="none" spc="0" normalizeH="0" baseline="0" noProof="0" dirty="0">
          <a:ln>
            <a:noFill/>
          </a:ln>
          <a:solidFill>
            <a:srgbClr val="36918B"/>
          </a:solidFill>
          <a:effectLst/>
          <a:uLnTx/>
          <a:uFillTx/>
          <a:latin typeface="맑은 고딕" pitchFamily="50" charset="-127"/>
          <a:ea typeface="맑은 고딕" pitchFamily="50" charset="-127"/>
          <a:cs typeface="+mn-cs"/>
        </a:defRPr>
      </a:lvl1pPr>
    </p:titleStyle>
    <p:bodyStyle>
      <a:lvl1pPr marL="324000" indent="-324000" algn="l" defTabSz="913755" rtl="0" eaLnBrk="1" latinLnBrk="0" hangingPunct="1">
        <a:lnSpc>
          <a:spcPct val="100000"/>
        </a:lnSpc>
        <a:spcBef>
          <a:spcPts val="1400"/>
        </a:spcBef>
        <a:buClr>
          <a:srgbClr val="5ABEC3"/>
        </a:buClr>
        <a:buFont typeface="돋움" pitchFamily="50" charset="-127"/>
        <a:buChar char="▐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33400" indent="-190500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Wingdings 3" pitchFamily="18" charset="2"/>
        <a:buChar char="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704850" indent="-161925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Arial" pitchFamily="34" charset="0"/>
        <a:buChar char="•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900000" indent="-198000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돋움" pitchFamily="50" charset="-127"/>
        <a:buChar char="-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04900" indent="-190500" algn="l" defTabSz="913755" rtl="0" eaLnBrk="1" latinLnBrk="0" hangingPunct="1">
        <a:lnSpc>
          <a:spcPct val="100000"/>
        </a:lnSpc>
        <a:spcBef>
          <a:spcPts val="700"/>
        </a:spcBef>
        <a:buClr>
          <a:srgbClr val="5ABEC3"/>
        </a:buClr>
        <a:buFont typeface="Arial" pitchFamily="34" charset="0"/>
        <a:buChar char="»"/>
        <a:defRPr kumimoji="1" lang="ko-KR" altLang="en-US" sz="1800" b="1" kern="1200" baseline="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2835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21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601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80" indent="-228439" algn="l" defTabSz="91375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6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5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41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9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01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8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60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43" algn="l" defTabSz="91375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nnycom/doit-no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mongodb.com/account/login" TargetMode="External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16.png"/><Relationship Id="rId4" Type="http://schemas.openxmlformats.org/officeDocument/2006/relationships/image" Target="../media/image126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8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npmjs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contacts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contacts/add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contacts/add" TargetMode="Externa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contacts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1.png"/><Relationship Id="rId4" Type="http://schemas.openxmlformats.org/officeDocument/2006/relationships/image" Target="../media/image151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17.25.174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about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odejs.org/en/download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about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localhost:3000/" TargetMode="External"/><Relationship Id="rId4" Type="http://schemas.openxmlformats.org/officeDocument/2006/relationships/hyperlink" Target="http://localhost:3000/home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2FE86-204B-42D7-A6A2-902432BA6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613" y="863823"/>
            <a:ext cx="9292238" cy="2592288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/>
              <a:t>Do it!</a:t>
            </a:r>
            <a:br>
              <a:rPr lang="en-US" altLang="ko-KR" sz="4800" dirty="0"/>
            </a:b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쉽고 빠르게 달리는</a:t>
            </a:r>
            <a:br>
              <a:rPr lang="en-US" altLang="ko-KR" sz="4800" dirty="0"/>
            </a:br>
            <a:r>
              <a:rPr lang="en-US" altLang="ko-KR" sz="4800" dirty="0"/>
              <a:t>Node.js</a:t>
            </a:r>
            <a:br>
              <a:rPr lang="en-US" altLang="ko-KR" sz="4800" dirty="0"/>
            </a:br>
            <a:r>
              <a:rPr lang="ko-KR" altLang="en-US" sz="4800" dirty="0"/>
              <a:t>프로그래밍 입문</a:t>
            </a:r>
            <a:endParaRPr lang="ko-KR" altLang="en-US" sz="4800" b="1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22ADB4A-9A3B-37CD-56CC-9803259D6C41}"/>
              </a:ext>
            </a:extLst>
          </p:cNvPr>
          <p:cNvSpPr txBox="1">
            <a:spLocks/>
          </p:cNvSpPr>
          <p:nvPr/>
        </p:nvSpPr>
        <p:spPr>
          <a:xfrm>
            <a:off x="0" y="3960167"/>
            <a:ext cx="11522075" cy="936104"/>
          </a:xfrm>
          <a:prstGeom prst="rect">
            <a:avLst/>
          </a:prstGeom>
          <a:noFill/>
        </p:spPr>
        <p:txBody>
          <a:bodyPr vert="horz" wrap="square" lIns="91380" tIns="45690" rIns="91380" bIns="45690" rtlCol="0" anchor="b" anchorCtr="0">
            <a:normAutofit/>
          </a:bodyPr>
          <a:lstStyle>
            <a:lvl1pPr algn="ctr" defTabSz="9137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ko-KR" altLang="en-US" sz="5669" b="1" i="0" u="none" strike="noStrike" kern="1200" cap="none" spc="0" normalizeH="0" baseline="0" noProof="0">
                <a:ln>
                  <a:noFill/>
                </a:ln>
                <a:solidFill>
                  <a:srgbClr val="36918B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sz="2400" dirty="0" err="1">
                <a:solidFill>
                  <a:schemeClr val="accent5"/>
                </a:solidFill>
              </a:rPr>
              <a:t>Riatech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ko-KR" altLang="en-US" sz="2400" dirty="0">
                <a:solidFill>
                  <a:schemeClr val="accent5"/>
                </a:solidFill>
              </a:rPr>
              <a:t>대표 김성필</a:t>
            </a:r>
          </a:p>
        </p:txBody>
      </p:sp>
    </p:spTree>
    <p:extLst>
      <p:ext uri="{BB962C8B-B14F-4D97-AF65-F5344CB8AC3E}">
        <p14:creationId xmlns:p14="http://schemas.microsoft.com/office/powerpoint/2010/main" val="50375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69F76-ED67-5B20-749B-445BAC3A9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ECD6D1-456F-A159-2B9C-21C61218EA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8106AB-6D3C-A891-F1D8-85BDC7E94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노드 설치하기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3.  </a:t>
            </a:r>
            <a:r>
              <a:rPr lang="ko-KR" altLang="en-US" dirty="0">
                <a:sym typeface="Wingdings" panose="05000000000000000000" pitchFamily="2" charset="2"/>
              </a:rPr>
              <a:t>노드</a:t>
            </a:r>
            <a:r>
              <a:rPr lang="en-US" altLang="ko-KR" dirty="0">
                <a:sym typeface="Wingdings" panose="05000000000000000000" pitchFamily="2" charset="2"/>
              </a:rPr>
              <a:t>(Node.js)</a:t>
            </a:r>
            <a:r>
              <a:rPr lang="ko-KR" altLang="en-US" dirty="0">
                <a:sym typeface="Wingdings" panose="05000000000000000000" pitchFamily="2" charset="2"/>
              </a:rPr>
              <a:t>를 설치하는 동안 옵션을 변경하지 않아도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화면에 나타난 지시 사항을 보면서 순서대로 </a:t>
            </a:r>
            <a:r>
              <a:rPr lang="en-US" altLang="ko-KR" dirty="0">
                <a:sym typeface="Wingdings" panose="05000000000000000000" pitchFamily="2" charset="2"/>
              </a:rPr>
              <a:t>[Next] </a:t>
            </a:r>
            <a:r>
              <a:rPr lang="ko-KR" altLang="en-US" dirty="0">
                <a:sym typeface="Wingdings" panose="05000000000000000000" pitchFamily="2" charset="2"/>
              </a:rPr>
              <a:t>버튼을 클릭함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BA5A1E-5E44-173E-9591-0C6AFBDA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C5B2AC-33CD-12E1-060D-303B14B8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28" y="1756791"/>
            <a:ext cx="3300413" cy="2580323"/>
          </a:xfrm>
          <a:prstGeom prst="rect">
            <a:avLst/>
          </a:prstGeom>
        </p:spPr>
      </p:pic>
      <p:sp>
        <p:nvSpPr>
          <p:cNvPr id="7" name="번개 6">
            <a:extLst>
              <a:ext uri="{FF2B5EF4-FFF2-40B4-BE49-F238E27FC236}">
                <a16:creationId xmlns:a16="http://schemas.microsoft.com/office/drawing/2014/main" id="{1CDEFEBA-7D1B-16AF-A2DD-089ECDD8A7C4}"/>
              </a:ext>
            </a:extLst>
          </p:cNvPr>
          <p:cNvSpPr/>
          <p:nvPr/>
        </p:nvSpPr>
        <p:spPr>
          <a:xfrm>
            <a:off x="3017244" y="3877474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889AAB-EA8A-3B1A-D288-250A04B44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316" y="1922375"/>
            <a:ext cx="3300413" cy="2580323"/>
          </a:xfrm>
          <a:prstGeom prst="rect">
            <a:avLst/>
          </a:prstGeom>
        </p:spPr>
      </p:pic>
      <p:sp>
        <p:nvSpPr>
          <p:cNvPr id="15" name="번개 14">
            <a:extLst>
              <a:ext uri="{FF2B5EF4-FFF2-40B4-BE49-F238E27FC236}">
                <a16:creationId xmlns:a16="http://schemas.microsoft.com/office/drawing/2014/main" id="{32EC1653-474B-0D6F-C607-254DE6F1BCBF}"/>
              </a:ext>
            </a:extLst>
          </p:cNvPr>
          <p:cNvSpPr/>
          <p:nvPr/>
        </p:nvSpPr>
        <p:spPr>
          <a:xfrm>
            <a:off x="3665316" y="3698148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번개 15">
            <a:extLst>
              <a:ext uri="{FF2B5EF4-FFF2-40B4-BE49-F238E27FC236}">
                <a16:creationId xmlns:a16="http://schemas.microsoft.com/office/drawing/2014/main" id="{5F9F73A7-9344-89A5-9D5F-B180F1D2434B}"/>
              </a:ext>
            </a:extLst>
          </p:cNvPr>
          <p:cNvSpPr/>
          <p:nvPr/>
        </p:nvSpPr>
        <p:spPr>
          <a:xfrm>
            <a:off x="5621589" y="3986148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9539F5-5F09-FAB6-C54D-DC6656F9B7EF}"/>
              </a:ext>
            </a:extLst>
          </p:cNvPr>
          <p:cNvSpPr/>
          <p:nvPr/>
        </p:nvSpPr>
        <p:spPr>
          <a:xfrm>
            <a:off x="3449292" y="362612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0039AE-5735-01B8-74E2-53A0D0040F1A}"/>
              </a:ext>
            </a:extLst>
          </p:cNvPr>
          <p:cNvSpPr/>
          <p:nvPr/>
        </p:nvSpPr>
        <p:spPr>
          <a:xfrm>
            <a:off x="5405565" y="389713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079B8F3-CF87-8E9F-2E85-054F708F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077" y="2087959"/>
            <a:ext cx="3300413" cy="2580323"/>
          </a:xfrm>
          <a:prstGeom prst="rect">
            <a:avLst/>
          </a:prstGeom>
        </p:spPr>
      </p:pic>
      <p:sp>
        <p:nvSpPr>
          <p:cNvPr id="21" name="번개 20">
            <a:extLst>
              <a:ext uri="{FF2B5EF4-FFF2-40B4-BE49-F238E27FC236}">
                <a16:creationId xmlns:a16="http://schemas.microsoft.com/office/drawing/2014/main" id="{E4281677-69FB-B4A3-1200-E9B6E65B0E79}"/>
              </a:ext>
            </a:extLst>
          </p:cNvPr>
          <p:cNvSpPr/>
          <p:nvPr/>
        </p:nvSpPr>
        <p:spPr>
          <a:xfrm>
            <a:off x="8077350" y="4153424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3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FCC91-091B-802C-53C2-3FE27CDC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8A2AEB-B5BB-5B72-5628-0BB575DEA8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6DF5B5-55A4-680B-2C34-5737716D26F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05-3 </a:t>
            </a:r>
            <a:r>
              <a:rPr lang="ko-KR" altLang="en-US" dirty="0"/>
              <a:t>이벤트 루프</a:t>
            </a:r>
            <a:endParaRPr lang="en-US" altLang="ko-KR" dirty="0"/>
          </a:p>
          <a:p>
            <a:pPr lvl="1"/>
            <a:r>
              <a:rPr lang="ko-KR" altLang="en-US" dirty="0"/>
              <a:t>노드에서 비동기 처리를 하는 원리가 바로 이벤트 루프</a:t>
            </a:r>
            <a:r>
              <a:rPr lang="en-US" altLang="ko-KR" dirty="0"/>
              <a:t>(event loop)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A802A5-6F68-2436-5C9C-FB085D8E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/>
              <a:t>이벤트 루프</a:t>
            </a:r>
          </a:p>
        </p:txBody>
      </p:sp>
    </p:spTree>
    <p:extLst>
      <p:ext uri="{BB962C8B-B14F-4D97-AF65-F5344CB8AC3E}">
        <p14:creationId xmlns:p14="http://schemas.microsoft.com/office/powerpoint/2010/main" val="15160212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608D-7C58-1C81-5DB9-8E3F55474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4AECA2-03B3-833F-3CD8-2F20FCA3BD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F04F37-EC96-0B5E-DF58-E2B4CFD40C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05-4 </a:t>
            </a:r>
            <a:r>
              <a:rPr lang="ko-KR" altLang="en-US" dirty="0"/>
              <a:t>노드의 비동기 패턴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 dirty="0"/>
              <a:t>노드에서 비동기로 코드를 작성하는 방법 이해</a:t>
            </a:r>
            <a:endParaRPr lang="en-US" altLang="ko-KR" dirty="0"/>
          </a:p>
          <a:p>
            <a:r>
              <a:rPr lang="en-US" altLang="ko-KR" dirty="0"/>
              <a:t>05-4 </a:t>
            </a:r>
            <a:r>
              <a:rPr lang="ko-KR" altLang="en-US" dirty="0"/>
              <a:t>노드의 비동기 패턴 </a:t>
            </a:r>
            <a:r>
              <a:rPr lang="en-US" altLang="ko-KR" dirty="0"/>
              <a:t>/ </a:t>
            </a:r>
            <a:r>
              <a:rPr lang="ko-KR" altLang="en-US" dirty="0"/>
              <a:t>콜백함수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동기 처리 </a:t>
            </a:r>
            <a:r>
              <a:rPr lang="en-US" altLang="ko-KR" dirty="0"/>
              <a:t>(05\node-sync.js)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E3E9E6-F924-C211-74F9-078DA8F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/>
              <a:t>노드의 비동기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B6B53B-884E-56BD-5033-ABD84277F48A}"/>
              </a:ext>
            </a:extLst>
          </p:cNvPr>
          <p:cNvSpPr/>
          <p:nvPr/>
        </p:nvSpPr>
        <p:spPr>
          <a:xfrm>
            <a:off x="720477" y="2231975"/>
            <a:ext cx="4608000" cy="129614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readdirSync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'Code is done.'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CD6F0514-5B50-69FE-8FE2-674D68B3D515}"/>
              </a:ext>
            </a:extLst>
          </p:cNvPr>
          <p:cNvSpPr txBox="1">
            <a:spLocks/>
          </p:cNvSpPr>
          <p:nvPr/>
        </p:nvSpPr>
        <p:spPr>
          <a:xfrm>
            <a:off x="5374632" y="1936808"/>
            <a:ext cx="5854278" cy="2505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900" b="1" kern="1200" baseline="0">
                <a:solidFill>
                  <a:schemeClr val="tx1"/>
                </a:solidFill>
                <a:latin typeface="맑은고딕"/>
                <a:ea typeface="맑은 고딕" pitchFamily="50" charset="-127"/>
                <a:cs typeface="+mn-cs"/>
              </a:defRPr>
            </a:lvl5pPr>
            <a:lvl6pPr marL="1080000" indent="108000" algn="l" defTabSz="913755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800" b="1" kern="1200">
                <a:solidFill>
                  <a:schemeClr val="bg1">
                    <a:lumMod val="50000"/>
                  </a:schemeClr>
                </a:solidFill>
                <a:latin typeface="맑은고딕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altLang="ko-KR" dirty="0"/>
              <a:t>Do it! </a:t>
            </a:r>
            <a:r>
              <a:rPr lang="ko-KR" altLang="en-US" dirty="0"/>
              <a:t>비동기 처리 </a:t>
            </a:r>
            <a:r>
              <a:rPr lang="en-US" altLang="ko-KR" dirty="0"/>
              <a:t>(05\async-3.js)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5841783" y="2231975"/>
            <a:ext cx="4608000" cy="28803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readdir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'Code is done.'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19670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F640-5208-F759-ACD4-B9BCCBA3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F977B8-74B0-1C84-F19E-1C432C87BA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4B8375-EA04-6843-46BF-2756FB2253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05-4 </a:t>
            </a:r>
            <a:r>
              <a:rPr lang="ko-KR" altLang="en-US" dirty="0"/>
              <a:t>노드의 비동기 패턴 </a:t>
            </a:r>
            <a:r>
              <a:rPr lang="en-US" altLang="ko-KR" dirty="0"/>
              <a:t>/ </a:t>
            </a:r>
            <a:r>
              <a:rPr lang="ko-KR" altLang="en-US" dirty="0" err="1"/>
              <a:t>프라미스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E3B6EB-AB94-0331-7F07-6E036DC4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/>
              <a:t>노드의 비동기 패턴</a:t>
            </a:r>
          </a:p>
        </p:txBody>
      </p:sp>
    </p:spTree>
    <p:extLst>
      <p:ext uri="{BB962C8B-B14F-4D97-AF65-F5344CB8AC3E}">
        <p14:creationId xmlns:p14="http://schemas.microsoft.com/office/powerpoint/2010/main" val="11955870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91FBF-09D7-60EC-6DAF-43B2EDE73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62B56-8E03-4E2E-B1BC-4630FED647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B7DD7A-F5C9-A1D1-BD55-6D3EB770B7C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05-4 </a:t>
            </a:r>
            <a:r>
              <a:rPr lang="ko-KR" altLang="en-US" dirty="0"/>
              <a:t>노드의 비동기 패턴 </a:t>
            </a:r>
            <a:r>
              <a:rPr lang="en-US" altLang="ko-KR" dirty="0"/>
              <a:t>/ async, await</a:t>
            </a:r>
          </a:p>
          <a:p>
            <a:pPr lvl="1"/>
            <a:r>
              <a:rPr lang="en-US" altLang="ko-KR" dirty="0"/>
              <a:t>05\await.js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2648BE-D800-86EE-19B9-F7656F9A8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/>
              <a:t>노드의 비동기 패턴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3239F-64A2-946C-60D1-B7D4C54E3F38}"/>
              </a:ext>
            </a:extLst>
          </p:cNvPr>
          <p:cNvSpPr txBox="1"/>
          <p:nvPr/>
        </p:nvSpPr>
        <p:spPr>
          <a:xfrm>
            <a:off x="2952725" y="1346657"/>
            <a:ext cx="5344886" cy="374782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 fs = require("fs").promises;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async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function 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readDirAsync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try {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const files = await 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fs.readdir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("./");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console.log(files);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 catch {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console.error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(err);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readDirAsync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24733" y="1830919"/>
            <a:ext cx="648072" cy="257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10140" y="2558459"/>
            <a:ext cx="648072" cy="257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022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7427E-2E05-38E4-1992-FA9B6AA92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A00F98-4F66-7727-67B1-96AF98CD06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4CC139-FCE7-3B00-65CD-00CAE743377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 dirty="0"/>
              <a:t>노드에서 </a:t>
            </a:r>
            <a:r>
              <a:rPr lang="ko-KR" altLang="en-US" dirty="0">
                <a:solidFill>
                  <a:srgbClr val="00B050"/>
                </a:solidFill>
              </a:rPr>
              <a:t>익스프레스</a:t>
            </a:r>
            <a:r>
              <a:rPr lang="en-US" altLang="ko-KR" dirty="0">
                <a:solidFill>
                  <a:srgbClr val="00B050"/>
                </a:solidFill>
              </a:rPr>
              <a:t>(Express) </a:t>
            </a:r>
            <a:r>
              <a:rPr lang="ko-KR" altLang="en-US" dirty="0">
                <a:solidFill>
                  <a:srgbClr val="00B050"/>
                </a:solidFill>
              </a:rPr>
              <a:t>프레임워크</a:t>
            </a:r>
            <a:r>
              <a:rPr lang="ko-KR" altLang="en-US" dirty="0"/>
              <a:t>를 사용하기 위해 익스프레스를 설치하고 환경 설정하는 방법을 익힘</a:t>
            </a:r>
            <a:endParaRPr lang="en-US" altLang="ko-KR" dirty="0"/>
          </a:p>
          <a:p>
            <a:r>
              <a:rPr lang="en-US" altLang="ko-KR" dirty="0"/>
              <a:t>06-1 </a:t>
            </a:r>
            <a:r>
              <a:rPr lang="ko-KR" altLang="en-US" dirty="0"/>
              <a:t>익스프레스 시작하기 </a:t>
            </a:r>
            <a:r>
              <a:rPr lang="en-US" altLang="ko-KR" dirty="0"/>
              <a:t>/ </a:t>
            </a:r>
            <a:r>
              <a:rPr lang="ko-KR" altLang="en-US" dirty="0"/>
              <a:t>왜 익스프레스인가</a:t>
            </a:r>
            <a:endParaRPr lang="en-US" altLang="ko-KR" dirty="0"/>
          </a:p>
          <a:p>
            <a:pPr lvl="2"/>
            <a:r>
              <a:rPr lang="en-US" altLang="ko-KR" dirty="0"/>
              <a:t>HTTP </a:t>
            </a:r>
            <a:r>
              <a:rPr lang="ko-KR" altLang="en-US" dirty="0"/>
              <a:t>모듈을 사용해서 서버를 만들 수도 있지만</a:t>
            </a:r>
            <a:endParaRPr lang="en-US" altLang="ko-KR" dirty="0"/>
          </a:p>
          <a:p>
            <a:pPr lvl="2"/>
            <a:r>
              <a:rPr lang="ko-KR" altLang="en-US" dirty="0"/>
              <a:t>익스프레스</a:t>
            </a:r>
            <a:r>
              <a:rPr lang="en-US" altLang="ko-KR" dirty="0"/>
              <a:t>(Express) </a:t>
            </a:r>
            <a:r>
              <a:rPr lang="ko-KR" altLang="en-US" dirty="0"/>
              <a:t>프레임워크에는 </a:t>
            </a:r>
            <a:r>
              <a:rPr lang="en-US" altLang="ko-KR" dirty="0"/>
              <a:t>HTTP </a:t>
            </a:r>
            <a:r>
              <a:rPr lang="ko-KR" altLang="en-US" dirty="0"/>
              <a:t>모듈의 기능 외에도 다양한 기능이 포함되어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D7DB31-524E-7661-AEFF-EC0466EB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D60A6-2DD0-83B4-1EC3-0D40B4B04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73" y="2422804"/>
            <a:ext cx="7173326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525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892B-D892-0B81-1EDC-F9B5C74AC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DEB3C-F982-AD6C-D6C4-E2A834E201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AC91B-9356-BF2A-BD98-802599E04E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– </a:t>
            </a:r>
            <a:r>
              <a:rPr lang="ko-KR" altLang="en-US" dirty="0" err="1"/>
              <a:t>백엔드</a:t>
            </a:r>
            <a:r>
              <a:rPr lang="ko-KR" altLang="en-US" dirty="0"/>
              <a:t> 프레임 워크</a:t>
            </a:r>
            <a:endParaRPr lang="en-US" altLang="ko-KR" dirty="0"/>
          </a:p>
          <a:p>
            <a:pPr lvl="1"/>
            <a:r>
              <a:rPr lang="ko-KR" altLang="en-US" dirty="0"/>
              <a:t>익스프레스</a:t>
            </a:r>
            <a:r>
              <a:rPr lang="en-US" altLang="ko-KR" dirty="0"/>
              <a:t>(Express)</a:t>
            </a:r>
          </a:p>
          <a:p>
            <a:pPr lvl="2"/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에 기반한 </a:t>
            </a:r>
            <a:r>
              <a:rPr lang="ko-KR" altLang="en-US" dirty="0" err="1"/>
              <a:t>백엔드</a:t>
            </a:r>
            <a:r>
              <a:rPr lang="ko-KR" altLang="en-US" dirty="0"/>
              <a:t> 프레임워크</a:t>
            </a:r>
            <a:endParaRPr lang="en-US" altLang="ko-KR" dirty="0"/>
          </a:p>
          <a:p>
            <a:pPr lvl="2"/>
            <a:r>
              <a:rPr lang="ko-KR" altLang="en-US" dirty="0"/>
              <a:t>자바스크립트를 사용해서 서버 개발을 하기 위한 프레임워크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장고</a:t>
            </a:r>
            <a:r>
              <a:rPr lang="en-US" altLang="ko-KR" dirty="0"/>
              <a:t>(</a:t>
            </a:r>
            <a:r>
              <a:rPr lang="en-US" altLang="ko-KR" dirty="0" err="1"/>
              <a:t>Djanog</a:t>
            </a:r>
            <a:r>
              <a:rPr lang="en-US" altLang="ko-KR" dirty="0"/>
              <a:t>), </a:t>
            </a:r>
            <a:r>
              <a:rPr lang="ko-KR" altLang="en-US" dirty="0"/>
              <a:t>플라스크</a:t>
            </a:r>
            <a:r>
              <a:rPr lang="en-US" altLang="ko-KR" dirty="0"/>
              <a:t>(Flask)</a:t>
            </a:r>
          </a:p>
          <a:p>
            <a:pPr lvl="2"/>
            <a:r>
              <a:rPr lang="ko-KR" altLang="en-US" dirty="0"/>
              <a:t>파이썬</a:t>
            </a:r>
            <a:r>
              <a:rPr lang="en-US" altLang="ko-KR" dirty="0"/>
              <a:t>(Python)</a:t>
            </a:r>
            <a:r>
              <a:rPr lang="ko-KR" altLang="en-US" dirty="0"/>
              <a:t>을 사용해서 서버 개발을 하기 위한 프레임워크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루비 온 </a:t>
            </a:r>
            <a:r>
              <a:rPr lang="ko-KR" altLang="en-US" dirty="0" err="1"/>
              <a:t>레일즈</a:t>
            </a:r>
            <a:r>
              <a:rPr lang="ko-KR" altLang="en-US" dirty="0"/>
              <a:t> </a:t>
            </a:r>
            <a:r>
              <a:rPr lang="en-US" altLang="ko-KR" dirty="0"/>
              <a:t>(Ruby on Rails)</a:t>
            </a:r>
          </a:p>
          <a:p>
            <a:pPr lvl="2"/>
            <a:r>
              <a:rPr lang="ko-KR" altLang="en-US" dirty="0"/>
              <a:t>루비</a:t>
            </a:r>
            <a:r>
              <a:rPr lang="en-US" altLang="ko-KR" dirty="0"/>
              <a:t>(Ruby) </a:t>
            </a:r>
            <a:r>
              <a:rPr lang="ko-KR" altLang="en-US" dirty="0"/>
              <a:t>언어를 사용해서 서버 개발을 하기 위한 프레임워크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라라벨</a:t>
            </a:r>
            <a:r>
              <a:rPr lang="en-US" altLang="ko-KR" dirty="0"/>
              <a:t>(Laravel)</a:t>
            </a:r>
          </a:p>
          <a:p>
            <a:pPr lvl="2"/>
            <a:r>
              <a:rPr lang="en-US" altLang="ko-KR" dirty="0"/>
              <a:t>PHP</a:t>
            </a:r>
            <a:r>
              <a:rPr lang="ko-KR" altLang="en-US" dirty="0"/>
              <a:t> 언어를 사용해서 서버 개발을 하기 위한 프레임워크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3A6935-294B-4FD5-9D78-D91B8A15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</p:spTree>
    <p:extLst>
      <p:ext uri="{BB962C8B-B14F-4D97-AF65-F5344CB8AC3E}">
        <p14:creationId xmlns:p14="http://schemas.microsoft.com/office/powerpoint/2010/main" val="32175259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 dirty="0"/>
              <a:t>노드에서 </a:t>
            </a:r>
            <a:r>
              <a:rPr lang="ko-KR" altLang="en-US" dirty="0">
                <a:solidFill>
                  <a:srgbClr val="00B050"/>
                </a:solidFill>
              </a:rPr>
              <a:t>익스프레스</a:t>
            </a:r>
            <a:r>
              <a:rPr lang="en-US" altLang="ko-KR" dirty="0">
                <a:solidFill>
                  <a:srgbClr val="00B050"/>
                </a:solidFill>
              </a:rPr>
              <a:t>(Express) </a:t>
            </a:r>
            <a:r>
              <a:rPr lang="ko-KR" altLang="en-US" dirty="0">
                <a:solidFill>
                  <a:srgbClr val="00B050"/>
                </a:solidFill>
              </a:rPr>
              <a:t>프레임워크</a:t>
            </a:r>
            <a:r>
              <a:rPr lang="ko-KR" altLang="en-US" dirty="0"/>
              <a:t>를 사용하기 위해 익스프레스를 설치하고 환경 설정하는 방법을 익힘</a:t>
            </a:r>
            <a:endParaRPr lang="en-US" altLang="ko-KR" dirty="0"/>
          </a:p>
          <a:p>
            <a:r>
              <a:rPr lang="en-US" altLang="ko-KR" dirty="0"/>
              <a:t>06-1 </a:t>
            </a:r>
            <a:r>
              <a:rPr lang="ko-KR" altLang="en-US" dirty="0"/>
              <a:t>익스프레스 시작하기 </a:t>
            </a:r>
            <a:r>
              <a:rPr lang="en-US" altLang="ko-KR" dirty="0"/>
              <a:t>/ </a:t>
            </a:r>
            <a:r>
              <a:rPr lang="ko-KR" altLang="en-US" dirty="0"/>
              <a:t>왜 익스프레스인가</a:t>
            </a:r>
            <a:endParaRPr lang="en-US" altLang="ko-KR" dirty="0"/>
          </a:p>
          <a:p>
            <a:pPr lvl="2"/>
            <a:r>
              <a:rPr lang="en-US" altLang="ko-KR" dirty="0"/>
              <a:t>HTTP </a:t>
            </a:r>
            <a:r>
              <a:rPr lang="ko-KR" altLang="en-US" dirty="0"/>
              <a:t>모듈을 사용해서 서버를 만들 수도 있지만</a:t>
            </a:r>
            <a:endParaRPr lang="en-US" altLang="ko-KR" dirty="0"/>
          </a:p>
          <a:p>
            <a:pPr lvl="2"/>
            <a:r>
              <a:rPr lang="ko-KR" altLang="en-US" dirty="0"/>
              <a:t>익스프레스</a:t>
            </a:r>
            <a:r>
              <a:rPr lang="en-US" altLang="ko-KR" dirty="0"/>
              <a:t>(Express) </a:t>
            </a:r>
            <a:r>
              <a:rPr lang="ko-KR" altLang="en-US" dirty="0"/>
              <a:t>프레임워크에는 </a:t>
            </a:r>
            <a:r>
              <a:rPr lang="en-US" altLang="ko-KR" dirty="0"/>
              <a:t>HTTP </a:t>
            </a:r>
            <a:r>
              <a:rPr lang="ko-KR" altLang="en-US" dirty="0"/>
              <a:t>모듈의 기능 외에도 다양한 기능이 포함되어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5E860C-AC49-9930-7732-D0767C0E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73" y="2422804"/>
            <a:ext cx="7173326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940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ko-KR" altLang="en-US" dirty="0"/>
              <a:t>새로운 폴더를 만들어 개발에 필요한 패키지들을 하나씩 설치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Vs Code</a:t>
            </a:r>
            <a:r>
              <a:rPr lang="ko-KR" altLang="en-US" dirty="0"/>
              <a:t>의 탐색기 창의 작업 폴더를 모두 닫습니다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Remove Folder From Workspace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내려 받은 실습 파일 중에 </a:t>
            </a:r>
            <a:r>
              <a:rPr lang="en-US" altLang="ko-KR" dirty="0" err="1"/>
              <a:t>myContacts</a:t>
            </a:r>
            <a:r>
              <a:rPr lang="en-US" altLang="ko-KR" dirty="0"/>
              <a:t> </a:t>
            </a:r>
            <a:r>
              <a:rPr lang="ko-KR" altLang="en-US" dirty="0"/>
              <a:t>폴더를 선택</a:t>
            </a:r>
            <a:endParaRPr lang="en-US" altLang="ko-KR" dirty="0"/>
          </a:p>
          <a:p>
            <a:pPr lvl="3"/>
            <a:r>
              <a:rPr lang="ko-KR" altLang="en-US" dirty="0"/>
              <a:t>이 폴더</a:t>
            </a:r>
            <a:r>
              <a:rPr lang="en-US" altLang="ko-KR" dirty="0"/>
              <a:t>(</a:t>
            </a:r>
            <a:r>
              <a:rPr lang="en-US" altLang="ko-KR" dirty="0" err="1"/>
              <a:t>myContacts</a:t>
            </a:r>
            <a:r>
              <a:rPr lang="en-US" altLang="ko-KR" dirty="0"/>
              <a:t>)</a:t>
            </a:r>
            <a:r>
              <a:rPr lang="ko-KR" altLang="en-US" dirty="0"/>
              <a:t>에 연락처 관리 애플리케이션을 만들 것입니다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가장 먼저 애플리케이션 정보를 담고 있는  </a:t>
            </a:r>
            <a:r>
              <a:rPr lang="en-US" altLang="ko-KR" dirty="0" err="1"/>
              <a:t>package.json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3"/>
            <a:r>
              <a:rPr lang="ko-KR" altLang="en-US" dirty="0"/>
              <a:t>터미널 창을 열어서</a:t>
            </a:r>
            <a:r>
              <a:rPr lang="en-US" altLang="ko-KR" dirty="0"/>
              <a:t>(</a:t>
            </a:r>
            <a:r>
              <a:rPr lang="en-US" altLang="ko-KR" dirty="0" err="1"/>
              <a:t>Ctrl+Shift</a:t>
            </a:r>
            <a:r>
              <a:rPr lang="en-US" altLang="ko-KR" dirty="0"/>
              <a:t>+`) </a:t>
            </a:r>
            <a:r>
              <a:rPr lang="ko-KR" altLang="en-US" dirty="0"/>
              <a:t>현 작업 폴더</a:t>
            </a:r>
            <a:r>
              <a:rPr lang="en-US" altLang="ko-KR" dirty="0"/>
              <a:t>(~\</a:t>
            </a:r>
            <a:r>
              <a:rPr lang="en-US" altLang="ko-KR" dirty="0" err="1"/>
              <a:t>myContacts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 err="1"/>
              <a:t>npm</a:t>
            </a:r>
            <a:r>
              <a:rPr lang="ko-KR" altLang="en-US" dirty="0"/>
              <a:t>을 이용하여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생성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92" y="3000414"/>
            <a:ext cx="4229690" cy="2880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70" y="3528119"/>
            <a:ext cx="47345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79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가장 먼저 애플리케이션 정보를 담고 있는  </a:t>
            </a:r>
            <a:r>
              <a:rPr lang="en-US" altLang="ko-KR" dirty="0" err="1"/>
              <a:t>package.json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3"/>
            <a:r>
              <a:rPr lang="en-US" altLang="ko-KR" dirty="0" err="1"/>
              <a:t>npm</a:t>
            </a:r>
            <a:r>
              <a:rPr lang="ko-KR" altLang="en-US" dirty="0"/>
              <a:t>을 이용하여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생성 </a:t>
            </a:r>
            <a:endParaRPr lang="en-US" altLang="ko-KR" dirty="0"/>
          </a:p>
          <a:p>
            <a:pPr lvl="3"/>
            <a:r>
              <a:rPr lang="en-US" altLang="ko-KR" dirty="0"/>
              <a:t>package name </a:t>
            </a:r>
          </a:p>
          <a:p>
            <a:pPr lvl="4"/>
            <a:r>
              <a:rPr lang="ko-KR" altLang="en-US" dirty="0"/>
              <a:t>패키지</a:t>
            </a:r>
            <a:r>
              <a:rPr lang="en-US" altLang="ko-KR" dirty="0"/>
              <a:t>(</a:t>
            </a:r>
            <a:r>
              <a:rPr lang="ko-KR" altLang="en-US" dirty="0"/>
              <a:t>애플리케이션</a:t>
            </a:r>
            <a:r>
              <a:rPr lang="en-US" altLang="ko-KR" dirty="0"/>
              <a:t>) </a:t>
            </a:r>
            <a:r>
              <a:rPr lang="ko-KR" altLang="en-US" dirty="0"/>
              <a:t>이름을 입력</a:t>
            </a:r>
            <a:r>
              <a:rPr lang="en-US" altLang="ko-KR" dirty="0"/>
              <a:t>, </a:t>
            </a:r>
            <a:r>
              <a:rPr lang="ko-KR" altLang="en-US" dirty="0"/>
              <a:t>그냥 </a:t>
            </a:r>
            <a:r>
              <a:rPr lang="ko-KR" altLang="en-US" dirty="0" err="1"/>
              <a:t>엔터</a:t>
            </a:r>
            <a:r>
              <a:rPr lang="ko-KR" altLang="en-US" dirty="0"/>
              <a:t> 치면 기본값이 입력됨</a:t>
            </a:r>
            <a:r>
              <a:rPr lang="en-US" altLang="ko-KR" dirty="0"/>
              <a:t>, </a:t>
            </a:r>
            <a:r>
              <a:rPr lang="ko-KR" altLang="en-US" dirty="0"/>
              <a:t>기본 값은 괄호 안의 값</a:t>
            </a:r>
            <a:r>
              <a:rPr lang="en-US" altLang="ko-KR" dirty="0"/>
              <a:t>, </a:t>
            </a:r>
            <a:r>
              <a:rPr lang="ko-KR" altLang="en-US" dirty="0"/>
              <a:t>우리의 경우 </a:t>
            </a:r>
            <a:r>
              <a:rPr lang="en-US" altLang="ko-KR" dirty="0" err="1"/>
              <a:t>mycontacts</a:t>
            </a:r>
            <a:r>
              <a:rPr lang="en-US" altLang="ko-KR" dirty="0"/>
              <a:t>, 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contacts-manager</a:t>
            </a:r>
            <a:r>
              <a:rPr lang="en-US" altLang="ko-KR" dirty="0"/>
              <a:t>”</a:t>
            </a:r>
            <a:r>
              <a:rPr lang="ko-KR" altLang="en-US" dirty="0"/>
              <a:t>입력함</a:t>
            </a:r>
            <a:endParaRPr lang="en-US" altLang="ko-KR" dirty="0"/>
          </a:p>
          <a:p>
            <a:pPr lvl="3"/>
            <a:r>
              <a:rPr lang="en-US" altLang="ko-KR" dirty="0"/>
              <a:t>version</a:t>
            </a:r>
          </a:p>
          <a:p>
            <a:pPr lvl="4"/>
            <a:r>
              <a:rPr lang="ko-KR" altLang="en-US" dirty="0"/>
              <a:t>패키지 버전을 입력</a:t>
            </a:r>
            <a:r>
              <a:rPr lang="en-US" altLang="ko-KR" dirty="0"/>
              <a:t>, </a:t>
            </a:r>
            <a:r>
              <a:rPr lang="ko-KR" altLang="en-US" dirty="0"/>
              <a:t>그냥 </a:t>
            </a:r>
            <a:r>
              <a:rPr lang="ko-KR" altLang="en-US" dirty="0" err="1"/>
              <a:t>엔터</a:t>
            </a:r>
            <a:r>
              <a:rPr lang="ko-KR" altLang="en-US" dirty="0"/>
              <a:t> 치면 기본값이 입력됨</a:t>
            </a:r>
            <a:r>
              <a:rPr lang="en-US" altLang="ko-KR" dirty="0"/>
              <a:t>, </a:t>
            </a:r>
            <a:r>
              <a:rPr lang="ko-KR" altLang="en-US" dirty="0"/>
              <a:t>기본 값은 괄호 안의 값</a:t>
            </a:r>
            <a:r>
              <a:rPr lang="en-US" altLang="ko-KR" dirty="0"/>
              <a:t>, </a:t>
            </a:r>
            <a:r>
              <a:rPr lang="ko-KR" altLang="en-US" dirty="0"/>
              <a:t>우리의 경우 </a:t>
            </a:r>
            <a:r>
              <a:rPr lang="en-US" altLang="ko-KR" dirty="0"/>
              <a:t>1.0.0, </a:t>
            </a:r>
            <a:r>
              <a:rPr lang="ko-KR" altLang="en-US" dirty="0"/>
              <a:t>그냥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Enter</a:t>
            </a:r>
            <a:r>
              <a:rPr lang="ko-KR" altLang="en-US" dirty="0"/>
              <a:t>를 치고 넘어감</a:t>
            </a:r>
            <a:endParaRPr lang="en-US" altLang="ko-KR" dirty="0"/>
          </a:p>
          <a:p>
            <a:pPr lvl="3"/>
            <a:r>
              <a:rPr lang="en-US" altLang="ko-KR" dirty="0"/>
              <a:t>description</a:t>
            </a:r>
          </a:p>
          <a:p>
            <a:pPr lvl="4"/>
            <a:r>
              <a:rPr lang="ko-KR" altLang="en-US" dirty="0"/>
              <a:t>패키지를 간단히 설명하는 글을 작성</a:t>
            </a:r>
            <a:r>
              <a:rPr lang="en-US" altLang="ko-KR" dirty="0"/>
              <a:t>, </a:t>
            </a:r>
            <a:r>
              <a:rPr lang="ko-KR" altLang="en-US" dirty="0"/>
              <a:t>입력하지 않고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Enter</a:t>
            </a:r>
            <a:r>
              <a:rPr lang="ko-KR" altLang="en-US" dirty="0"/>
              <a:t>를 치고 넘어감</a:t>
            </a:r>
            <a:endParaRPr lang="en-US" altLang="ko-KR" dirty="0"/>
          </a:p>
          <a:p>
            <a:pPr lvl="3"/>
            <a:r>
              <a:rPr lang="en-US" altLang="ko-KR" dirty="0"/>
              <a:t>entry point</a:t>
            </a:r>
          </a:p>
          <a:p>
            <a:pPr lvl="4"/>
            <a:r>
              <a:rPr lang="ko-KR" altLang="en-US" dirty="0"/>
              <a:t>패키지를 시작하는 파일 지정</a:t>
            </a:r>
            <a:r>
              <a:rPr lang="en-US" altLang="ko-KR" dirty="0"/>
              <a:t>, </a:t>
            </a:r>
            <a:r>
              <a:rPr lang="ko-KR" altLang="en-US" dirty="0"/>
              <a:t>따로 입력하지 않으면 </a:t>
            </a:r>
            <a:r>
              <a:rPr lang="en-US" altLang="ko-KR" dirty="0"/>
              <a:t>index.js </a:t>
            </a:r>
            <a:r>
              <a:rPr lang="ko-KR" altLang="en-US" dirty="0"/>
              <a:t>파일을 사용하는데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app.js</a:t>
            </a:r>
            <a:r>
              <a:rPr lang="ko-KR" altLang="en-US" dirty="0"/>
              <a:t>라고 입력 하겠음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Test command</a:t>
            </a:r>
          </a:p>
          <a:p>
            <a:pPr lvl="4"/>
            <a:r>
              <a:rPr lang="ko-KR" altLang="en-US" dirty="0"/>
              <a:t>코드를 테스트할 때 사용할 명령을 입력</a:t>
            </a:r>
            <a:r>
              <a:rPr lang="en-US" altLang="ko-KR" dirty="0"/>
              <a:t>, </a:t>
            </a:r>
            <a:r>
              <a:rPr lang="ko-KR" altLang="en-US" dirty="0"/>
              <a:t>우리는 따로 입력하지 않겠음</a:t>
            </a:r>
            <a:r>
              <a:rPr lang="en-US" altLang="ko-KR" dirty="0"/>
              <a:t>, </a:t>
            </a:r>
            <a:r>
              <a:rPr lang="ko-KR" altLang="en-US" dirty="0"/>
              <a:t>그냥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Enter</a:t>
            </a:r>
            <a:r>
              <a:rPr lang="ko-KR" altLang="en-US" dirty="0"/>
              <a:t>를 치고 넘어감</a:t>
            </a:r>
            <a:endParaRPr lang="en-US" altLang="ko-KR" dirty="0"/>
          </a:p>
          <a:p>
            <a:pPr lvl="3"/>
            <a:r>
              <a:rPr lang="en-US" altLang="ko-KR" dirty="0" err="1"/>
              <a:t>git</a:t>
            </a:r>
            <a:r>
              <a:rPr lang="en-US" altLang="ko-KR" dirty="0"/>
              <a:t> repository</a:t>
            </a:r>
          </a:p>
          <a:p>
            <a:pPr lvl="4"/>
            <a:r>
              <a:rPr lang="ko-KR" altLang="en-US" dirty="0"/>
              <a:t>깃</a:t>
            </a:r>
            <a:r>
              <a:rPr lang="en-US" altLang="ko-KR" dirty="0"/>
              <a:t>(</a:t>
            </a:r>
            <a:r>
              <a:rPr lang="en-US" altLang="ko-KR" dirty="0" err="1"/>
              <a:t>Git</a:t>
            </a:r>
            <a:r>
              <a:rPr lang="en-US" altLang="ko-KR" dirty="0"/>
              <a:t>)</a:t>
            </a:r>
            <a:r>
              <a:rPr lang="ko-KR" altLang="en-US" dirty="0"/>
              <a:t>을 통해 코드를 공개할 경우 저장소 주소를 입력</a:t>
            </a:r>
            <a:r>
              <a:rPr lang="en-US" altLang="ko-KR" dirty="0"/>
              <a:t>, </a:t>
            </a:r>
            <a:r>
              <a:rPr lang="ko-KR" altLang="en-US" dirty="0"/>
              <a:t>우리는 그냥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Enter</a:t>
            </a:r>
            <a:r>
              <a:rPr lang="ko-KR" altLang="en-US" dirty="0"/>
              <a:t>를 치고 넘어감</a:t>
            </a:r>
            <a:endParaRPr lang="en-US" altLang="ko-KR" dirty="0"/>
          </a:p>
          <a:p>
            <a:pPr lvl="3"/>
            <a:r>
              <a:rPr lang="en-US" altLang="ko-KR" dirty="0"/>
              <a:t>keyword</a:t>
            </a:r>
          </a:p>
          <a:p>
            <a:pPr lvl="4"/>
            <a:r>
              <a:rPr lang="ko-KR" altLang="en-US" dirty="0"/>
              <a:t>패키지를 공개한다면 검색할 때 사용할만한 키 입력</a:t>
            </a:r>
            <a:r>
              <a:rPr lang="en-US" altLang="ko-KR" dirty="0"/>
              <a:t>, </a:t>
            </a:r>
            <a:r>
              <a:rPr lang="ko-KR" altLang="en-US" dirty="0"/>
              <a:t>우리는 그냥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Enter</a:t>
            </a:r>
            <a:r>
              <a:rPr lang="ko-KR" altLang="en-US" dirty="0"/>
              <a:t>를 치고 넘어감</a:t>
            </a:r>
            <a:endParaRPr lang="en-US" altLang="ko-KR" dirty="0"/>
          </a:p>
          <a:p>
            <a:pPr lvl="3"/>
            <a:r>
              <a:rPr lang="en-US" altLang="ko-KR" dirty="0"/>
              <a:t>Author</a:t>
            </a:r>
          </a:p>
          <a:p>
            <a:pPr lvl="4"/>
            <a:r>
              <a:rPr lang="ko-KR" altLang="en-US" dirty="0"/>
              <a:t>패키지 제작자의 이름</a:t>
            </a:r>
            <a:r>
              <a:rPr lang="en-US" altLang="ko-KR" dirty="0"/>
              <a:t>, </a:t>
            </a:r>
            <a:r>
              <a:rPr lang="ko-KR" altLang="en-US" dirty="0"/>
              <a:t>알아서 하세요</a:t>
            </a:r>
            <a:r>
              <a:rPr lang="en-US" altLang="ko-KR" dirty="0"/>
              <a:t>~ ^^</a:t>
            </a:r>
          </a:p>
          <a:p>
            <a:pPr lvl="3"/>
            <a:r>
              <a:rPr lang="en-US" altLang="ko-KR" dirty="0"/>
              <a:t>License</a:t>
            </a:r>
          </a:p>
          <a:p>
            <a:pPr lvl="4"/>
            <a:r>
              <a:rPr lang="ko-KR" altLang="en-US" dirty="0"/>
              <a:t>패키지 라이선스를 입력</a:t>
            </a:r>
            <a:r>
              <a:rPr lang="en-US" altLang="ko-KR" dirty="0"/>
              <a:t>, </a:t>
            </a:r>
            <a:r>
              <a:rPr lang="ko-KR" altLang="en-US" dirty="0"/>
              <a:t>기본 라이선스는 </a:t>
            </a:r>
            <a:r>
              <a:rPr lang="en-US" altLang="ko-KR" dirty="0"/>
              <a:t>ISC</a:t>
            </a:r>
            <a:r>
              <a:rPr lang="ko-KR" altLang="en-US" dirty="0"/>
              <a:t>이지만 패키지에 따라 필요한 라이선스를 기입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Enter</a:t>
            </a:r>
            <a:r>
              <a:rPr lang="ko-KR" altLang="en-US" dirty="0"/>
              <a:t>를 치고 넘어감</a:t>
            </a:r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69" y="1501057"/>
            <a:ext cx="47345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718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109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익스프레스 설치하기</a:t>
            </a:r>
            <a:endParaRPr lang="en-US" altLang="ko-KR" dirty="0"/>
          </a:p>
          <a:p>
            <a:pPr lvl="3"/>
            <a:r>
              <a:rPr lang="en-US" altLang="ko-KR" dirty="0" err="1"/>
              <a:t>npm</a:t>
            </a:r>
            <a:r>
              <a:rPr lang="en-US" altLang="ko-KR" dirty="0"/>
              <a:t> install express </a:t>
            </a:r>
            <a:r>
              <a:rPr lang="ko-KR" altLang="en-US" dirty="0"/>
              <a:t>또는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express</a:t>
            </a:r>
          </a:p>
          <a:p>
            <a:pPr lvl="3"/>
            <a:endParaRPr lang="en-US" altLang="ko-KR" dirty="0"/>
          </a:p>
          <a:p>
            <a:pPr lvl="4"/>
            <a:r>
              <a:rPr lang="en-US" altLang="ko-KR" dirty="0" err="1"/>
              <a:t>node_modules</a:t>
            </a:r>
            <a:r>
              <a:rPr lang="ko-KR" altLang="en-US" dirty="0"/>
              <a:t>라는 폴더가 생성됨</a:t>
            </a:r>
            <a:endParaRPr lang="en-US" altLang="ko-KR" dirty="0"/>
          </a:p>
          <a:p>
            <a:pPr lvl="3"/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확인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33" y="1736386"/>
            <a:ext cx="5620534" cy="2572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2797695" y="2520007"/>
            <a:ext cx="5976664" cy="309634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"name"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"contacts-manager"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"version"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"1.0.0"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"description"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"app.js"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"scripts"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"test"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"echo </a:t>
            </a:r>
            <a:r>
              <a:rPr lang="en-US" altLang="ko-KR" sz="14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Error: no test specified</a:t>
            </a:r>
            <a:r>
              <a:rPr lang="en-US" altLang="ko-KR" sz="14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&amp;&amp; exit 1"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"author"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"Sung-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pil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, Kim"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"license"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"ISC"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"dependencies"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"^4.18.2"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4733" y="4711069"/>
            <a:ext cx="2520280" cy="648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2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46587-4AEA-BF3C-FCB4-017C9E6CD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7957B1-B477-ED1B-5A12-65B55086C7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B3CC2E-1994-7779-7AE6-84AA73E72E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노드 설치하기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3.  </a:t>
            </a:r>
            <a:r>
              <a:rPr lang="ko-KR" altLang="en-US" dirty="0">
                <a:sym typeface="Wingdings" panose="05000000000000000000" pitchFamily="2" charset="2"/>
              </a:rPr>
              <a:t>노드</a:t>
            </a:r>
            <a:r>
              <a:rPr lang="en-US" altLang="ko-KR" dirty="0">
                <a:sym typeface="Wingdings" panose="05000000000000000000" pitchFamily="2" charset="2"/>
              </a:rPr>
              <a:t>(Node.js)</a:t>
            </a:r>
            <a:r>
              <a:rPr lang="ko-KR" altLang="en-US" dirty="0">
                <a:sym typeface="Wingdings" panose="05000000000000000000" pitchFamily="2" charset="2"/>
              </a:rPr>
              <a:t>를 설치하는 동안 옵션을 변경하지 않아도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화면에 나타난 지시 사항을 보면서 순서대로 </a:t>
            </a:r>
            <a:r>
              <a:rPr lang="en-US" altLang="ko-KR" dirty="0">
                <a:sym typeface="Wingdings" panose="05000000000000000000" pitchFamily="2" charset="2"/>
              </a:rPr>
              <a:t>[Next] </a:t>
            </a:r>
            <a:r>
              <a:rPr lang="ko-KR" altLang="en-US" dirty="0">
                <a:sym typeface="Wingdings" panose="05000000000000000000" pitchFamily="2" charset="2"/>
              </a:rPr>
              <a:t>버튼을 클릭하고 </a:t>
            </a:r>
            <a:r>
              <a:rPr lang="en-US" altLang="ko-KR" dirty="0">
                <a:sym typeface="Wingdings" panose="05000000000000000000" pitchFamily="2" charset="2"/>
              </a:rPr>
              <a:t>[Install] </a:t>
            </a:r>
            <a:r>
              <a:rPr lang="ko-KR" altLang="en-US" dirty="0">
                <a:sym typeface="Wingdings" panose="05000000000000000000" pitchFamily="2" charset="2"/>
              </a:rPr>
              <a:t>버튼을 클릭하면 노드가 설치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설치가 완료되면 </a:t>
            </a:r>
            <a:r>
              <a:rPr lang="en-US" altLang="ko-KR" dirty="0">
                <a:sym typeface="Wingdings" panose="05000000000000000000" pitchFamily="2" charset="2"/>
              </a:rPr>
              <a:t>[Finish] </a:t>
            </a:r>
            <a:r>
              <a:rPr lang="ko-KR" altLang="en-US" dirty="0">
                <a:sym typeface="Wingdings" panose="05000000000000000000" pitchFamily="2" charset="2"/>
              </a:rPr>
              <a:t>버튼을 클릭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CAAFA5-4D03-B6ED-F249-8B5541B7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6E15E7-3632-10B8-818D-E666DA79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9" y="1799927"/>
            <a:ext cx="3300413" cy="2580323"/>
          </a:xfrm>
          <a:prstGeom prst="rect">
            <a:avLst/>
          </a:prstGeom>
        </p:spPr>
      </p:pic>
      <p:sp>
        <p:nvSpPr>
          <p:cNvPr id="10" name="번개 9">
            <a:extLst>
              <a:ext uri="{FF2B5EF4-FFF2-40B4-BE49-F238E27FC236}">
                <a16:creationId xmlns:a16="http://schemas.microsoft.com/office/drawing/2014/main" id="{37F0AA5D-D253-DF8B-0977-E54E23F81521}"/>
              </a:ext>
            </a:extLst>
          </p:cNvPr>
          <p:cNvSpPr/>
          <p:nvPr/>
        </p:nvSpPr>
        <p:spPr>
          <a:xfrm>
            <a:off x="3096741" y="3868296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724809-42D6-7BF4-1DBE-A6D40677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797" y="1949925"/>
            <a:ext cx="3300413" cy="25803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37D61A-1C31-B9B8-A1BD-B94A1F1EC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342" y="2118850"/>
            <a:ext cx="3300413" cy="2580323"/>
          </a:xfrm>
          <a:prstGeom prst="rect">
            <a:avLst/>
          </a:prstGeom>
        </p:spPr>
      </p:pic>
      <p:sp>
        <p:nvSpPr>
          <p:cNvPr id="19" name="번개 18">
            <a:extLst>
              <a:ext uri="{FF2B5EF4-FFF2-40B4-BE49-F238E27FC236}">
                <a16:creationId xmlns:a16="http://schemas.microsoft.com/office/drawing/2014/main" id="{70C7654E-0004-042A-6583-7C1E81561996}"/>
              </a:ext>
            </a:extLst>
          </p:cNvPr>
          <p:cNvSpPr/>
          <p:nvPr/>
        </p:nvSpPr>
        <p:spPr>
          <a:xfrm>
            <a:off x="5588406" y="4012296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번개 21">
            <a:extLst>
              <a:ext uri="{FF2B5EF4-FFF2-40B4-BE49-F238E27FC236}">
                <a16:creationId xmlns:a16="http://schemas.microsoft.com/office/drawing/2014/main" id="{AAA255F7-8EA1-B32A-A338-03B1A4B90A74}"/>
              </a:ext>
            </a:extLst>
          </p:cNvPr>
          <p:cNvSpPr/>
          <p:nvPr/>
        </p:nvSpPr>
        <p:spPr>
          <a:xfrm>
            <a:off x="7864474" y="4236250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590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 err="1"/>
              <a:t>노드몬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lvl="3"/>
            <a:r>
              <a:rPr lang="ko-KR" altLang="en-US" dirty="0"/>
              <a:t>서버 코드를 계속 수정하면서 수정 사항이 반영된 결과를 확인하려면 수정된 파일을 저장하고 서버를 종료한 후 서버를 다시 실행시켜야 함 </a:t>
            </a:r>
            <a:r>
              <a:rPr lang="en-US" altLang="ko-KR" dirty="0"/>
              <a:t>– </a:t>
            </a:r>
            <a:r>
              <a:rPr lang="ko-KR" altLang="en-US" dirty="0"/>
              <a:t>번거로움</a:t>
            </a:r>
            <a:endParaRPr lang="en-US" altLang="ko-KR" dirty="0"/>
          </a:p>
          <a:p>
            <a:pPr lvl="3"/>
            <a:r>
              <a:rPr lang="ko-KR" altLang="en-US" dirty="0" err="1"/>
              <a:t>노드몬은</a:t>
            </a:r>
            <a:r>
              <a:rPr lang="ko-KR" altLang="en-US" dirty="0"/>
              <a:t> 코드가 수정되면 파일을 저장하고 서버를 재 실행함</a:t>
            </a:r>
            <a:r>
              <a:rPr lang="en-US" altLang="ko-KR" dirty="0"/>
              <a:t>, </a:t>
            </a:r>
            <a:r>
              <a:rPr lang="ko-KR" altLang="en-US" dirty="0"/>
              <a:t>브라우저에서 다시 읽기만 </a:t>
            </a:r>
            <a:r>
              <a:rPr lang="ko-KR" altLang="en-US" dirty="0" err="1"/>
              <a:t>하면됨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Terminal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창의 모드를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Command Prompt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로 열어야 함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교재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199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페이지 참고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3"/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/>
              <a:t>nodemon</a:t>
            </a:r>
            <a:r>
              <a:rPr lang="en-US" altLang="ko-KR" dirty="0"/>
              <a:t> –g --save-dev </a:t>
            </a:r>
            <a:r>
              <a:rPr lang="ko-KR" altLang="en-US" dirty="0"/>
              <a:t>또는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nodemon</a:t>
            </a:r>
            <a:r>
              <a:rPr lang="en-US" altLang="ko-KR" dirty="0"/>
              <a:t> –g --save-dev</a:t>
            </a:r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780" y="2952055"/>
            <a:ext cx="3452342" cy="2652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65" y="2447999"/>
            <a:ext cx="6496957" cy="238158"/>
          </a:xfrm>
          <a:prstGeom prst="rect">
            <a:avLst/>
          </a:prstGeom>
        </p:spPr>
      </p:pic>
      <p:sp>
        <p:nvSpPr>
          <p:cNvPr id="11" name="번개 10"/>
          <p:cNvSpPr/>
          <p:nvPr/>
        </p:nvSpPr>
        <p:spPr>
          <a:xfrm>
            <a:off x="6228267" y="2846020"/>
            <a:ext cx="16900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번개 11"/>
          <p:cNvSpPr/>
          <p:nvPr/>
        </p:nvSpPr>
        <p:spPr>
          <a:xfrm>
            <a:off x="4531969" y="3349589"/>
            <a:ext cx="16900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91889" y="2774012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87953" y="3313585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275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작업 환경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 err="1"/>
              <a:t>노드몬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lvl="3"/>
            <a:r>
              <a:rPr lang="en-US" altLang="ko-KR" dirty="0" err="1"/>
              <a:t>nodemon</a:t>
            </a:r>
            <a:r>
              <a:rPr lang="en-US" altLang="ko-KR" dirty="0"/>
              <a:t> </a:t>
            </a:r>
            <a:r>
              <a:rPr lang="ko-KR" altLang="en-US" dirty="0"/>
              <a:t>동작 확인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4"/>
            <a:r>
              <a:rPr lang="ko-KR" altLang="en-US" dirty="0"/>
              <a:t>터미널에 나타나는 출력 확인</a:t>
            </a:r>
            <a:endParaRPr lang="en-US" altLang="ko-KR" dirty="0"/>
          </a:p>
          <a:p>
            <a:pPr lvl="4"/>
            <a:r>
              <a:rPr lang="en-US" altLang="ko-KR" dirty="0"/>
              <a:t>test.js </a:t>
            </a:r>
            <a:r>
              <a:rPr lang="ko-KR" altLang="en-US" dirty="0"/>
              <a:t>파일을 수정 후 저장했을 때 자동으로 서버 재시동 되는지 확인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1" y="1738824"/>
            <a:ext cx="4686954" cy="2191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2797695" y="2475151"/>
            <a:ext cx="5976664" cy="230425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node:http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http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createServer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요청 발생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server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서버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863546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익스프레스 프레임워크를 사용해 서버 만들기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:results\app-1.js)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앞서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만들 때 시작 파일</a:t>
            </a:r>
            <a:r>
              <a:rPr lang="en-US" altLang="ko-KR" dirty="0"/>
              <a:t>(entry point)</a:t>
            </a:r>
            <a:r>
              <a:rPr lang="ko-KR" altLang="en-US" dirty="0"/>
              <a:t>를 </a:t>
            </a:r>
            <a:r>
              <a:rPr lang="en-US" altLang="ko-KR" dirty="0"/>
              <a:t>app.js </a:t>
            </a:r>
            <a:r>
              <a:rPr lang="ko-KR" altLang="en-US" dirty="0"/>
              <a:t>지정했기 때문에 애플리케이션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시작 파일 이름을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app.js</a:t>
            </a:r>
            <a:r>
              <a:rPr lang="ko-KR" altLang="en-US" dirty="0"/>
              <a:t>로 해야함</a:t>
            </a:r>
            <a:endParaRPr lang="en-US" altLang="ko-KR" dirty="0"/>
          </a:p>
          <a:p>
            <a:pPr lvl="3"/>
            <a:r>
              <a:rPr lang="en-US" altLang="ko-KR" dirty="0"/>
              <a:t>results\app-1.js </a:t>
            </a:r>
            <a:r>
              <a:rPr lang="ko-KR" altLang="en-US" dirty="0"/>
              <a:t>파일의 코드를 복사해서 </a:t>
            </a:r>
            <a:r>
              <a:rPr lang="en-US" altLang="ko-KR" dirty="0" err="1"/>
              <a:t>myContacts</a:t>
            </a:r>
            <a:r>
              <a:rPr lang="en-US" altLang="ko-KR" dirty="0"/>
              <a:t>\app.js </a:t>
            </a:r>
            <a:r>
              <a:rPr lang="ko-KR" altLang="en-US" dirty="0"/>
              <a:t>파일 내로 붙여 넣기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2808709" y="1830919"/>
            <a:ext cx="7067798" cy="374441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()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중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084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익스프레스 프레임워크를 사용해 서버 만들기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:results\app-1.js)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앞서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만들 때 시작 파일</a:t>
            </a:r>
            <a:r>
              <a:rPr lang="en-US" altLang="ko-KR" dirty="0"/>
              <a:t>(entry point)</a:t>
            </a:r>
            <a:r>
              <a:rPr lang="ko-KR" altLang="en-US" dirty="0"/>
              <a:t>를 </a:t>
            </a:r>
            <a:r>
              <a:rPr lang="en-US" altLang="ko-KR" dirty="0"/>
              <a:t>app.js </a:t>
            </a:r>
            <a:r>
              <a:rPr lang="ko-KR" altLang="en-US" dirty="0"/>
              <a:t>지정했기 때문에 애플리케이션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시작 파일 이름을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app.js</a:t>
            </a:r>
            <a:r>
              <a:rPr lang="ko-KR" altLang="en-US" dirty="0"/>
              <a:t>로 해야함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080517" y="1943943"/>
            <a:ext cx="7067798" cy="374441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()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중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36049" y="2056967"/>
            <a:ext cx="4464496" cy="25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2805" y="1579654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Express </a:t>
            </a:r>
            <a:r>
              <a:rPr lang="ko-KR" altLang="en-US" sz="1400" b="1" dirty="0"/>
              <a:t>모듈 가져오기</a:t>
            </a:r>
          </a:p>
        </p:txBody>
      </p:sp>
      <p:cxnSp>
        <p:nvCxnSpPr>
          <p:cNvPr id="8" name="구부러진 연결선 7"/>
          <p:cNvCxnSpPr>
            <a:stCxn id="6" idx="1"/>
          </p:cNvCxnSpPr>
          <p:nvPr/>
        </p:nvCxnSpPr>
        <p:spPr>
          <a:xfrm rot="10800000" flipV="1">
            <a:off x="3368297" y="1733543"/>
            <a:ext cx="304508" cy="323424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36049" y="2337205"/>
            <a:ext cx="4464496" cy="25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53325" y="2804170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서버 객체 생성</a:t>
            </a:r>
          </a:p>
        </p:txBody>
      </p:sp>
      <p:cxnSp>
        <p:nvCxnSpPr>
          <p:cNvPr id="12" name="구부러진 연결선 11"/>
          <p:cNvCxnSpPr>
            <a:stCxn id="11" idx="1"/>
          </p:cNvCxnSpPr>
          <p:nvPr/>
        </p:nvCxnSpPr>
        <p:spPr>
          <a:xfrm rot="10800000">
            <a:off x="5600547" y="2473469"/>
            <a:ext cx="2752779" cy="484591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9740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익스프레스 프레임워크를 사용해 서버 만들기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:results\app-1.js)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앞서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만들 때 시작 파일</a:t>
            </a:r>
            <a:r>
              <a:rPr lang="en-US" altLang="ko-KR" dirty="0"/>
              <a:t>(entry point)</a:t>
            </a:r>
            <a:r>
              <a:rPr lang="ko-KR" altLang="en-US" dirty="0"/>
              <a:t>를 </a:t>
            </a:r>
            <a:r>
              <a:rPr lang="en-US" altLang="ko-KR" dirty="0"/>
              <a:t>app.js </a:t>
            </a:r>
            <a:r>
              <a:rPr lang="ko-KR" altLang="en-US" dirty="0"/>
              <a:t>지정했기 때문에 애플리케이션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시작 파일 이름을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app.js</a:t>
            </a:r>
            <a:r>
              <a:rPr lang="ko-KR" altLang="en-US" dirty="0"/>
              <a:t>로 해야함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080517" y="1943943"/>
            <a:ext cx="7067798" cy="374441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()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중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9799" y="3331406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서버의 포트 값을 가지고 있을 변수</a:t>
            </a:r>
          </a:p>
        </p:txBody>
      </p:sp>
      <p:cxnSp>
        <p:nvCxnSpPr>
          <p:cNvPr id="12" name="구부러진 연결선 11"/>
          <p:cNvCxnSpPr>
            <a:stCxn id="11" idx="1"/>
          </p:cNvCxnSpPr>
          <p:nvPr/>
        </p:nvCxnSpPr>
        <p:spPr>
          <a:xfrm rot="10800000">
            <a:off x="5617021" y="3000705"/>
            <a:ext cx="2752779" cy="484591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136049" y="2881739"/>
            <a:ext cx="4464496" cy="25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45389" y="4809901"/>
            <a:ext cx="504000" cy="252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/>
          <p:nvPr/>
        </p:nvCxnSpPr>
        <p:spPr>
          <a:xfrm rot="10800000" flipV="1">
            <a:off x="3049389" y="3826801"/>
            <a:ext cx="5320410" cy="990342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69799" y="3672911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서버의 포트 지정</a:t>
            </a:r>
          </a:p>
        </p:txBody>
      </p:sp>
    </p:spTree>
    <p:extLst>
      <p:ext uri="{BB962C8B-B14F-4D97-AF65-F5344CB8AC3E}">
        <p14:creationId xmlns:p14="http://schemas.microsoft.com/office/powerpoint/2010/main" val="37992190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익스프레스 프레임워크를 사용해 서버 만들기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:results\app-1.js)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앞서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만들 때 시작 파일</a:t>
            </a:r>
            <a:r>
              <a:rPr lang="en-US" altLang="ko-KR" dirty="0"/>
              <a:t>(entry point)</a:t>
            </a:r>
            <a:r>
              <a:rPr lang="ko-KR" altLang="en-US" dirty="0"/>
              <a:t>를 </a:t>
            </a:r>
            <a:r>
              <a:rPr lang="en-US" altLang="ko-KR" dirty="0"/>
              <a:t>app.js </a:t>
            </a:r>
            <a:r>
              <a:rPr lang="ko-KR" altLang="en-US" dirty="0"/>
              <a:t>지정했기 때문에 애플리케이션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시작 파일 이름을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app.js</a:t>
            </a:r>
            <a:r>
              <a:rPr lang="ko-KR" altLang="en-US" dirty="0"/>
              <a:t>로 해야함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080517" y="1943943"/>
            <a:ext cx="7067798" cy="374441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() 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중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2685" y="1597215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GET </a:t>
            </a:r>
            <a:r>
              <a:rPr lang="ko-KR" altLang="en-US" sz="1400" b="1" dirty="0"/>
              <a:t>요청에 응대할 함수</a:t>
            </a:r>
          </a:p>
        </p:txBody>
      </p:sp>
      <p:cxnSp>
        <p:nvCxnSpPr>
          <p:cNvPr id="12" name="구부러진 연결선 11"/>
          <p:cNvCxnSpPr>
            <a:stCxn id="11" idx="1"/>
          </p:cNvCxnSpPr>
          <p:nvPr/>
        </p:nvCxnSpPr>
        <p:spPr>
          <a:xfrm rot="10800000" flipV="1">
            <a:off x="1861755" y="1751103"/>
            <a:ext cx="730930" cy="1660751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116521" y="3270531"/>
            <a:ext cx="4464496" cy="140971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63754" y="3431330"/>
            <a:ext cx="396000" cy="2408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1971" y="3431330"/>
            <a:ext cx="396000" cy="240805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49860" y="1597215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URL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“/”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때 응대 함</a:t>
            </a:r>
          </a:p>
        </p:txBody>
      </p:sp>
      <p:cxnSp>
        <p:nvCxnSpPr>
          <p:cNvPr id="18" name="구부러진 연결선 17"/>
          <p:cNvCxnSpPr>
            <a:stCxn id="17" idx="1"/>
          </p:cNvCxnSpPr>
          <p:nvPr/>
        </p:nvCxnSpPr>
        <p:spPr>
          <a:xfrm rot="10800000" flipV="1">
            <a:off x="2567972" y="1751104"/>
            <a:ext cx="2381889" cy="1680226"/>
          </a:xfrm>
          <a:prstGeom prst="curvedConnector3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710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익스프레스 프레임워크를 사용해 서버 만들기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:results\app-1.js)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서버 코드 실행 </a:t>
            </a:r>
            <a:r>
              <a:rPr lang="en-US" altLang="ko-KR" dirty="0"/>
              <a:t>– </a:t>
            </a:r>
            <a:r>
              <a:rPr lang="en-US" altLang="ko-KR" dirty="0" err="1"/>
              <a:t>nodemon</a:t>
            </a:r>
            <a:r>
              <a:rPr lang="en-US" altLang="ko-KR" dirty="0"/>
              <a:t> app.js </a:t>
            </a:r>
            <a:r>
              <a:rPr lang="en-US" altLang="ko-KR" i="1" dirty="0">
                <a:solidFill>
                  <a:schemeClr val="bg1">
                    <a:lumMod val="65000"/>
                  </a:schemeClr>
                </a:solidFill>
              </a:rPr>
              <a:t>[Enter]</a:t>
            </a:r>
          </a:p>
          <a:p>
            <a:pPr lvl="2"/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브라우저로 </a:t>
            </a:r>
            <a:r>
              <a:rPr lang="en-US" altLang="ko-KR" dirty="0"/>
              <a:t>localhost:3000</a:t>
            </a:r>
            <a:r>
              <a:rPr lang="ko-KR" altLang="en-US" dirty="0"/>
              <a:t>에 접속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5733910" y="1504989"/>
            <a:ext cx="4896544" cy="28803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17" y="1504989"/>
            <a:ext cx="3978195" cy="1234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17" y="3155299"/>
            <a:ext cx="3978194" cy="10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9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06-1 </a:t>
            </a:r>
            <a:r>
              <a:rPr lang="ko-KR" altLang="en-US" dirty="0"/>
              <a:t>익스프레스 시작하기</a:t>
            </a:r>
            <a:endParaRPr lang="en-US" altLang="ko-KR" dirty="0"/>
          </a:p>
          <a:p>
            <a:pPr lvl="1"/>
            <a:r>
              <a:rPr lang="en-US" altLang="ko-KR" dirty="0"/>
              <a:t>Do it </a:t>
            </a:r>
            <a:r>
              <a:rPr lang="ko-KR" altLang="en-US" dirty="0"/>
              <a:t>스크립트를 사용해 파일 실행하기</a:t>
            </a:r>
            <a:endParaRPr lang="en-US" altLang="ko-KR" dirty="0"/>
          </a:p>
          <a:p>
            <a:pPr lvl="2"/>
            <a:r>
              <a:rPr lang="ko-KR" altLang="en-US" dirty="0"/>
              <a:t>서버를 실행시키기 위해 </a:t>
            </a:r>
            <a:r>
              <a:rPr lang="en-US" altLang="ko-KR" dirty="0" err="1"/>
              <a:t>nodemon</a:t>
            </a:r>
            <a:r>
              <a:rPr lang="en-US" altLang="ko-KR" dirty="0"/>
              <a:t> app.js</a:t>
            </a:r>
            <a:r>
              <a:rPr lang="ko-KR" altLang="en-US" dirty="0"/>
              <a:t>라는 명령을 사용했는데</a:t>
            </a:r>
            <a:r>
              <a:rPr lang="en-US" altLang="ko-KR" dirty="0"/>
              <a:t>, </a:t>
            </a:r>
            <a:r>
              <a:rPr lang="ko-KR" altLang="en-US" dirty="0"/>
              <a:t>서버를 실행하는 스크립트를 따로 작성하 수도 있음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작업 폴더에 있는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아래와 같이 수정</a:t>
            </a:r>
            <a:endParaRPr lang="en-US" altLang="ko-KR" dirty="0"/>
          </a:p>
          <a:p>
            <a:pPr lvl="3"/>
            <a:r>
              <a:rPr lang="en-US" altLang="ko-KR" dirty="0"/>
              <a:t>“script” </a:t>
            </a:r>
            <a:r>
              <a:rPr lang="ko-KR" altLang="en-US" dirty="0"/>
              <a:t>부분을 아래와 같이 수정 후 저장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동작 학인</a:t>
            </a:r>
            <a:endParaRPr lang="en-US" altLang="ko-KR" dirty="0"/>
          </a:p>
          <a:p>
            <a:pPr lvl="3"/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pPr lvl="2"/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2736701" y="2087959"/>
            <a:ext cx="6192688" cy="9957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"scripts"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"test"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"echo </a:t>
            </a:r>
            <a:r>
              <a:rPr lang="en-US" altLang="ko-KR" sz="14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Error: no test specified</a:t>
            </a:r>
            <a:r>
              <a:rPr lang="en-US" altLang="ko-KR" sz="1400" dirty="0">
                <a:solidFill>
                  <a:srgbClr val="D7BA7D"/>
                </a:solidFill>
                <a:latin typeface="Consolas" panose="020B0609020204030204" pitchFamily="49" charset="0"/>
              </a:rPr>
              <a:t>\"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&amp;&amp; exit 1"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"start"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nodemon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 app.js"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},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93463" y="2592015"/>
            <a:ext cx="2520280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77" y="3456111"/>
            <a:ext cx="3581900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920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2"/>
            <a:r>
              <a:rPr lang="ko-KR" altLang="en-US" dirty="0"/>
              <a:t>익스프레스 프레임워크를 소개할 때</a:t>
            </a:r>
            <a:r>
              <a:rPr lang="en-US" altLang="ko-KR" dirty="0"/>
              <a:t>, </a:t>
            </a:r>
            <a:r>
              <a:rPr lang="ko-KR" altLang="en-US" dirty="0"/>
              <a:t>익스프레스의 중요한 특징 중 하나는 라우팅 구현이 </a:t>
            </a:r>
            <a:r>
              <a:rPr lang="ko-KR" altLang="en-US" dirty="0" err="1"/>
              <a:t>쉽다라고</a:t>
            </a:r>
            <a:r>
              <a:rPr lang="ko-KR" altLang="en-US" dirty="0"/>
              <a:t> 했음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모듈 </a:t>
            </a:r>
            <a:r>
              <a:rPr lang="en-US" altLang="ko-KR" dirty="0"/>
              <a:t>vs.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익스프레스 라우팅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문이나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switch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문으로 </a:t>
            </a:r>
            <a:r>
              <a:rPr lang="ko-KR" altLang="en-US" dirty="0">
                <a:solidFill>
                  <a:srgbClr val="FF0000"/>
                </a:solidFill>
              </a:rPr>
              <a:t>요청 메서드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dirty="0">
                <a:solidFill>
                  <a:srgbClr val="FF0000"/>
                </a:solidFill>
              </a:rPr>
              <a:t>URL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확인해서 라우팅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2127DB-4D02-A1F8-87D9-59F8FFCC6B13}"/>
              </a:ext>
            </a:extLst>
          </p:cNvPr>
          <p:cNvSpPr/>
          <p:nvPr/>
        </p:nvSpPr>
        <p:spPr>
          <a:xfrm>
            <a:off x="851642" y="1511896"/>
            <a:ext cx="9517907" cy="38884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setHeader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'text/plain'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'/about'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'ABOUT'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006377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119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2"/>
            <a:r>
              <a:rPr lang="ko-KR" altLang="en-US" dirty="0"/>
              <a:t>익스프레스 프레임워크를 소개할 때</a:t>
            </a:r>
            <a:r>
              <a:rPr lang="en-US" altLang="ko-KR" dirty="0"/>
              <a:t>, </a:t>
            </a:r>
            <a:r>
              <a:rPr lang="ko-KR" altLang="en-US" dirty="0"/>
              <a:t>익스프레스의 중요한 특징 중 하나는 라우팅 구현이 </a:t>
            </a:r>
            <a:r>
              <a:rPr lang="ko-KR" altLang="en-US" dirty="0" err="1"/>
              <a:t>쉽다라고</a:t>
            </a:r>
            <a:r>
              <a:rPr lang="ko-KR" altLang="en-US" dirty="0"/>
              <a:t> 했음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모듈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vs. </a:t>
            </a:r>
            <a:r>
              <a:rPr lang="ko-KR" altLang="en-US" dirty="0"/>
              <a:t>익스프레스 라우팅</a:t>
            </a:r>
            <a:endParaRPr lang="en-US" altLang="ko-KR" dirty="0"/>
          </a:p>
          <a:p>
            <a:pPr lvl="2"/>
            <a:r>
              <a:rPr lang="ko-KR" altLang="en-US" dirty="0"/>
              <a:t>기본 사용 형태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사례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4464893" y="1583903"/>
            <a:ext cx="2664296" cy="36004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handler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512565" y="2137387"/>
            <a:ext cx="3744416" cy="36004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, ()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{})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6340253" y="2137387"/>
            <a:ext cx="3744416" cy="36004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&amp;&amp;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){}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왼쪽/오른쪽 화살표 2"/>
          <p:cNvSpPr/>
          <p:nvPr/>
        </p:nvSpPr>
        <p:spPr>
          <a:xfrm>
            <a:off x="5540720" y="2199023"/>
            <a:ext cx="576064" cy="216024"/>
          </a:xfrm>
          <a:prstGeom prst="left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512565" y="2880047"/>
            <a:ext cx="3744416" cy="123904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40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133BA-E5C2-AE90-A482-651B8D418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E38EF-FB08-B0FB-94F7-B6031EE509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1CE172-7DC2-BBB8-AE36-14F37CFA17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노드 설치하기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3.  </a:t>
            </a:r>
            <a:r>
              <a:rPr lang="ko-KR" altLang="en-US" dirty="0">
                <a:sym typeface="Wingdings" panose="05000000000000000000" pitchFamily="2" charset="2"/>
              </a:rPr>
              <a:t>노드</a:t>
            </a:r>
            <a:r>
              <a:rPr lang="en-US" altLang="ko-KR" dirty="0">
                <a:sym typeface="Wingdings" panose="05000000000000000000" pitchFamily="2" charset="2"/>
              </a:rPr>
              <a:t>(Node.js)</a:t>
            </a:r>
            <a:r>
              <a:rPr lang="ko-KR" altLang="en-US" dirty="0">
                <a:sym typeface="Wingdings" panose="05000000000000000000" pitchFamily="2" charset="2"/>
              </a:rPr>
              <a:t>를 설치하는 동안 옵션을 변경하지 않아도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노드가 설치 되는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중</a:t>
            </a:r>
            <a:r>
              <a:rPr lang="en-US" altLang="ko-KR" dirty="0">
                <a:sym typeface="Wingdings" panose="05000000000000000000" pitchFamily="2" charset="2"/>
              </a:rPr>
              <a:t>…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설치가 완료되면 </a:t>
            </a:r>
            <a:r>
              <a:rPr lang="en-US" altLang="ko-KR" dirty="0">
                <a:sym typeface="Wingdings" panose="05000000000000000000" pitchFamily="2" charset="2"/>
              </a:rPr>
              <a:t>[Finish] </a:t>
            </a:r>
            <a:r>
              <a:rPr lang="ko-KR" altLang="en-US" dirty="0">
                <a:sym typeface="Wingdings" panose="05000000000000000000" pitchFamily="2" charset="2"/>
              </a:rPr>
              <a:t>버튼을 클릭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16111C-420F-FCB7-382D-95A98FAB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37A8C8-3AAA-9BA3-1414-0FC8F70F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52" y="1810211"/>
            <a:ext cx="3300413" cy="25803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404F9E-47B0-F700-BB90-796F208F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076" y="1799927"/>
            <a:ext cx="3300413" cy="2580323"/>
          </a:xfrm>
          <a:prstGeom prst="rect">
            <a:avLst/>
          </a:prstGeom>
        </p:spPr>
      </p:pic>
      <p:sp>
        <p:nvSpPr>
          <p:cNvPr id="11" name="번개 10">
            <a:extLst>
              <a:ext uri="{FF2B5EF4-FFF2-40B4-BE49-F238E27FC236}">
                <a16:creationId xmlns:a16="http://schemas.microsoft.com/office/drawing/2014/main" id="{355D971C-C514-A242-682C-A74E28E53E9E}"/>
              </a:ext>
            </a:extLst>
          </p:cNvPr>
          <p:cNvSpPr/>
          <p:nvPr/>
        </p:nvSpPr>
        <p:spPr>
          <a:xfrm>
            <a:off x="7705253" y="3921574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7642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2"/>
            <a:r>
              <a:rPr lang="ko-KR" altLang="en-US" dirty="0"/>
              <a:t>익스프레스 프레임워크를 소개할 때</a:t>
            </a:r>
            <a:r>
              <a:rPr lang="en-US" altLang="ko-KR" dirty="0"/>
              <a:t>, </a:t>
            </a:r>
            <a:r>
              <a:rPr lang="ko-KR" altLang="en-US" dirty="0"/>
              <a:t>익스프레스의 중요한 특징 중 하나는 라우팅 구현이 </a:t>
            </a:r>
            <a:r>
              <a:rPr lang="ko-KR" altLang="en-US" dirty="0" err="1"/>
              <a:t>쉽다라고</a:t>
            </a:r>
            <a:r>
              <a:rPr lang="ko-KR" altLang="en-US" dirty="0"/>
              <a:t> 했음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모듈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vs. </a:t>
            </a:r>
            <a:r>
              <a:rPr lang="ko-KR" altLang="en-US" dirty="0"/>
              <a:t>익스프레스 라우팅</a:t>
            </a:r>
            <a:endParaRPr lang="en-US" altLang="ko-KR" dirty="0"/>
          </a:p>
          <a:p>
            <a:pPr lvl="2"/>
            <a:r>
              <a:rPr lang="ko-KR" altLang="en-US" dirty="0"/>
              <a:t>사례</a:t>
            </a:r>
            <a:endParaRPr lang="en-US" altLang="ko-KR" dirty="0"/>
          </a:p>
          <a:p>
            <a:pPr lvl="3"/>
            <a:r>
              <a:rPr lang="ko-KR" altLang="en-US" dirty="0"/>
              <a:t>요청 방식 </a:t>
            </a:r>
            <a:r>
              <a:rPr lang="en-US" altLang="ko-KR" dirty="0"/>
              <a:t>: get</a:t>
            </a:r>
          </a:p>
          <a:p>
            <a:pPr lvl="3"/>
            <a:r>
              <a:rPr lang="ko-KR" altLang="en-US" dirty="0"/>
              <a:t>요청 경로 </a:t>
            </a:r>
            <a:r>
              <a:rPr lang="en-US" altLang="ko-KR" dirty="0"/>
              <a:t>: “/”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080517" y="2303983"/>
            <a:ext cx="3744416" cy="123904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5617021" y="2303983"/>
            <a:ext cx="5177744" cy="123904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040957" y="2808039"/>
            <a:ext cx="360040" cy="27565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904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2"/>
            <a:r>
              <a:rPr lang="ko-KR" altLang="en-US" dirty="0"/>
              <a:t>지금까지 서버의 동작을 확인하기 위해 웹 </a:t>
            </a:r>
            <a:r>
              <a:rPr lang="ko-KR" altLang="en-US" dirty="0" err="1"/>
              <a:t>프라우저에서</a:t>
            </a:r>
            <a:r>
              <a:rPr lang="ko-KR" altLang="en-US" dirty="0"/>
              <a:t> 요청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ko-KR" altLang="en-US" dirty="0" err="1"/>
              <a:t>입력했었음</a:t>
            </a:r>
            <a:endParaRPr lang="en-US" altLang="ko-KR" dirty="0"/>
          </a:p>
          <a:p>
            <a:pPr lvl="2"/>
            <a:r>
              <a:rPr lang="en-US" altLang="ko-KR" dirty="0"/>
              <a:t>VS code</a:t>
            </a:r>
            <a:r>
              <a:rPr lang="ko-KR" altLang="en-US" dirty="0"/>
              <a:t>와 웹 브라우저를 오가면서 사용해야하기 때문에 다소 번거로움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/>
              <a:t>VS code </a:t>
            </a:r>
            <a:r>
              <a:rPr lang="ko-KR" altLang="en-US" dirty="0"/>
              <a:t>내에서 서버 동작을 확인하기 위한 </a:t>
            </a:r>
            <a:r>
              <a:rPr lang="en-US" altLang="ko-KR" dirty="0"/>
              <a:t>URL </a:t>
            </a:r>
            <a:r>
              <a:rPr lang="ko-KR" altLang="en-US" dirty="0"/>
              <a:t>요청을 다루는 확장</a:t>
            </a:r>
            <a:r>
              <a:rPr lang="en-US" altLang="ko-KR" dirty="0"/>
              <a:t>(Extension)</a:t>
            </a:r>
            <a:r>
              <a:rPr lang="ko-KR" altLang="en-US" dirty="0"/>
              <a:t>을 사용하겠음</a:t>
            </a:r>
            <a:r>
              <a:rPr lang="en-US" altLang="ko-KR" dirty="0"/>
              <a:t>,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</a:t>
            </a:r>
            <a:r>
              <a:rPr lang="en-US" altLang="ko-KR" dirty="0"/>
              <a:t>(Thunder Client)</a:t>
            </a:r>
            <a:r>
              <a:rPr lang="ko-KR" altLang="en-US" dirty="0"/>
              <a:t>라는 확장을 사용</a:t>
            </a:r>
            <a:endParaRPr lang="en-US" altLang="ko-KR" dirty="0"/>
          </a:p>
          <a:p>
            <a:pPr lvl="4"/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를 비롯해 자바나 </a:t>
            </a:r>
            <a:r>
              <a:rPr lang="ko-KR" altLang="en-US" dirty="0" err="1"/>
              <a:t>파이썬</a:t>
            </a:r>
            <a:r>
              <a:rPr lang="ko-KR" altLang="en-US" dirty="0"/>
              <a:t> 등 서버 프로그래밍 언어를 사용할 때 결과</a:t>
            </a:r>
            <a:r>
              <a:rPr lang="en-US" altLang="ko-KR" dirty="0"/>
              <a:t> </a:t>
            </a:r>
            <a:r>
              <a:rPr lang="ko-KR" altLang="en-US" dirty="0"/>
              <a:t>확인을 위해 </a:t>
            </a:r>
            <a:r>
              <a:rPr lang="ko-KR" altLang="en-US" dirty="0" err="1"/>
              <a:t>포스트맨</a:t>
            </a:r>
            <a:r>
              <a:rPr lang="en-US" altLang="ko-KR" dirty="0"/>
              <a:t>(Postman)</a:t>
            </a:r>
            <a:r>
              <a:rPr lang="ko-KR" altLang="en-US" dirty="0"/>
              <a:t>이라는 프로그램을 따로 설치해서 사용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 활용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VS Code</a:t>
            </a:r>
            <a:r>
              <a:rPr lang="ko-KR" altLang="en-US" dirty="0"/>
              <a:t>에서 확장</a:t>
            </a:r>
            <a:r>
              <a:rPr lang="en-US" altLang="ko-KR" dirty="0"/>
              <a:t>(extensions)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“thunder”</a:t>
            </a:r>
            <a:r>
              <a:rPr lang="ko-KR" altLang="en-US" dirty="0"/>
              <a:t>로 검색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설치 확인</a:t>
            </a:r>
            <a:endParaRPr lang="en-US" altLang="ko-KR" dirty="0"/>
          </a:p>
          <a:p>
            <a:pPr lvl="3"/>
            <a:r>
              <a:rPr lang="en-US" altLang="ko-KR" dirty="0"/>
              <a:t>VS Code</a:t>
            </a:r>
            <a:r>
              <a:rPr lang="ko-KR" altLang="en-US" dirty="0"/>
              <a:t>의 왼쪽에 번개 아이콘이 생성됨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741" y="2580399"/>
            <a:ext cx="5814871" cy="1280338"/>
          </a:xfrm>
          <a:prstGeom prst="rect">
            <a:avLst/>
          </a:prstGeom>
        </p:spPr>
      </p:pic>
      <p:sp>
        <p:nvSpPr>
          <p:cNvPr id="12" name="번개 11"/>
          <p:cNvSpPr/>
          <p:nvPr/>
        </p:nvSpPr>
        <p:spPr>
          <a:xfrm>
            <a:off x="4359933" y="3339488"/>
            <a:ext cx="16900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57250" y="4127274"/>
            <a:ext cx="257553" cy="19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317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 활용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설치 확인</a:t>
            </a:r>
            <a:endParaRPr lang="en-US" altLang="ko-KR" dirty="0"/>
          </a:p>
          <a:p>
            <a:pPr lvl="3"/>
            <a:r>
              <a:rPr lang="en-US" altLang="ko-KR" dirty="0"/>
              <a:t>VS Code</a:t>
            </a:r>
            <a:r>
              <a:rPr lang="ko-KR" altLang="en-US" dirty="0"/>
              <a:t>의 왼쪽에 번개 아이콘이 생성됨</a:t>
            </a:r>
            <a:r>
              <a:rPr lang="en-US" altLang="ko-KR" dirty="0"/>
              <a:t>. </a:t>
            </a:r>
            <a:r>
              <a:rPr lang="ko-KR" altLang="en-US" dirty="0"/>
              <a:t>클릭</a:t>
            </a:r>
            <a:r>
              <a:rPr lang="en-US" altLang="ko-KR" dirty="0"/>
              <a:t>!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New Request </a:t>
            </a:r>
            <a:r>
              <a:rPr lang="ko-KR" altLang="en-US" dirty="0"/>
              <a:t>버튼 클릭</a:t>
            </a:r>
            <a:r>
              <a:rPr lang="en-US" altLang="ko-KR" dirty="0"/>
              <a:t>!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677" y="1807163"/>
            <a:ext cx="342948" cy="2553056"/>
          </a:xfrm>
          <a:prstGeom prst="rect">
            <a:avLst/>
          </a:prstGeom>
        </p:spPr>
      </p:pic>
      <p:sp>
        <p:nvSpPr>
          <p:cNvPr id="12" name="번개 11"/>
          <p:cNvSpPr/>
          <p:nvPr/>
        </p:nvSpPr>
        <p:spPr>
          <a:xfrm>
            <a:off x="2420696" y="3932769"/>
            <a:ext cx="16900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587" y="1805779"/>
            <a:ext cx="7376160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699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 활용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클라이언트에서 서버의 라우팅 처리 결과를 확인</a:t>
            </a:r>
            <a:endParaRPr lang="en-US" altLang="ko-KR" dirty="0"/>
          </a:p>
          <a:p>
            <a:pPr lvl="4"/>
            <a:r>
              <a:rPr lang="ko-KR" altLang="en-US" dirty="0"/>
              <a:t>지금 서버는 실행 중이어야 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요청 메서드는 </a:t>
            </a:r>
            <a:r>
              <a:rPr lang="en-US" altLang="ko-KR" dirty="0"/>
              <a:t>GET, URL</a:t>
            </a:r>
            <a:r>
              <a:rPr lang="ko-KR" altLang="en-US" dirty="0"/>
              <a:t>은 </a:t>
            </a:r>
            <a:r>
              <a:rPr lang="en-US" altLang="ko-KR" dirty="0"/>
              <a:t>localhost:3000</a:t>
            </a:r>
            <a:r>
              <a:rPr lang="ko-KR" altLang="en-US" dirty="0"/>
              <a:t>으로 입력 후 </a:t>
            </a:r>
            <a:r>
              <a:rPr lang="en-US" altLang="ko-KR" dirty="0"/>
              <a:t>Send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3"/>
            <a:r>
              <a:rPr lang="en-US" altLang="ko-KR" dirty="0"/>
              <a:t>Response </a:t>
            </a:r>
            <a:r>
              <a:rPr lang="ko-KR" altLang="en-US" dirty="0"/>
              <a:t>탭에서 </a:t>
            </a:r>
            <a:r>
              <a:rPr lang="en-US" altLang="ko-KR" dirty="0"/>
              <a:t>"Hello Node!”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7201197" y="719807"/>
            <a:ext cx="3744416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504" y="1848066"/>
            <a:ext cx="4915586" cy="40391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89456" y="1881018"/>
            <a:ext cx="1576741" cy="324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번개 10"/>
          <p:cNvSpPr/>
          <p:nvPr/>
        </p:nvSpPr>
        <p:spPr>
          <a:xfrm>
            <a:off x="10229768" y="1756784"/>
            <a:ext cx="16900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21077" y="5256311"/>
            <a:ext cx="3168352" cy="4320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093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 활용</a:t>
            </a:r>
            <a:endParaRPr lang="en-US" altLang="ko-KR" dirty="0"/>
          </a:p>
          <a:p>
            <a:pPr lvl="2"/>
            <a:r>
              <a:rPr lang="ko-KR" altLang="en-US" dirty="0"/>
              <a:t>응답 헤더 확인하기</a:t>
            </a:r>
            <a:endParaRPr lang="en-US" altLang="ko-KR" dirty="0"/>
          </a:p>
          <a:p>
            <a:pPr lvl="3"/>
            <a:r>
              <a:rPr lang="en-US" altLang="ko-KR" dirty="0"/>
              <a:t>HTTP </a:t>
            </a:r>
            <a:r>
              <a:rPr lang="ko-KR" altLang="en-US" dirty="0"/>
              <a:t>응답은 응답 헤더와 응답 본문으로 구성</a:t>
            </a:r>
            <a:endParaRPr lang="en-US" altLang="ko-KR" dirty="0"/>
          </a:p>
          <a:p>
            <a:pPr lvl="3"/>
            <a:r>
              <a:rPr lang="ko-KR" altLang="en-US" dirty="0" err="1"/>
              <a:t>선더</a:t>
            </a:r>
            <a:r>
              <a:rPr lang="ko-KR" altLang="en-US" dirty="0"/>
              <a:t> 클라이언트의 </a:t>
            </a:r>
            <a:r>
              <a:rPr lang="en-US" altLang="ko-KR" dirty="0"/>
              <a:t>Header </a:t>
            </a:r>
            <a:r>
              <a:rPr lang="ko-KR" altLang="en-US" dirty="0"/>
              <a:t>탭 클릭</a:t>
            </a:r>
            <a:endParaRPr lang="en-US" altLang="ko-KR" dirty="0"/>
          </a:p>
          <a:p>
            <a:pPr lvl="3"/>
            <a:r>
              <a:rPr lang="ko-KR" altLang="en-US" dirty="0"/>
              <a:t>현재는 따로 응답 헤더를 작성하지 않아서 기본 정보만 확인 가능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89" y="1822255"/>
            <a:ext cx="4199206" cy="360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648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코드 작성하기</a:t>
            </a:r>
            <a:r>
              <a:rPr lang="en-US" altLang="ko-KR" dirty="0"/>
              <a:t> - GET</a:t>
            </a:r>
            <a:r>
              <a:rPr lang="ko-KR" altLang="en-US" dirty="0"/>
              <a:t>과 </a:t>
            </a:r>
            <a:r>
              <a:rPr lang="en-US" altLang="ko-KR" dirty="0"/>
              <a:t>POST </a:t>
            </a:r>
            <a:r>
              <a:rPr lang="ko-KR" altLang="en-US" dirty="0"/>
              <a:t>방식으로 요청했을 때 </a:t>
            </a:r>
            <a:r>
              <a:rPr lang="ko-KR" altLang="en-US" dirty="0" err="1"/>
              <a:t>라우트</a:t>
            </a:r>
            <a:r>
              <a:rPr lang="ko-KR" altLang="en-US" dirty="0"/>
              <a:t> 하는 코드를 작성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서버 코드 수정</a:t>
            </a:r>
            <a:endParaRPr lang="en-US" altLang="ko-KR" dirty="0"/>
          </a:p>
          <a:p>
            <a:pPr lvl="3"/>
            <a:r>
              <a:rPr lang="ko-KR" altLang="en-US" dirty="0"/>
              <a:t>서버에서 </a:t>
            </a:r>
            <a:r>
              <a:rPr lang="en-US" altLang="ko-KR" dirty="0"/>
              <a:t>/contacts</a:t>
            </a:r>
            <a:r>
              <a:rPr lang="ko-KR" altLang="en-US" dirty="0"/>
              <a:t>라는 경로를 추가했을 때 연락처 관리 애플리케이션을 실행하려고 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그래서 </a:t>
            </a:r>
            <a:r>
              <a:rPr lang="en-US" altLang="ko-KR" dirty="0"/>
              <a:t>/contacts </a:t>
            </a:r>
            <a:r>
              <a:rPr lang="ko-KR" altLang="en-US" dirty="0"/>
              <a:t>경로에 대한 </a:t>
            </a:r>
            <a:r>
              <a:rPr lang="ko-KR" altLang="en-US" dirty="0" err="1"/>
              <a:t>라우트</a:t>
            </a:r>
            <a:r>
              <a:rPr lang="ko-KR" altLang="en-US" dirty="0"/>
              <a:t> 코드가 필요</a:t>
            </a:r>
            <a:endParaRPr lang="en-US" altLang="ko-KR" dirty="0"/>
          </a:p>
          <a:p>
            <a:pPr lvl="3"/>
            <a:r>
              <a:rPr lang="en-US" altLang="ko-KR" dirty="0"/>
              <a:t>GET </a:t>
            </a:r>
            <a:r>
              <a:rPr lang="ko-KR" altLang="en-US" dirty="0"/>
              <a:t>방식으로 </a:t>
            </a:r>
            <a:r>
              <a:rPr lang="en-US" altLang="ko-KR" dirty="0"/>
              <a:t>/contacts </a:t>
            </a:r>
            <a:r>
              <a:rPr lang="ko-KR" altLang="en-US" dirty="0"/>
              <a:t>경로에 대한 요청이 있을 때 브라우저 화면에 </a:t>
            </a:r>
            <a:r>
              <a:rPr lang="en-US" altLang="ko-KR" dirty="0"/>
              <a:t>"Contacts Page"</a:t>
            </a:r>
            <a:r>
              <a:rPr lang="ko-KR" altLang="en-US" dirty="0"/>
              <a:t>라고 표시하는 코드 추가</a:t>
            </a:r>
            <a:endParaRPr lang="en-US" altLang="ko-KR" dirty="0"/>
          </a:p>
          <a:p>
            <a:pPr lvl="3"/>
            <a:r>
              <a:rPr lang="ko-KR" altLang="en-US" dirty="0"/>
              <a:t>기존 </a:t>
            </a:r>
            <a:r>
              <a:rPr lang="en-US" altLang="ko-KR" dirty="0"/>
              <a:t>app.js </a:t>
            </a:r>
            <a:r>
              <a:rPr lang="ko-KR" altLang="en-US" dirty="0"/>
              <a:t>파일에 아래 코드 추가 후 저장</a:t>
            </a:r>
            <a:r>
              <a:rPr lang="en-US" altLang="ko-KR" dirty="0"/>
              <a:t>(ctrl + 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296541" y="2513629"/>
            <a:ext cx="6264696" cy="303071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app.get("/", (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res) =&gt; {</a:t>
            </a:r>
          </a:p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res.status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(200);</a:t>
            </a:r>
          </a:p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res.send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("Hello Node!");</a:t>
            </a:r>
          </a:p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});</a:t>
            </a:r>
          </a:p>
          <a:p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'Contacts Page'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201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'Create 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17073" y="4776969"/>
            <a:ext cx="468000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8669" y="5597741"/>
            <a:ext cx="4719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POST </a:t>
            </a:r>
            <a:r>
              <a:rPr lang="ko-KR" altLang="en-US" sz="1400" b="1" dirty="0"/>
              <a:t>요청은 서버로 자료를 보낼 때 사용하는 요청 방식</a:t>
            </a:r>
          </a:p>
        </p:txBody>
      </p:sp>
      <p:cxnSp>
        <p:nvCxnSpPr>
          <p:cNvPr id="10" name="구부러진 연결선 9"/>
          <p:cNvCxnSpPr>
            <a:stCxn id="8" idx="1"/>
            <a:endCxn id="3" idx="2"/>
          </p:cNvCxnSpPr>
          <p:nvPr/>
        </p:nvCxnSpPr>
        <p:spPr>
          <a:xfrm rot="10800000">
            <a:off x="2051073" y="5028970"/>
            <a:ext cx="397596" cy="722661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511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코드 작성하기</a:t>
            </a:r>
            <a:r>
              <a:rPr lang="en-US" altLang="ko-KR" dirty="0"/>
              <a:t> – GET</a:t>
            </a:r>
            <a:r>
              <a:rPr lang="ko-KR" altLang="en-US" dirty="0"/>
              <a:t>과 </a:t>
            </a:r>
            <a:r>
              <a:rPr lang="en-US" altLang="ko-KR" dirty="0"/>
              <a:t>POST </a:t>
            </a:r>
            <a:r>
              <a:rPr lang="ko-KR" altLang="en-US" dirty="0"/>
              <a:t>방식으로 요청했을 때 </a:t>
            </a:r>
            <a:r>
              <a:rPr lang="ko-KR" altLang="en-US" dirty="0" err="1"/>
              <a:t>라우트</a:t>
            </a:r>
            <a:r>
              <a:rPr lang="ko-KR" altLang="en-US" dirty="0"/>
              <a:t> 하는 코드를 작성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클라이언트에서 서버에 접속</a:t>
            </a:r>
            <a:endParaRPr lang="en-US" altLang="ko-KR" dirty="0"/>
          </a:p>
          <a:p>
            <a:pPr lvl="3"/>
            <a:r>
              <a:rPr lang="ko-KR" altLang="en-US" dirty="0"/>
              <a:t>요청 방식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GET</a:t>
            </a:r>
          </a:p>
          <a:p>
            <a:pPr lvl="3"/>
            <a:r>
              <a:rPr lang="ko-KR" altLang="en-US" dirty="0"/>
              <a:t>요청 </a:t>
            </a:r>
            <a:r>
              <a:rPr lang="en-US" altLang="ko-KR" dirty="0"/>
              <a:t>URL : localhost:3000/contacts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9" y="1995785"/>
            <a:ext cx="5151839" cy="40086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6391132" y="2003251"/>
            <a:ext cx="4863807" cy="79846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'Contacts Page'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9699" y="2020499"/>
            <a:ext cx="1975034" cy="324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18931" y="2069927"/>
            <a:ext cx="1692000" cy="21147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259076" y="2305082"/>
            <a:ext cx="1656000" cy="211476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733" y="5658317"/>
            <a:ext cx="972000" cy="144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" name="구부러진 연결선 15"/>
          <p:cNvCxnSpPr/>
          <p:nvPr/>
        </p:nvCxnSpPr>
        <p:spPr>
          <a:xfrm rot="10800000" flipV="1">
            <a:off x="2340736" y="2516558"/>
            <a:ext cx="6918341" cy="3171800"/>
          </a:xfrm>
          <a:prstGeom prst="curvedConnector3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9" idx="3"/>
            <a:endCxn id="10" idx="0"/>
          </p:cNvCxnSpPr>
          <p:nvPr/>
        </p:nvCxnSpPr>
        <p:spPr>
          <a:xfrm flipV="1">
            <a:off x="3024733" y="2069927"/>
            <a:ext cx="4740198" cy="112572"/>
          </a:xfrm>
          <a:prstGeom prst="curvedConnector4">
            <a:avLst>
              <a:gd name="adj1" fmla="val 41076"/>
              <a:gd name="adj2" fmla="val 346978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1969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84" y="1995013"/>
            <a:ext cx="5113734" cy="400105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코드 작성하기</a:t>
            </a:r>
            <a:r>
              <a:rPr lang="en-US" altLang="ko-KR" dirty="0"/>
              <a:t> – GET</a:t>
            </a:r>
            <a:r>
              <a:rPr lang="ko-KR" altLang="en-US" dirty="0"/>
              <a:t>과 </a:t>
            </a:r>
            <a:r>
              <a:rPr lang="en-US" altLang="ko-KR" dirty="0"/>
              <a:t>POST </a:t>
            </a:r>
            <a:r>
              <a:rPr lang="ko-KR" altLang="en-US" dirty="0"/>
              <a:t>방식으로 요청했을 때 </a:t>
            </a:r>
            <a:r>
              <a:rPr lang="ko-KR" altLang="en-US" dirty="0" err="1"/>
              <a:t>라우트</a:t>
            </a:r>
            <a:r>
              <a:rPr lang="ko-KR" altLang="en-US" dirty="0"/>
              <a:t> 하는 코드를 작성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클라이언트에서 서버에 접속</a:t>
            </a:r>
            <a:endParaRPr lang="en-US" altLang="ko-KR" dirty="0"/>
          </a:p>
          <a:p>
            <a:pPr lvl="3"/>
            <a:r>
              <a:rPr lang="ko-KR" altLang="en-US" dirty="0"/>
              <a:t>요청 방식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POST</a:t>
            </a:r>
          </a:p>
          <a:p>
            <a:pPr lvl="3"/>
            <a:r>
              <a:rPr lang="ko-KR" altLang="en-US" dirty="0"/>
              <a:t>요청 </a:t>
            </a:r>
            <a:r>
              <a:rPr lang="en-US" altLang="ko-KR" dirty="0"/>
              <a:t>URL : localhost:3000/contacts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6391132" y="2003251"/>
            <a:ext cx="4863807" cy="79846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201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'Create 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49699" y="2020499"/>
            <a:ext cx="1975034" cy="324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18931" y="2069927"/>
            <a:ext cx="1764000" cy="21147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259076" y="2305082"/>
            <a:ext cx="1872000" cy="211476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733" y="5658317"/>
            <a:ext cx="1080000" cy="144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" name="구부러진 연결선 15"/>
          <p:cNvCxnSpPr>
            <a:endCxn id="14" idx="3"/>
          </p:cNvCxnSpPr>
          <p:nvPr/>
        </p:nvCxnSpPr>
        <p:spPr>
          <a:xfrm rot="10800000" flipV="1">
            <a:off x="2448734" y="2516557"/>
            <a:ext cx="6810345" cy="3213759"/>
          </a:xfrm>
          <a:prstGeom prst="curvedConnector3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9" idx="3"/>
            <a:endCxn id="10" idx="0"/>
          </p:cNvCxnSpPr>
          <p:nvPr/>
        </p:nvCxnSpPr>
        <p:spPr>
          <a:xfrm flipV="1">
            <a:off x="3024733" y="2069927"/>
            <a:ext cx="4740198" cy="112572"/>
          </a:xfrm>
          <a:prstGeom prst="curvedConnector4">
            <a:avLst>
              <a:gd name="adj1" fmla="val 41076"/>
              <a:gd name="adj2" fmla="val 346978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9459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1"/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endParaRPr lang="en-US" altLang="ko-KR" dirty="0"/>
          </a:p>
          <a:p>
            <a:pPr lvl="2"/>
            <a:r>
              <a:rPr lang="ko-KR" altLang="en-US" dirty="0"/>
              <a:t>앞서 살펴본 </a:t>
            </a:r>
            <a:r>
              <a:rPr lang="en-US" altLang="ko-KR" dirty="0"/>
              <a:t>/contacts </a:t>
            </a:r>
            <a:r>
              <a:rPr lang="ko-KR" altLang="en-US" dirty="0"/>
              <a:t>경로로 요청을 했을 때 서버 응답은 모든 연락처 정보를 보여줄 계획임</a:t>
            </a:r>
            <a:endParaRPr lang="en-US" altLang="ko-KR" dirty="0"/>
          </a:p>
          <a:p>
            <a:pPr lvl="2"/>
            <a:r>
              <a:rPr lang="ko-KR" altLang="en-US" dirty="0"/>
              <a:t>클라이언트가 </a:t>
            </a:r>
            <a:r>
              <a:rPr lang="en-US" altLang="ko-KR" dirty="0"/>
              <a:t>id</a:t>
            </a:r>
            <a:r>
              <a:rPr lang="ko-KR" altLang="en-US" dirty="0"/>
              <a:t>값을 이용해서 필요한 연락처 정보만 서비스 받고자 할 때는</a:t>
            </a:r>
            <a:r>
              <a:rPr lang="en-US" altLang="ko-KR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사용함</a:t>
            </a:r>
            <a:endParaRPr lang="en-US" altLang="ko-KR" dirty="0"/>
          </a:p>
          <a:p>
            <a:pPr lvl="3"/>
            <a:r>
              <a:rPr lang="ko-KR" altLang="en-US" dirty="0"/>
              <a:t>서버 측에서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ko-KR" altLang="en-US" dirty="0" err="1"/>
              <a:t>파리미터</a:t>
            </a:r>
            <a:r>
              <a:rPr lang="ko-KR" altLang="en-US" dirty="0"/>
              <a:t> 표현 </a:t>
            </a:r>
            <a:r>
              <a:rPr lang="en-US" altLang="ko-KR" dirty="0"/>
              <a:t>--&gt; </a:t>
            </a:r>
            <a:r>
              <a:rPr lang="ko-KR" altLang="en-US" dirty="0"/>
              <a:t>요청 </a:t>
            </a:r>
            <a:r>
              <a:rPr lang="en-US" altLang="ko-KR" dirty="0"/>
              <a:t>URL </a:t>
            </a:r>
            <a:r>
              <a:rPr lang="ko-KR" altLang="en-US" dirty="0"/>
              <a:t>뒤에 </a:t>
            </a:r>
            <a:r>
              <a:rPr lang="en-US" altLang="ko-KR" dirty="0"/>
              <a:t>‘/:’</a:t>
            </a:r>
            <a:r>
              <a:rPr lang="ko-KR" altLang="en-US" dirty="0"/>
              <a:t>을 붙이고 그 뒤에 변수 이름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클라이언트 측에서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ko-KR" altLang="en-US" dirty="0" err="1"/>
              <a:t>파리미터</a:t>
            </a:r>
            <a:r>
              <a:rPr lang="ko-KR" altLang="en-US" dirty="0"/>
              <a:t> 표현</a:t>
            </a:r>
            <a:r>
              <a:rPr lang="en-US" altLang="ko-KR" dirty="0"/>
              <a:t>,</a:t>
            </a:r>
          </a:p>
          <a:p>
            <a:pPr lvl="4"/>
            <a:r>
              <a:rPr lang="ko-KR" altLang="en-US" dirty="0"/>
              <a:t>연락처 정보 중에서 아이디가 </a:t>
            </a:r>
            <a:r>
              <a:rPr lang="en-US" altLang="ko-KR" dirty="0"/>
              <a:t>‘1’</a:t>
            </a:r>
            <a:r>
              <a:rPr lang="ko-KR" altLang="en-US" dirty="0"/>
              <a:t>인 정보 가져오려면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/contacts/1</a:t>
            </a:r>
          </a:p>
          <a:p>
            <a:pPr lvl="4"/>
            <a:r>
              <a:rPr lang="ko-KR" altLang="en-US" dirty="0"/>
              <a:t>연락처 정보 중에서 아이디가 </a:t>
            </a:r>
            <a:r>
              <a:rPr lang="en-US" altLang="ko-KR" dirty="0"/>
              <a:t>‘1’</a:t>
            </a:r>
            <a:r>
              <a:rPr lang="ko-KR" altLang="en-US" dirty="0"/>
              <a:t>인 정보 가져오려면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/contacts/1</a:t>
            </a:r>
          </a:p>
          <a:p>
            <a:pPr lvl="2"/>
            <a:r>
              <a:rPr lang="ko-KR" altLang="en-US" dirty="0"/>
              <a:t>요청 방식에 따른 동작</a:t>
            </a:r>
            <a:endParaRPr lang="en-US" altLang="ko-KR" dirty="0"/>
          </a:p>
          <a:p>
            <a:pPr lvl="5" indent="0">
              <a:buNone/>
            </a:pPr>
            <a:endParaRPr lang="en-US" altLang="ko-KR" dirty="0"/>
          </a:p>
          <a:p>
            <a:pPr marL="914400" lvl="4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4608909" y="2118951"/>
            <a:ext cx="1872208" cy="329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</a:t>
            </a:r>
            <a:r>
              <a:rPr lang="ko-KR" alt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요청 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URL/:id'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BF3FB-450B-F6F3-AE8F-CF61AD70F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84"/>
          <a:stretch/>
        </p:blipFill>
        <p:spPr>
          <a:xfrm>
            <a:off x="2308851" y="3456111"/>
            <a:ext cx="6472324" cy="16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35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129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ko-KR" altLang="en-US" dirty="0" err="1"/>
              <a:t>파라미터로</a:t>
            </a:r>
            <a:r>
              <a:rPr lang="ko-KR" altLang="en-US" dirty="0"/>
              <a:t> 동적 </a:t>
            </a:r>
            <a:r>
              <a:rPr lang="en-US" altLang="ko-KR" dirty="0"/>
              <a:t>URL </a:t>
            </a:r>
            <a:r>
              <a:rPr lang="ko-KR" altLang="en-US" dirty="0"/>
              <a:t>처리하기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라우터 </a:t>
            </a:r>
            <a:r>
              <a:rPr lang="ko-KR" altLang="en-US" dirty="0" err="1"/>
              <a:t>파리미터를</a:t>
            </a:r>
            <a:r>
              <a:rPr lang="ko-KR" altLang="en-US" dirty="0"/>
              <a:t> 적용한 코드 작성</a:t>
            </a:r>
            <a:endParaRPr lang="en-US" altLang="ko-KR" dirty="0"/>
          </a:p>
          <a:p>
            <a:pPr lvl="3"/>
            <a:r>
              <a:rPr lang="en-US" altLang="ko-KR" dirty="0"/>
              <a:t>app.js </a:t>
            </a:r>
            <a:r>
              <a:rPr lang="ko-KR" altLang="en-US" dirty="0"/>
              <a:t>파일에서 </a:t>
            </a:r>
            <a:r>
              <a:rPr lang="en-US" altLang="ko-KR" dirty="0" err="1"/>
              <a:t>app.post</a:t>
            </a:r>
            <a:r>
              <a:rPr lang="en-US" altLang="ko-KR" dirty="0"/>
              <a:t>( ) </a:t>
            </a:r>
            <a:r>
              <a:rPr lang="ko-KR" altLang="en-US" dirty="0"/>
              <a:t>함수 뒤에 다음 코드를 추가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224533" y="1727919"/>
            <a:ext cx="8136904" cy="391775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새 연락처 추가하기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app.post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('/contacts', (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res)=&gt;{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res.status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(200).send('Create Contacts')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연락처 상세 보기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'/contacts/:id'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`View Contact for ID: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연락처 수정하기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put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'/contacts/:id'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`Update Contact for ID: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연락처 삭제 하기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'/contacts/:id'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`Delete Contact for ID: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50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18384-39C3-935F-1409-82874D86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12F726-828D-4D7C-F804-7668CF6552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F4775-6B8F-DC5A-A7A6-6C442837C3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노드 설치하기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4. </a:t>
            </a:r>
            <a:r>
              <a:rPr lang="ko-KR" altLang="en-US" dirty="0">
                <a:sym typeface="Wingdings" panose="05000000000000000000" pitchFamily="2" charset="2"/>
              </a:rPr>
              <a:t>노드</a:t>
            </a:r>
            <a:r>
              <a:rPr lang="en-US" altLang="ko-KR" dirty="0">
                <a:sym typeface="Wingdings" panose="05000000000000000000" pitchFamily="2" charset="2"/>
              </a:rPr>
              <a:t>(Node.js)</a:t>
            </a:r>
            <a:r>
              <a:rPr lang="ko-KR" altLang="en-US" dirty="0">
                <a:sym typeface="Wingdings" panose="05000000000000000000" pitchFamily="2" charset="2"/>
              </a:rPr>
              <a:t>가 제대로 설치 되었는지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검색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ym typeface="Wingdings" panose="05000000000000000000" pitchFamily="2" charset="2"/>
              </a:rPr>
              <a:t>라고 입력하면 왼쪽 그림과 같이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Node.js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앱이 보임</a:t>
            </a:r>
            <a:endParaRPr lang="en-US" altLang="ko-KR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검색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창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cmd</a:t>
            </a:r>
            <a:r>
              <a:rPr lang="ko-KR" altLang="en-US" dirty="0">
                <a:sym typeface="Wingdings" panose="05000000000000000000" pitchFamily="2" charset="2"/>
              </a:rPr>
              <a:t>라고 입력하고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i="1" dirty="0">
                <a:sym typeface="Wingdings" panose="05000000000000000000" pitchFamily="2" charset="2"/>
              </a:rPr>
              <a:t>[Enter]</a:t>
            </a: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명령 프롬프트 창에 </a:t>
            </a:r>
            <a:r>
              <a:rPr lang="en-US" altLang="ko-KR" dirty="0">
                <a:sym typeface="Wingdings" panose="05000000000000000000" pitchFamily="2" charset="2"/>
              </a:rPr>
              <a:t>node</a:t>
            </a:r>
            <a:r>
              <a:rPr lang="ko-KR" altLang="en-US" dirty="0">
                <a:sym typeface="Wingdings" panose="05000000000000000000" pitchFamily="2" charset="2"/>
              </a:rPr>
              <a:t>라고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입력하고 </a:t>
            </a:r>
            <a:r>
              <a:rPr lang="en-US" altLang="ko-KR" i="1" dirty="0">
                <a:sym typeface="Wingdings" panose="05000000000000000000" pitchFamily="2" charset="2"/>
              </a:rPr>
              <a:t>[Enter]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5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현재 설치된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의 버전은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v20.11.0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임</a:t>
            </a:r>
            <a:endParaRPr lang="en-US" altLang="ko-KR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marL="702000" lvl="3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F2ABAF-A34C-E921-4E4D-344BAD79C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40D72C-FA99-9238-4769-FF52D874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1" y="1151855"/>
            <a:ext cx="4572000" cy="42862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F9B679-6F91-0E37-BCE1-9E5D90CD8C9E}"/>
              </a:ext>
            </a:extLst>
          </p:cNvPr>
          <p:cNvCxnSpPr/>
          <p:nvPr/>
        </p:nvCxnSpPr>
        <p:spPr>
          <a:xfrm>
            <a:off x="5473005" y="1602340"/>
            <a:ext cx="1152128" cy="7920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E64F6A5-5BB1-C041-069E-9C7EB627D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65" y="3046368"/>
            <a:ext cx="4547997" cy="183146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F42F2F8-A0FC-24D6-5FB7-8B42CD17F442}"/>
              </a:ext>
            </a:extLst>
          </p:cNvPr>
          <p:cNvCxnSpPr>
            <a:endCxn id="15" idx="1"/>
          </p:cNvCxnSpPr>
          <p:nvPr/>
        </p:nvCxnSpPr>
        <p:spPr>
          <a:xfrm>
            <a:off x="3960837" y="2159967"/>
            <a:ext cx="1152128" cy="180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0215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06-2 </a:t>
            </a:r>
            <a:r>
              <a:rPr lang="ko-KR" altLang="en-US" dirty="0"/>
              <a:t>익스프레스에서 라우팅하기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r>
              <a:rPr lang="ko-KR" altLang="en-US" dirty="0" err="1"/>
              <a:t>파라미터로</a:t>
            </a:r>
            <a:r>
              <a:rPr lang="ko-KR" altLang="en-US" dirty="0"/>
              <a:t> 동적 </a:t>
            </a:r>
            <a:r>
              <a:rPr lang="en-US" altLang="ko-KR" dirty="0"/>
              <a:t>URL </a:t>
            </a:r>
            <a:r>
              <a:rPr lang="ko-KR" altLang="en-US" dirty="0"/>
              <a:t>처리하기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클라이언트로 요청 보내기</a:t>
            </a:r>
            <a:endParaRPr lang="en-US" altLang="ko-KR" dirty="0"/>
          </a:p>
          <a:p>
            <a:pPr lvl="3"/>
            <a:r>
              <a:rPr lang="en-US" altLang="ko-KR" dirty="0"/>
              <a:t>GET : localhost:3000/contacts/</a:t>
            </a:r>
            <a:r>
              <a:rPr lang="en-US" altLang="ko-KR" i="1" dirty="0"/>
              <a:t>n</a:t>
            </a:r>
          </a:p>
          <a:p>
            <a:pPr lvl="3"/>
            <a:r>
              <a:rPr lang="en-US" altLang="ko-KR" dirty="0"/>
              <a:t>PUT: localhost:3000/contacts/</a:t>
            </a:r>
            <a:r>
              <a:rPr lang="en-US" altLang="ko-KR" i="1" dirty="0"/>
              <a:t>n</a:t>
            </a:r>
          </a:p>
          <a:p>
            <a:pPr lvl="3"/>
            <a:r>
              <a:rPr lang="en-US" altLang="ko-KR" dirty="0"/>
              <a:t>DELETE: localhost:3000/contacts/</a:t>
            </a:r>
            <a:r>
              <a:rPr lang="en-US" altLang="ko-KR" i="1" dirty="0"/>
              <a:t>n</a:t>
            </a:r>
          </a:p>
          <a:p>
            <a:pPr lvl="3"/>
            <a:endParaRPr lang="en-US" altLang="ko-KR" i="1" dirty="0"/>
          </a:p>
          <a:p>
            <a:pPr lvl="3"/>
            <a:endParaRPr lang="en-US" altLang="ko-KR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5072206" y="951329"/>
            <a:ext cx="5716780" cy="172819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'/contacts/:id'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`View Contact for ID: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put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'/contacts/:id'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`Update Contact for ID: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'/contacts/:id'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`Delete Contact for ID: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2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076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06-3 </a:t>
            </a:r>
            <a:r>
              <a:rPr lang="ko-KR" altLang="en-US" dirty="0"/>
              <a:t>익스프레스의 요청 객체와 응답 객체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클라이언트와 서버 사이의 통신은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익스프레스</a:t>
            </a:r>
            <a:r>
              <a:rPr lang="en-US" altLang="ko-KR" dirty="0"/>
              <a:t>(Express)</a:t>
            </a:r>
            <a:r>
              <a:rPr lang="ko-KR" altLang="en-US" dirty="0"/>
              <a:t> 관점에서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『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요청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객체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』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『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응답 객체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』</a:t>
            </a:r>
            <a:r>
              <a:rPr lang="ko-KR" altLang="en-US" dirty="0"/>
              <a:t>를 통해 </a:t>
            </a:r>
            <a:r>
              <a:rPr lang="ko-KR" altLang="en-US" dirty="0">
                <a:solidFill>
                  <a:srgbClr val="00B050"/>
                </a:solidFill>
              </a:rPr>
              <a:t>주고 받음 </a:t>
            </a:r>
            <a:endParaRPr lang="en-US" altLang="ko-KR" dirty="0">
              <a:solidFill>
                <a:srgbClr val="00B050"/>
              </a:solidFill>
            </a:endParaRPr>
          </a:p>
          <a:p>
            <a:pPr lvl="2"/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 객체</a:t>
            </a:r>
            <a:endParaRPr lang="en-US" altLang="ko-KR" dirty="0"/>
          </a:p>
          <a:p>
            <a:pPr lvl="3"/>
            <a:r>
              <a:rPr lang="ko-KR" altLang="en-US" dirty="0"/>
              <a:t>클라이언트에서 서버로 넘겨주는 요청</a:t>
            </a:r>
            <a:r>
              <a:rPr lang="en-US" altLang="ko-KR" dirty="0"/>
              <a:t>(request)</a:t>
            </a:r>
            <a:r>
              <a:rPr lang="ko-KR" altLang="en-US" dirty="0"/>
              <a:t> 정보 담고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2"/>
            <a:r>
              <a:rPr lang="ko-KR" altLang="en-US" dirty="0"/>
              <a:t>응답</a:t>
            </a:r>
            <a:r>
              <a:rPr lang="en-US" altLang="ko-KR" dirty="0"/>
              <a:t>(response)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3"/>
            <a:r>
              <a:rPr lang="ko-KR" altLang="en-US" dirty="0"/>
              <a:t>서버에서 클라이언트로 보내는 응답</a:t>
            </a:r>
            <a:r>
              <a:rPr lang="en-US" altLang="ko-KR" dirty="0"/>
              <a:t>(response) </a:t>
            </a:r>
            <a:r>
              <a:rPr lang="ko-KR" altLang="en-US" dirty="0"/>
              <a:t>정보를 담고 있음</a:t>
            </a:r>
            <a:endParaRPr lang="en-US" altLang="ko-KR" dirty="0"/>
          </a:p>
          <a:p>
            <a:pPr lvl="1"/>
            <a:r>
              <a:rPr lang="ko-KR" altLang="en-US" dirty="0"/>
              <a:t>이번 절의 목표</a:t>
            </a:r>
            <a:endParaRPr lang="en-US" altLang="ko-KR" dirty="0"/>
          </a:p>
          <a:p>
            <a:pPr lvl="2"/>
            <a:r>
              <a:rPr lang="ko-KR" altLang="en-US" dirty="0"/>
              <a:t>요청 객체와 응답 객체의 주요 속성과 메서드를 파악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</p:spTree>
    <p:extLst>
      <p:ext uri="{BB962C8B-B14F-4D97-AF65-F5344CB8AC3E}">
        <p14:creationId xmlns:p14="http://schemas.microsoft.com/office/powerpoint/2010/main" val="1259215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06-3 </a:t>
            </a:r>
            <a:r>
              <a:rPr lang="ko-KR" altLang="en-US" dirty="0"/>
              <a:t>익스프레스의 요청 객체와 응답 객체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요청 객체의 주요 속성 </a:t>
            </a:r>
            <a:r>
              <a:rPr lang="ko-KR" altLang="en-US" dirty="0"/>
              <a:t>살펴 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요청의 </a:t>
            </a:r>
            <a:r>
              <a:rPr lang="en-US" altLang="ko-KR" dirty="0"/>
              <a:t>headers </a:t>
            </a:r>
            <a:r>
              <a:rPr lang="ko-KR" altLang="en-US" dirty="0"/>
              <a:t>확인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선더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클라이언드에서</a:t>
            </a:r>
            <a:r>
              <a:rPr lang="ko-KR" altLang="en-US" dirty="0">
                <a:sym typeface="Wingdings" panose="05000000000000000000" pitchFamily="2" charset="2"/>
              </a:rPr>
              <a:t> 확인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8E6133-4C50-C9EC-E4E2-7611136F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13" y="1191964"/>
            <a:ext cx="7266311" cy="2753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AB6CF-B439-6E1D-17D9-DFEC2E2A1D13}"/>
              </a:ext>
            </a:extLst>
          </p:cNvPr>
          <p:cNvSpPr txBox="1"/>
          <p:nvPr/>
        </p:nvSpPr>
        <p:spPr>
          <a:xfrm>
            <a:off x="1080517" y="4288735"/>
            <a:ext cx="3936274" cy="15297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app.get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("/", (req, res) =&gt; {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const headers = 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req.headers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b="0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res.send</a:t>
            </a: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(headers);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}); 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C3B8DF-FB57-714F-AFD9-CF4827B19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053" y="4289189"/>
            <a:ext cx="2404478" cy="15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09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06-3 </a:t>
            </a:r>
            <a:r>
              <a:rPr lang="ko-KR" altLang="en-US" dirty="0"/>
              <a:t>익스프레스의 요청 객체와 응답 객체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응답 객체에서 사용하는 함수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dirty="0"/>
              <a:t>익스프레스에서 서버를 만든 후 클라이언트로 응답을 보낼 때 응답 객체 사용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2D4E9-FA0E-6DD5-70FF-06DBC876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91" y="1533492"/>
            <a:ext cx="6885489" cy="43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219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06-3 </a:t>
            </a:r>
            <a:r>
              <a:rPr lang="ko-KR" altLang="en-US" dirty="0"/>
              <a:t>익스프레스의 요청 객체와 응답 객체</a:t>
            </a:r>
            <a:endParaRPr lang="en-US" altLang="ko-KR" dirty="0"/>
          </a:p>
          <a:p>
            <a:pPr lvl="1"/>
            <a:r>
              <a:rPr lang="ko-KR" altLang="en-US" dirty="0"/>
              <a:t>응답 객체에서 사용하는 함수</a:t>
            </a:r>
            <a:r>
              <a:rPr lang="en-US" altLang="ko-KR" dirty="0"/>
              <a:t> / </a:t>
            </a:r>
            <a:r>
              <a:rPr lang="ko-KR" altLang="en-US" dirty="0"/>
              <a:t>클라이언트로 내보내기 </a:t>
            </a:r>
            <a:r>
              <a:rPr lang="en-US" altLang="ko-KR" dirty="0"/>
              <a:t>- </a:t>
            </a:r>
            <a:r>
              <a:rPr lang="en-US" altLang="ko-KR" dirty="0" err="1"/>
              <a:t>res.send</a:t>
            </a:r>
            <a:r>
              <a:rPr lang="en-US" altLang="ko-KR" dirty="0"/>
              <a:t>( )</a:t>
            </a:r>
          </a:p>
          <a:p>
            <a:pPr lvl="2"/>
            <a:r>
              <a:rPr lang="ko-KR" altLang="en-US" dirty="0"/>
              <a:t>데이터를 클라이언트로 전송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Content-Type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헤더를 자동으로 생성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dirty="0"/>
              <a:t>사용 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GET </a:t>
            </a:r>
            <a:r>
              <a:rPr lang="ko-KR" altLang="en-US" dirty="0"/>
              <a:t>방식으로 </a:t>
            </a:r>
            <a:r>
              <a:rPr lang="en-US" altLang="ko-KR" dirty="0"/>
              <a:t>“/” </a:t>
            </a:r>
            <a:r>
              <a:rPr lang="ko-KR" altLang="en-US" dirty="0"/>
              <a:t>경로 요청이 들어왔을 때 </a:t>
            </a:r>
            <a:r>
              <a:rPr lang="ko-KR" altLang="en-US" dirty="0" err="1"/>
              <a:t>라우팅되어</a:t>
            </a:r>
            <a:r>
              <a:rPr lang="ko-KR" altLang="en-US" dirty="0"/>
              <a:t> 실행되는 함수</a:t>
            </a:r>
            <a:endParaRPr lang="en-US" altLang="ko-KR" dirty="0"/>
          </a:p>
          <a:p>
            <a:pPr lvl="3"/>
            <a:r>
              <a:rPr lang="ko-KR" altLang="en-US" dirty="0"/>
              <a:t>문자열 </a:t>
            </a:r>
            <a:r>
              <a:rPr lang="en-US" altLang="ko-KR" dirty="0"/>
              <a:t>“Hello Node!”</a:t>
            </a:r>
            <a:r>
              <a:rPr lang="ko-KR" altLang="en-US" dirty="0"/>
              <a:t>를 클라이언트로 전송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2664693" y="2035470"/>
            <a:ext cx="5716780" cy="113260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7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06-3 </a:t>
            </a:r>
            <a:r>
              <a:rPr lang="ko-KR" altLang="en-US" dirty="0"/>
              <a:t>익스프레스의 요청 객체와 응답 객체</a:t>
            </a:r>
            <a:endParaRPr lang="en-US" altLang="ko-KR" dirty="0"/>
          </a:p>
          <a:p>
            <a:pPr lvl="1"/>
            <a:r>
              <a:rPr lang="ko-KR" altLang="en-US" dirty="0"/>
              <a:t>응답 객체에서 사용하는 함수</a:t>
            </a:r>
            <a:r>
              <a:rPr lang="en-US" altLang="ko-KR" dirty="0"/>
              <a:t> /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JSON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형식으로 변환하기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res.json(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lang="ko-KR" altLang="en-US" dirty="0"/>
              <a:t>데이터를 클라이언트로 전송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Content-Type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헤더를 자동으로 생성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dirty="0"/>
              <a:t>사용 예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GET </a:t>
            </a:r>
            <a:r>
              <a:rPr lang="ko-KR" altLang="en-US" dirty="0"/>
              <a:t>방식으로 </a:t>
            </a:r>
            <a:r>
              <a:rPr lang="en-US" altLang="ko-KR" dirty="0"/>
              <a:t>“/” </a:t>
            </a:r>
            <a:r>
              <a:rPr lang="ko-KR" altLang="en-US" dirty="0"/>
              <a:t>경로 요청이 들어왔을 때 </a:t>
            </a:r>
            <a:r>
              <a:rPr lang="ko-KR" altLang="en-US" dirty="0" err="1"/>
              <a:t>라우팅되어</a:t>
            </a:r>
            <a:r>
              <a:rPr lang="ko-KR" altLang="en-US" dirty="0"/>
              <a:t> 실행되는 함수</a:t>
            </a:r>
            <a:endParaRPr lang="en-US" altLang="ko-KR" dirty="0"/>
          </a:p>
          <a:p>
            <a:pPr lvl="3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객체를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JSON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형식으로 변환하여 전송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ko-KR" altLang="en-US" dirty="0" err="1"/>
              <a:t>선더</a:t>
            </a:r>
            <a:r>
              <a:rPr lang="ko-KR" altLang="en-US" dirty="0"/>
              <a:t> 클라이언트에서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2664693" y="2015951"/>
            <a:ext cx="5716780" cy="129614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600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res.send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("Hello Node!");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message: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'Hello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Node!'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741" y="4092034"/>
            <a:ext cx="5098491" cy="3658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41" y="4521494"/>
            <a:ext cx="5113734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385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06-3 </a:t>
            </a:r>
            <a:r>
              <a:rPr lang="ko-KR" altLang="en-US" dirty="0"/>
              <a:t>익스프레스의 요청 객체와 응답 객체</a:t>
            </a:r>
            <a:endParaRPr lang="en-US" altLang="ko-KR" dirty="0"/>
          </a:p>
          <a:p>
            <a:pPr lvl="1"/>
            <a:r>
              <a:rPr lang="ko-KR" altLang="en-US" dirty="0"/>
              <a:t>이어지는 강의를 위해 코드 복원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864493" y="1367879"/>
            <a:ext cx="5716780" cy="129614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600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res.send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("Hello Node!");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message: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'Hello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Node!'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4248869" y="3083691"/>
            <a:ext cx="5716780" cy="129614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strike="sngStrike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600" b="1" strike="sngStrike" dirty="0" err="1">
                <a:solidFill>
                  <a:srgbClr val="6A9955"/>
                </a:solidFill>
                <a:latin typeface="Consolas" panose="020B0609020204030204" pitchFamily="49" charset="0"/>
              </a:rPr>
              <a:t>res.json</a:t>
            </a:r>
            <a:r>
              <a:rPr lang="en-US" altLang="ko-KR" sz="1600" b="1" strike="sngStrike" dirty="0">
                <a:solidFill>
                  <a:srgbClr val="6A9955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b="1" strike="sngStrike" dirty="0" err="1">
                <a:solidFill>
                  <a:srgbClr val="6A9955"/>
                </a:solidFill>
                <a:latin typeface="Consolas" panose="020B0609020204030204" pitchFamily="49" charset="0"/>
              </a:rPr>
              <a:t>message:'Hello</a:t>
            </a:r>
            <a:r>
              <a:rPr lang="en-US" altLang="ko-KR" sz="1600" b="1" strike="sngStrike" dirty="0">
                <a:solidFill>
                  <a:srgbClr val="6A9955"/>
                </a:solidFill>
                <a:latin typeface="Consolas" panose="020B0609020204030204" pitchFamily="49" charset="0"/>
              </a:rPr>
              <a:t> Node!'})</a:t>
            </a:r>
            <a:endParaRPr lang="en-US" altLang="ko-KR" sz="1600" b="1" strike="sngStrike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9396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06-3 </a:t>
            </a:r>
            <a:r>
              <a:rPr lang="ko-KR" altLang="en-US" dirty="0"/>
              <a:t>익스프레스의 요청 객체와 응답 객체</a:t>
            </a:r>
            <a:endParaRPr lang="en-US" altLang="ko-KR" dirty="0"/>
          </a:p>
          <a:p>
            <a:pPr lvl="1"/>
            <a:r>
              <a:rPr lang="ko-KR" altLang="en-US" dirty="0"/>
              <a:t>응답 객체에서 사용하는 함수</a:t>
            </a:r>
            <a:r>
              <a:rPr lang="en-US" altLang="ko-KR" dirty="0"/>
              <a:t> 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파일을 클라이언트로 보내기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res.sendFile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 )</a:t>
            </a:r>
          </a:p>
          <a:p>
            <a:pPr lvl="2"/>
            <a:r>
              <a:rPr lang="ko-KR" altLang="en-US" dirty="0"/>
              <a:t>서버가 특정 </a:t>
            </a:r>
            <a:r>
              <a:rPr lang="en-US" altLang="ko-KR" dirty="0"/>
              <a:t>HTML </a:t>
            </a:r>
            <a:r>
              <a:rPr lang="ko-KR" altLang="en-US" dirty="0"/>
              <a:t>문서를 클라이언트로 보내야할 때가 있음</a:t>
            </a:r>
            <a:endParaRPr lang="en-US" altLang="ko-KR" dirty="0"/>
          </a:p>
          <a:p>
            <a:pPr lvl="2"/>
            <a:r>
              <a:rPr lang="ko-KR" altLang="en-US" dirty="0"/>
              <a:t>사용 예</a:t>
            </a:r>
            <a:r>
              <a:rPr lang="en-US" altLang="ko-KR" dirty="0"/>
              <a:t>, app.js </a:t>
            </a:r>
            <a:r>
              <a:rPr lang="ko-KR" altLang="en-US" dirty="0"/>
              <a:t>파일의 코드</a:t>
            </a:r>
            <a:r>
              <a:rPr lang="en-US" altLang="ko-KR" dirty="0"/>
              <a:t> </a:t>
            </a:r>
            <a:r>
              <a:rPr lang="ko-KR" altLang="en-US" dirty="0"/>
              <a:t>수정 후 저장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선더</a:t>
            </a:r>
            <a:r>
              <a:rPr lang="ko-KR" altLang="en-US" dirty="0"/>
              <a:t> 클라이언트에서</a:t>
            </a:r>
            <a:r>
              <a:rPr lang="en-US" altLang="ko-KR" dirty="0"/>
              <a:t>, GET, localhost:3000/contacts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3"/>
            <a:r>
              <a:rPr lang="en-US" altLang="ko-KR" dirty="0"/>
              <a:t>Preview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r>
              <a:rPr lang="en-US" altLang="ko-KR" dirty="0"/>
              <a:t>Response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008509" y="1784693"/>
            <a:ext cx="5904656" cy="224748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'path'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//(…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…)</a:t>
            </a:r>
            <a:endParaRPr lang="en-US" altLang="ko-KR" sz="14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600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res.status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(200).send('Contacts Page')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sendFile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dirname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'/assets/contacts.html'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//(…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생략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…)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181" y="1784693"/>
            <a:ext cx="3844562" cy="3687642"/>
          </a:xfrm>
          <a:prstGeom prst="rect">
            <a:avLst/>
          </a:prstGeom>
        </p:spPr>
      </p:pic>
      <p:sp>
        <p:nvSpPr>
          <p:cNvPr id="10" name="번개 9"/>
          <p:cNvSpPr/>
          <p:nvPr/>
        </p:nvSpPr>
        <p:spPr>
          <a:xfrm>
            <a:off x="10009509" y="5112295"/>
            <a:ext cx="169006" cy="216024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endCxn id="10" idx="2"/>
          </p:cNvCxnSpPr>
          <p:nvPr/>
        </p:nvCxnSpPr>
        <p:spPr>
          <a:xfrm>
            <a:off x="2088629" y="4608239"/>
            <a:ext cx="7960174" cy="601117"/>
          </a:xfrm>
          <a:prstGeom prst="curvedConnector3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0918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06-3 </a:t>
            </a:r>
            <a:r>
              <a:rPr lang="ko-KR" altLang="en-US" dirty="0"/>
              <a:t>익스프레스의 요청 객체와 응답 객체</a:t>
            </a:r>
            <a:endParaRPr lang="en-US" altLang="ko-KR" dirty="0"/>
          </a:p>
          <a:p>
            <a:pPr lvl="1"/>
            <a:r>
              <a:rPr lang="ko-KR" altLang="en-US" dirty="0"/>
              <a:t>응답 객체에서 사용하는 함수</a:t>
            </a:r>
            <a:r>
              <a:rPr lang="en-US" altLang="ko-KR" dirty="0"/>
              <a:t> / </a:t>
            </a:r>
            <a:r>
              <a:rPr lang="ko-KR" altLang="en-US" dirty="0"/>
              <a:t>파일을 클라이언트로 보내기 </a:t>
            </a:r>
            <a:r>
              <a:rPr lang="en-US" altLang="ko-KR" dirty="0"/>
              <a:t>- </a:t>
            </a:r>
            <a:r>
              <a:rPr lang="en-US" altLang="ko-KR" dirty="0" err="1"/>
              <a:t>res.sendFile</a:t>
            </a:r>
            <a:r>
              <a:rPr lang="en-US" altLang="ko-KR" dirty="0"/>
              <a:t>( )</a:t>
            </a:r>
          </a:p>
          <a:p>
            <a:pPr lvl="2"/>
            <a:r>
              <a:rPr lang="ko-KR" altLang="en-US" dirty="0"/>
              <a:t>이어지는 수업을 위해 코드 재 수정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008509" y="1511895"/>
            <a:ext cx="5904656" cy="224748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'path'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//(…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…)</a:t>
            </a:r>
            <a:endParaRPr lang="en-US" altLang="ko-KR" sz="14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600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res.status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(200).send('Contacts Page')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sendFile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dirname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'/assets/contains.html'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//(…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생략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…)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4464893" y="3360850"/>
            <a:ext cx="6192688" cy="224748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'path'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//(…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…)</a:t>
            </a:r>
            <a:endParaRPr lang="en-US" altLang="ko-KR" sz="14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'Contacts Page'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strike="sngStrike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600" b="1" strike="sngStrike" dirty="0" err="1">
                <a:solidFill>
                  <a:srgbClr val="6A9955"/>
                </a:solidFill>
                <a:latin typeface="Consolas" panose="020B0609020204030204" pitchFamily="49" charset="0"/>
              </a:rPr>
              <a:t>res.sendFile</a:t>
            </a:r>
            <a:r>
              <a:rPr lang="en-US" altLang="ko-KR" sz="1600" b="1" strike="sngStrike" dirty="0">
                <a:solidFill>
                  <a:srgbClr val="6A9955"/>
                </a:solidFill>
                <a:latin typeface="Consolas" panose="020B0609020204030204" pitchFamily="49" charset="0"/>
              </a:rPr>
              <a:t>(__</a:t>
            </a:r>
            <a:r>
              <a:rPr lang="en-US" altLang="ko-KR" sz="1600" b="1" strike="sngStrike" dirty="0" err="1">
                <a:solidFill>
                  <a:srgbClr val="6A9955"/>
                </a:solidFill>
                <a:latin typeface="Consolas" panose="020B0609020204030204" pitchFamily="49" charset="0"/>
              </a:rPr>
              <a:t>dirname</a:t>
            </a:r>
            <a:r>
              <a:rPr lang="en-US" altLang="ko-KR" sz="1600" b="1" strike="sngStrike" dirty="0">
                <a:solidFill>
                  <a:srgbClr val="6A9955"/>
                </a:solidFill>
                <a:latin typeface="Consolas" panose="020B0609020204030204" pitchFamily="49" charset="0"/>
              </a:rPr>
              <a:t>+'/assets/contacts.html')</a:t>
            </a:r>
            <a:endParaRPr lang="en-US" altLang="ko-KR" sz="1600" b="1" strike="sngStrike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//(…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생략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1726221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139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06-3 </a:t>
            </a:r>
            <a:r>
              <a:rPr lang="ko-KR" altLang="en-US" dirty="0"/>
              <a:t>익스프레스의 요청 객체와 응답 객체</a:t>
            </a:r>
            <a:endParaRPr lang="en-US" altLang="ko-KR" dirty="0"/>
          </a:p>
          <a:p>
            <a:pPr lvl="1"/>
            <a:r>
              <a:rPr lang="ko-KR" altLang="en-US" dirty="0"/>
              <a:t>응답 객체에서 사용하는 함수</a:t>
            </a:r>
            <a:r>
              <a:rPr lang="en-US" altLang="ko-KR" dirty="0"/>
              <a:t> / </a:t>
            </a:r>
            <a:r>
              <a:rPr lang="ko-KR" altLang="en-US" dirty="0"/>
              <a:t>상태 코드 설정하기 </a:t>
            </a:r>
            <a:r>
              <a:rPr lang="en-US" altLang="ko-KR" dirty="0"/>
              <a:t>- </a:t>
            </a:r>
            <a:r>
              <a:rPr lang="en-US" altLang="ko-KR" dirty="0" err="1"/>
              <a:t>res.status</a:t>
            </a:r>
            <a:r>
              <a:rPr lang="en-US" altLang="ko-KR" dirty="0"/>
              <a:t>( )</a:t>
            </a:r>
          </a:p>
          <a:p>
            <a:pPr lvl="2"/>
            <a:r>
              <a:rPr lang="ko-KR" altLang="en-US" dirty="0"/>
              <a:t>상태 코드를 지정하지 않으면 </a:t>
            </a:r>
            <a:r>
              <a:rPr lang="en-US" altLang="ko-KR" dirty="0"/>
              <a:t>200</a:t>
            </a:r>
            <a:r>
              <a:rPr lang="ko-KR" altLang="en-US" dirty="0"/>
              <a:t>으로 설정됨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200</a:t>
            </a:r>
            <a:r>
              <a:rPr lang="ko-KR" altLang="en-US" dirty="0"/>
              <a:t>은 응답에 성공</a:t>
            </a:r>
            <a:endParaRPr lang="en-US" altLang="ko-KR" dirty="0"/>
          </a:p>
          <a:p>
            <a:pPr lvl="3"/>
            <a:r>
              <a:rPr lang="en-US" altLang="ko-KR" dirty="0"/>
              <a:t>201</a:t>
            </a:r>
            <a:r>
              <a:rPr lang="ko-KR" altLang="en-US" dirty="0"/>
              <a:t>은 성공을 의미하며</a:t>
            </a:r>
            <a:r>
              <a:rPr lang="en-US" altLang="ko-KR" dirty="0"/>
              <a:t>, </a:t>
            </a:r>
            <a:r>
              <a:rPr lang="ko-KR" altLang="en-US" dirty="0"/>
              <a:t>자료가 새로 만들어진 상태를 의미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2808709" y="2096827"/>
            <a:ext cx="6192688" cy="157530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//(…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…)</a:t>
            </a:r>
            <a:endParaRPr lang="en-US" altLang="ko-KR" sz="1400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새 연락처 추가하기</a:t>
            </a:r>
            <a:endParaRPr lang="ko-KR" altLang="en-US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201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'Create Contacts'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//(…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생략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effectLst/>
                <a:latin typeface="돋음(본문)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4220767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9EAA-2FE0-0EB4-922A-1D7B84A3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3B4599-17EE-8BA3-DEF5-0692287903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078EB5-55A1-5F1D-8B38-F9BF40BAEA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 및 환경 구축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노드 설치하기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5. </a:t>
            </a:r>
            <a:r>
              <a:rPr lang="ko-KR" altLang="en-US" dirty="0">
                <a:sym typeface="Wingdings" panose="05000000000000000000" pitchFamily="2" charset="2"/>
              </a:rPr>
              <a:t>자바스크립트를 실행할 수 있는 상태이므로 간단한 코드 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&gt; console.log(‘Welcome to Node.js World!’)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정상 동작 하는 것이 확인되었음으로 </a:t>
            </a:r>
            <a:r>
              <a:rPr lang="en-US" altLang="ko-KR" dirty="0"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ym typeface="Wingdings" panose="05000000000000000000" pitchFamily="2" charset="2"/>
              </a:rPr>
              <a:t> 명령 입력 상태에서 나옴 </a:t>
            </a:r>
            <a:r>
              <a:rPr lang="en-US" altLang="ko-KR" dirty="0">
                <a:sym typeface="Wingdings" panose="05000000000000000000" pitchFamily="2" charset="2"/>
              </a:rPr>
              <a:t> Ctrl + c </a:t>
            </a:r>
            <a:r>
              <a:rPr lang="ko-KR" altLang="en-US" dirty="0">
                <a:sym typeface="Wingdings" panose="05000000000000000000" pitchFamily="2" charset="2"/>
              </a:rPr>
              <a:t>두 번 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명령 프롬프트도 종료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marL="702000" lvl="3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32929D-D289-806E-144A-BC484396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702C7B-89F1-DC0B-BD4D-9D7B2DAB2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773" y="1871935"/>
            <a:ext cx="49434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231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– app.js </a:t>
            </a:r>
            <a:r>
              <a:rPr lang="ko-KR" altLang="en-US" dirty="0"/>
              <a:t>파일 전체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06. </a:t>
            </a:r>
            <a:r>
              <a:rPr lang="ko-KR" altLang="en-US" dirty="0"/>
              <a:t>익스프레스로 더 쉽게 서버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144413" y="1043265"/>
            <a:ext cx="4392488" cy="40690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"Hello Node!"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모든 </a:t>
            </a:r>
            <a:r>
              <a:rPr lang="ko-KR" alt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열락처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 가져오기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'Contacts Page'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새 연락처 추가하기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201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'Create Contacts'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4536901" y="1043266"/>
            <a:ext cx="6841158" cy="406903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연락처 상세 보기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'/contacts/:id'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`View Contact for ID: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연락처 수정하기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put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'/contacts/:id'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`Update Contact for ID: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연락처 삭제 하기</a:t>
            </a:r>
            <a:endParaRPr lang="ko-KR" alt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'/contacts/:id'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`Delete Contact for ID: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listen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()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ko-KR" alt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532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 dirty="0"/>
              <a:t>익스프레스에서 </a:t>
            </a:r>
            <a:r>
              <a:rPr lang="ko-KR" altLang="en-US" dirty="0" err="1"/>
              <a:t>미들웨어의</a:t>
            </a:r>
            <a:r>
              <a:rPr lang="ko-KR" altLang="en-US" dirty="0"/>
              <a:t> 역할을 이해</a:t>
            </a:r>
            <a:endParaRPr lang="en-US" altLang="ko-KR" dirty="0"/>
          </a:p>
          <a:p>
            <a:pPr lvl="2"/>
            <a:r>
              <a:rPr lang="ko-KR" altLang="en-US" dirty="0"/>
              <a:t>자주 사용하는 </a:t>
            </a:r>
            <a:r>
              <a:rPr lang="ko-KR" altLang="en-US" dirty="0" err="1"/>
              <a:t>미들웨어인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r>
              <a:rPr lang="ko-KR" altLang="en-US" dirty="0"/>
              <a:t>라우터</a:t>
            </a:r>
            <a:r>
              <a:rPr lang="en-US" altLang="ko-KR" dirty="0"/>
              <a:t>(router)</a:t>
            </a:r>
            <a:r>
              <a:rPr lang="ko-KR" altLang="en-US" dirty="0"/>
              <a:t>와 </a:t>
            </a:r>
            <a:r>
              <a:rPr lang="en-US" altLang="ko-KR" dirty="0"/>
              <a:t>2)</a:t>
            </a:r>
            <a:r>
              <a:rPr lang="ko-KR" altLang="en-US" dirty="0" err="1"/>
              <a:t>바디파서</a:t>
            </a:r>
            <a:r>
              <a:rPr lang="en-US" altLang="ko-KR" dirty="0"/>
              <a:t>(body parser)</a:t>
            </a:r>
            <a:r>
              <a:rPr lang="ko-KR" altLang="en-US" dirty="0"/>
              <a:t>를 이해</a:t>
            </a:r>
            <a:endParaRPr lang="en-US" altLang="ko-KR" dirty="0"/>
          </a:p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ko-KR" altLang="en-US" dirty="0" err="1"/>
              <a:t>미들웨어</a:t>
            </a:r>
            <a:endParaRPr lang="en-US" altLang="ko-KR" dirty="0"/>
          </a:p>
          <a:p>
            <a:pPr lvl="2"/>
            <a:r>
              <a:rPr lang="ko-KR" altLang="en-US" dirty="0"/>
              <a:t>익스프레스는 서버를 만들어 주는 기능 외에도 요청과 응답을 주고 받으며 중간에서 여러 가지 역할을 함</a:t>
            </a:r>
            <a:endParaRPr lang="en-US" altLang="ko-KR" dirty="0"/>
          </a:p>
          <a:p>
            <a:pPr lvl="2"/>
            <a:r>
              <a:rPr lang="ko-KR" altLang="en-US" dirty="0"/>
              <a:t>요청과 응답 중간에 있으면서 요청을 처리하거나 원하는 형태로 응답을 수정하는 함수를 </a:t>
            </a:r>
            <a:r>
              <a:rPr lang="ko-KR" altLang="en-US" dirty="0" err="1"/>
              <a:t>미들웨어</a:t>
            </a:r>
            <a:r>
              <a:rPr lang="en-US" altLang="ko-KR" dirty="0"/>
              <a:t>(middleware)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로그인 미들웨어</a:t>
            </a:r>
            <a:endParaRPr lang="en-US" altLang="ko-KR" dirty="0"/>
          </a:p>
          <a:p>
            <a:pPr lvl="3"/>
            <a:r>
              <a:rPr lang="ko-KR" altLang="en-US" dirty="0"/>
              <a:t>요청 메시지</a:t>
            </a:r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객체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포함된 아이디와 비밀번호의 값을 애플리케이션에서 읽을 수 있는 형태로 변환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파싱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아이디와 비밀번호의 값을 사용해서 사용자 인증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처리 결과를 다음 단계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예들 들어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화면 렌더링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넘겨 줌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A7E7CD-BFFA-7E68-1E27-8FA4C8287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701" y="4032175"/>
            <a:ext cx="6021960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447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ko-KR" altLang="en-US" dirty="0"/>
              <a:t>미들웨어의 역할</a:t>
            </a:r>
            <a:endParaRPr lang="en-US" altLang="ko-KR" dirty="0"/>
          </a:p>
          <a:p>
            <a:pPr lvl="2"/>
            <a:r>
              <a:rPr lang="ko-KR" altLang="en-US" dirty="0"/>
              <a:t>요청과 응답을 주고 받을 때 많은 처리를 해야 하는데 그때 미들웨어를 사용</a:t>
            </a:r>
            <a:endParaRPr lang="en-US" altLang="ko-KR" dirty="0"/>
          </a:p>
          <a:p>
            <a:pPr lvl="2"/>
            <a:r>
              <a:rPr lang="ko-KR" altLang="en-US" dirty="0"/>
              <a:t>미들웨어에서는 다음과 같은 작업을 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EECA46-9909-FD6E-0735-AC94BA56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30" y="1727919"/>
            <a:ext cx="7199811" cy="21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2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5926684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ko-KR" altLang="en-US" dirty="0"/>
              <a:t>애플리케이션 레벨 미들웨어</a:t>
            </a:r>
            <a:endParaRPr lang="en-US" altLang="ko-KR" dirty="0"/>
          </a:p>
          <a:p>
            <a:pPr lvl="2"/>
            <a:r>
              <a:rPr lang="ko-KR" altLang="en-US" dirty="0"/>
              <a:t>애플리케이션 단계에서 사용하는 미들웨어</a:t>
            </a:r>
            <a:endParaRPr lang="en-US" altLang="ko-KR" dirty="0"/>
          </a:p>
          <a:p>
            <a:pPr lvl="2"/>
            <a:r>
              <a:rPr lang="ko-KR" altLang="en-US" dirty="0"/>
              <a:t>앞서 살펴본 코드에서 </a:t>
            </a:r>
            <a:r>
              <a:rPr lang="en-US" altLang="ko-KR" dirty="0"/>
              <a:t>app </a:t>
            </a:r>
            <a:r>
              <a:rPr lang="ko-KR" altLang="en-US" dirty="0"/>
              <a:t>객체가 애플리케이션 객체임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이 애플리케이션 자체가 </a:t>
            </a:r>
            <a:r>
              <a:rPr lang="en-US" altLang="ko-KR" dirty="0"/>
              <a:t>get() </a:t>
            </a:r>
            <a:r>
              <a:rPr lang="ko-KR" altLang="en-US" dirty="0"/>
              <a:t>함수나 </a:t>
            </a:r>
            <a:r>
              <a:rPr lang="en-US" altLang="ko-KR" dirty="0"/>
              <a:t>post() </a:t>
            </a:r>
            <a:r>
              <a:rPr lang="ko-KR" altLang="en-US" dirty="0"/>
              <a:t>함수를 사용해서 미들웨어를 처리하면 </a:t>
            </a:r>
            <a:r>
              <a:rPr lang="ko-KR" altLang="en-US" dirty="0" err="1"/>
              <a:t>애프리케이션</a:t>
            </a:r>
            <a:r>
              <a:rPr lang="ko-KR" altLang="en-US" dirty="0"/>
              <a:t> 레벨 미들웨어라고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라우터 미들웨어</a:t>
            </a:r>
            <a:endParaRPr lang="en-US" altLang="ko-KR" dirty="0"/>
          </a:p>
          <a:p>
            <a:pPr lvl="2"/>
            <a:r>
              <a:rPr lang="ko-KR" altLang="en-US" dirty="0"/>
              <a:t>앞에서 봤던 </a:t>
            </a:r>
            <a:r>
              <a:rPr lang="ko-KR" altLang="en-US" dirty="0" err="1"/>
              <a:t>라우트</a:t>
            </a:r>
            <a:r>
              <a:rPr lang="ko-KR" altLang="en-US" dirty="0"/>
              <a:t> 코드는 간단한 편이지만 애플리케이션의 규모가 커지고 </a:t>
            </a:r>
            <a:r>
              <a:rPr lang="ko-KR" altLang="en-US" dirty="0" err="1"/>
              <a:t>처리해야할</a:t>
            </a:r>
            <a:r>
              <a:rPr lang="ko-KR" altLang="en-US" dirty="0"/>
              <a:t> </a:t>
            </a:r>
            <a:r>
              <a:rPr lang="ko-KR" altLang="en-US" dirty="0" err="1"/>
              <a:t>라우트가</a:t>
            </a:r>
            <a:r>
              <a:rPr lang="ko-KR" altLang="en-US" dirty="0"/>
              <a:t> 많아지면 코드가 아주 길고 복잡해짐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그래서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좀 더 읽고 쉽게 관리하기 쉬운 형태로 만들어야 함</a:t>
            </a:r>
            <a:endParaRPr lang="en-US" altLang="ko-KR" dirty="0"/>
          </a:p>
          <a:p>
            <a:pPr lvl="2"/>
            <a:r>
              <a:rPr lang="ko-KR" altLang="en-US" dirty="0"/>
              <a:t>익스프레스에서는 라우터 객체를 통해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정리할 수 있음</a:t>
            </a:r>
            <a:endParaRPr lang="en-US" altLang="ko-KR" dirty="0"/>
          </a:p>
          <a:p>
            <a:pPr lvl="2"/>
            <a:r>
              <a:rPr lang="ko-KR" altLang="en-US" dirty="0"/>
              <a:t>라우터 객체를 사용하는 것을 </a:t>
            </a:r>
            <a:r>
              <a:rPr lang="ko-KR" altLang="en-US" dirty="0" err="1"/>
              <a:t>라우트</a:t>
            </a:r>
            <a:r>
              <a:rPr lang="ko-KR" altLang="en-US" dirty="0"/>
              <a:t> 미들웨어라고 함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B74FE0-D9F8-7B51-4BCE-6473C9BBD194}"/>
              </a:ext>
            </a:extLst>
          </p:cNvPr>
          <p:cNvSpPr/>
          <p:nvPr/>
        </p:nvSpPr>
        <p:spPr>
          <a:xfrm>
            <a:off x="6697141" y="1016960"/>
            <a:ext cx="4019597" cy="129614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26F794-07A1-EDE7-08F3-1F86924C4EA0}"/>
              </a:ext>
            </a:extLst>
          </p:cNvPr>
          <p:cNvSpPr/>
          <p:nvPr/>
        </p:nvSpPr>
        <p:spPr>
          <a:xfrm>
            <a:off x="6705375" y="3384103"/>
            <a:ext cx="3952206" cy="230425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 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 )</a:t>
            </a:r>
          </a:p>
          <a:p>
            <a:endParaRPr lang="en-US" altLang="ko-KR" sz="1600" b="1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'/contacts/:id'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 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 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 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{} )</a:t>
            </a:r>
          </a:p>
        </p:txBody>
      </p:sp>
    </p:spTree>
    <p:extLst>
      <p:ext uri="{BB962C8B-B14F-4D97-AF65-F5344CB8AC3E}">
        <p14:creationId xmlns:p14="http://schemas.microsoft.com/office/powerpoint/2010/main" val="5590826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869E4-CC29-EC5D-F0B4-CD5DBFEE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313175-B649-C459-FBBE-93BEF9AFF4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DAF46A-670B-088E-5714-3AEFD76315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751220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 err="1"/>
              <a:t>app.use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애플리케이션에서 미들웨어를 사용하려면 어떤 것을 사용할 것인지 알려줘야 함</a:t>
            </a:r>
            <a:r>
              <a:rPr lang="en-US" altLang="ko-KR" dirty="0"/>
              <a:t>. </a:t>
            </a:r>
            <a:r>
              <a:rPr lang="ko-KR" altLang="en-US" dirty="0"/>
              <a:t>이를 미들웨어 등록이라고 함</a:t>
            </a:r>
            <a:endParaRPr lang="en-US" altLang="ko-KR" dirty="0"/>
          </a:p>
          <a:p>
            <a:pPr lvl="2"/>
            <a:r>
              <a:rPr lang="en-US" altLang="ko-KR" dirty="0" err="1"/>
              <a:t>app.use</a:t>
            </a:r>
            <a:r>
              <a:rPr lang="en-US" altLang="ko-KR" dirty="0"/>
              <a:t>() </a:t>
            </a:r>
            <a:r>
              <a:rPr lang="ko-KR" altLang="en-US" dirty="0"/>
              <a:t>함수는 애플리케이션에서 실행할 미들웨어를 등록할 때 사용</a:t>
            </a:r>
            <a:endParaRPr lang="en-US" altLang="ko-KR" dirty="0"/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로그인을 확인하는 </a:t>
            </a:r>
            <a:r>
              <a:rPr lang="en-US" altLang="ko-KR" dirty="0"/>
              <a:t>logger</a:t>
            </a:r>
            <a:r>
              <a:rPr lang="ko-KR" altLang="en-US" dirty="0"/>
              <a:t>라는 미들웨어를 만들었다면 다음 코드와 같이 작성하여 </a:t>
            </a:r>
            <a:r>
              <a:rPr lang="en-US" altLang="ko-KR" dirty="0"/>
              <a:t>logger</a:t>
            </a:r>
            <a:r>
              <a:rPr lang="ko-KR" altLang="en-US" dirty="0"/>
              <a:t>를 미들웨어로 등록해야 함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43387D-C874-7FA0-F6E5-35982C8DC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C0EBBC-7BB5-CBB4-D403-73CFEF2A740E}"/>
              </a:ext>
            </a:extLst>
          </p:cNvPr>
          <p:cNvSpPr/>
          <p:nvPr/>
        </p:nvSpPr>
        <p:spPr>
          <a:xfrm>
            <a:off x="4320877" y="2087959"/>
            <a:ext cx="2171316" cy="34492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47484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E3810-CD37-56A4-637F-1BE32838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937B59-BF6B-A7D7-397B-1477760AA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FC602C-F1E2-DB3E-259F-F9C2FD815B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751220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라우터 객체를 사용해서 </a:t>
            </a:r>
            <a:r>
              <a:rPr lang="ko-KR" altLang="en-US" dirty="0" err="1"/>
              <a:t>라우트</a:t>
            </a:r>
            <a:r>
              <a:rPr lang="ko-KR" altLang="en-US" dirty="0"/>
              <a:t> 코드 수정하기</a:t>
            </a:r>
            <a:endParaRPr lang="en-US" altLang="ko-KR" dirty="0"/>
          </a:p>
          <a:p>
            <a:pPr lvl="2"/>
            <a:r>
              <a:rPr lang="ko-KR" altLang="en-US" dirty="0"/>
              <a:t>이전에 작성한 </a:t>
            </a:r>
            <a:r>
              <a:rPr lang="ko-KR" altLang="en-US" dirty="0" err="1"/>
              <a:t>라우트</a:t>
            </a:r>
            <a:r>
              <a:rPr lang="ko-KR" altLang="en-US" dirty="0"/>
              <a:t> 코드를 라우터 객체를 사용해 좀 더 읽기 쉽고 관리하기 편한 형태로 수정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기존 코드 </a:t>
            </a:r>
            <a:r>
              <a:rPr lang="en-US" altLang="ko-KR" dirty="0"/>
              <a:t>app.js </a:t>
            </a:r>
            <a:r>
              <a:rPr lang="ko-KR" altLang="en-US" dirty="0"/>
              <a:t>파일에 </a:t>
            </a:r>
            <a:r>
              <a:rPr lang="en-US" altLang="ko-KR" dirty="0"/>
              <a:t>router </a:t>
            </a:r>
            <a:r>
              <a:rPr lang="ko-KR" altLang="en-US" dirty="0"/>
              <a:t>객체의 인스턴스를 추가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11500D-61AB-853D-DE53-F20D54FF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96E6E8-941B-E34F-C51C-A0A820DBC940}"/>
              </a:ext>
            </a:extLst>
          </p:cNvPr>
          <p:cNvSpPr/>
          <p:nvPr/>
        </p:nvSpPr>
        <p:spPr>
          <a:xfrm>
            <a:off x="3733737" y="1840491"/>
            <a:ext cx="4019597" cy="11115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//(…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이하 생략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…)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811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05297-5CFA-AD86-AD7A-19BADFED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1B5643-9AB9-95FC-3ACD-59CC597A2C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279FEE-89E0-C302-0403-E4396502EB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5206604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라우터 객체를 사용해서 </a:t>
            </a:r>
            <a:r>
              <a:rPr lang="ko-KR" altLang="en-US" dirty="0" err="1"/>
              <a:t>라우트</a:t>
            </a:r>
            <a:r>
              <a:rPr lang="ko-KR" altLang="en-US" dirty="0"/>
              <a:t> 코드 수정하기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 </a:t>
            </a:r>
            <a:r>
              <a:rPr lang="en-US" altLang="ko-KR" dirty="0" err="1"/>
              <a:t>router.METHOD</a:t>
            </a:r>
            <a:r>
              <a:rPr lang="en-US" altLang="ko-KR" dirty="0"/>
              <a:t>( 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3"/>
            <a:r>
              <a:rPr lang="ko-KR" altLang="en-US" dirty="0"/>
              <a:t>기본 사용 형태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위에 보인 기본형에서 </a:t>
            </a:r>
            <a:r>
              <a:rPr lang="en-US" altLang="ko-KR" dirty="0"/>
              <a:t>METHOD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요청 방식에 따라 </a:t>
            </a:r>
            <a:r>
              <a:rPr lang="en-US" altLang="ko-KR" dirty="0"/>
              <a:t>get, post, put </a:t>
            </a:r>
            <a:r>
              <a:rPr lang="ko-KR" altLang="en-US" dirty="0"/>
              <a:t>등으로 변경하여 사용</a:t>
            </a:r>
            <a:endParaRPr lang="en-US" altLang="ko-KR" dirty="0"/>
          </a:p>
          <a:p>
            <a:pPr lvl="3"/>
            <a:r>
              <a:rPr lang="ko-KR" altLang="en-US" dirty="0"/>
              <a:t>기존 </a:t>
            </a:r>
            <a:r>
              <a:rPr lang="en-US" altLang="ko-KR" dirty="0"/>
              <a:t>app.js </a:t>
            </a:r>
            <a:r>
              <a:rPr lang="ko-KR" altLang="en-US" dirty="0"/>
              <a:t>파일에서</a:t>
            </a:r>
            <a:r>
              <a:rPr lang="en-US" altLang="ko-KR" dirty="0"/>
              <a:t>, </a:t>
            </a:r>
          </a:p>
          <a:p>
            <a:pPr lvl="4"/>
            <a:r>
              <a:rPr lang="en-US" altLang="ko-KR" dirty="0" err="1"/>
              <a:t>app.get</a:t>
            </a:r>
            <a:r>
              <a:rPr lang="en-US" altLang="ko-KR" dirty="0"/>
              <a:t>( )	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router.get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 err="1"/>
              <a:t>app.post</a:t>
            </a:r>
            <a:r>
              <a:rPr lang="en-US" altLang="ko-KR" dirty="0"/>
              <a:t>( )	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router.post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…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3. </a:t>
            </a:r>
            <a:r>
              <a:rPr lang="ko-KR" altLang="en-US" dirty="0">
                <a:sym typeface="Wingdings" panose="05000000000000000000" pitchFamily="2" charset="2"/>
              </a:rPr>
              <a:t>라우터 객체를 미들웨어로 등록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b="0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router</a:t>
            </a:r>
            <a:r>
              <a:rPr lang="en-US" altLang="ko-KR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4. </a:t>
            </a:r>
            <a:r>
              <a:rPr lang="ko-KR" altLang="en-US" dirty="0" err="1">
                <a:sym typeface="Wingdings" panose="05000000000000000000" pitchFamily="2" charset="2"/>
              </a:rPr>
              <a:t>선더</a:t>
            </a:r>
            <a:r>
              <a:rPr lang="ko-KR" altLang="en-US" dirty="0">
                <a:sym typeface="Wingdings" panose="05000000000000000000" pitchFamily="2" charset="2"/>
              </a:rPr>
              <a:t> 클라이언트로 동작 확인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9D50F0-782C-B035-7EAA-2CA38EC3C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16EF50-5CEF-0676-3422-56A02BDE1927}"/>
              </a:ext>
            </a:extLst>
          </p:cNvPr>
          <p:cNvSpPr/>
          <p:nvPr/>
        </p:nvSpPr>
        <p:spPr>
          <a:xfrm>
            <a:off x="1296541" y="1806886"/>
            <a:ext cx="4019597" cy="2880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i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7D7C02-14AC-359B-5A36-5646A000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78" y="1223863"/>
            <a:ext cx="4620270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115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224F2-E844-4C46-ED2B-67F5AFA6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06CF43-9959-17E0-122E-42A9E8B146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B06E5C-CB8B-514A-AAFA-8B60F53003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라우터 객체를 사용해 요청 경로별로 </a:t>
            </a:r>
            <a:r>
              <a:rPr lang="ko-KR" altLang="en-US" dirty="0" err="1"/>
              <a:t>라우트하기</a:t>
            </a:r>
            <a:endParaRPr lang="en-US" altLang="ko-KR" dirty="0"/>
          </a:p>
          <a:p>
            <a:pPr lvl="2"/>
            <a:r>
              <a:rPr lang="en-US" altLang="ko-KR" dirty="0" err="1"/>
              <a:t>app.get</a:t>
            </a:r>
            <a:r>
              <a:rPr lang="en-US" altLang="ko-KR" dirty="0"/>
              <a:t>( ) </a:t>
            </a:r>
            <a:r>
              <a:rPr lang="ko-KR" altLang="en-US" dirty="0"/>
              <a:t>형태의 코드를 </a:t>
            </a:r>
            <a:r>
              <a:rPr lang="en-US" altLang="ko-KR" dirty="0" err="1"/>
              <a:t>router.get</a:t>
            </a:r>
            <a:r>
              <a:rPr lang="en-US" altLang="ko-KR" dirty="0"/>
              <a:t>( ) </a:t>
            </a:r>
            <a:r>
              <a:rPr lang="ko-KR" altLang="en-US" dirty="0" err="1"/>
              <a:t>혀태의</a:t>
            </a:r>
            <a:r>
              <a:rPr lang="ko-KR" altLang="en-US" dirty="0"/>
              <a:t> 코드로 변경했으나 코드가 </a:t>
            </a:r>
            <a:r>
              <a:rPr lang="ko-KR" altLang="en-US" dirty="0" err="1"/>
              <a:t>간결해졌다는</a:t>
            </a:r>
            <a:r>
              <a:rPr lang="ko-KR" altLang="en-US" dirty="0"/>
              <a:t> 느낌이 들지 않음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요청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URL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을 기준으로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라우트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코드를 작성할 수 있음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현재 작성 중인 애플리케이션에서 고려하는 </a:t>
            </a:r>
            <a:r>
              <a:rPr lang="en-US" altLang="ko-KR" dirty="0"/>
              <a:t>URL</a:t>
            </a:r>
            <a:r>
              <a:rPr lang="ko-KR" altLang="en-US" dirty="0"/>
              <a:t>을 정리하면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303DD6-1EDB-3047-FD5B-17C87649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5930C-D56B-8278-DBDA-BD8683A9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662" y="2027923"/>
            <a:ext cx="7948749" cy="24243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7A3C77-FCFF-FC85-478C-37EB3925FB73}"/>
              </a:ext>
            </a:extLst>
          </p:cNvPr>
          <p:cNvSpPr/>
          <p:nvPr/>
        </p:nvSpPr>
        <p:spPr>
          <a:xfrm>
            <a:off x="2016621" y="2664023"/>
            <a:ext cx="2016224" cy="57606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16E98A-75C9-463D-E270-37466E88AFB5}"/>
              </a:ext>
            </a:extLst>
          </p:cNvPr>
          <p:cNvSpPr/>
          <p:nvPr/>
        </p:nvSpPr>
        <p:spPr>
          <a:xfrm>
            <a:off x="2016621" y="3396483"/>
            <a:ext cx="2016224" cy="923723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772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3B12E-88F1-78C3-04B4-2716F15C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511366-6246-B91B-B91E-3AA457A895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C40C1-FEF9-0DD7-2EDB-0CC2134149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라우터 객체를 사용해 요청 경로별로 </a:t>
            </a:r>
            <a:r>
              <a:rPr lang="ko-KR" altLang="en-US" dirty="0" err="1"/>
              <a:t>라우트하기</a:t>
            </a:r>
            <a:endParaRPr lang="en-US" altLang="ko-KR" dirty="0"/>
          </a:p>
          <a:p>
            <a:pPr lvl="2"/>
            <a:r>
              <a:rPr lang="ko-KR" altLang="en-US" dirty="0"/>
              <a:t>현재 작성 중인 애플리케이션에서 고려하는 요청 </a:t>
            </a:r>
            <a:r>
              <a:rPr lang="en-US" altLang="ko-KR" dirty="0"/>
              <a:t>URL</a:t>
            </a:r>
            <a:r>
              <a:rPr lang="ko-KR" altLang="en-US" dirty="0"/>
              <a:t>을 기준으로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작성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D733C-8B07-5484-354D-8DFC8923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7F8235-15F5-CCEA-7F87-9B9D608C1495}"/>
              </a:ext>
            </a:extLst>
          </p:cNvPr>
          <p:cNvSpPr/>
          <p:nvPr/>
        </p:nvSpPr>
        <p:spPr>
          <a:xfrm>
            <a:off x="936501" y="1511895"/>
            <a:ext cx="4786353" cy="20882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(200).send("Contacts Page")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sz="1600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(201).send("Create Contacts")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D602E2-BC83-D6D2-0871-AFFF987BD018}"/>
              </a:ext>
            </a:extLst>
          </p:cNvPr>
          <p:cNvSpPr/>
          <p:nvPr/>
        </p:nvSpPr>
        <p:spPr>
          <a:xfrm>
            <a:off x="6082894" y="1511895"/>
            <a:ext cx="4718703" cy="8291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BC3E97-1792-82EC-3ABA-4808932DE246}"/>
              </a:ext>
            </a:extLst>
          </p:cNvPr>
          <p:cNvSpPr/>
          <p:nvPr/>
        </p:nvSpPr>
        <p:spPr>
          <a:xfrm>
            <a:off x="6082894" y="2477936"/>
            <a:ext cx="4718703" cy="115366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'/contacts’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11220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68C2-584A-8F99-3401-D2E7257D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E7F8AE-EEA1-D42F-CF27-ACB508FDBE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149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69BC20-15D4-BC9F-E9E5-94B5C2B25BA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라우터 객체를 사용해 요청 경로별로 </a:t>
            </a:r>
            <a:r>
              <a:rPr lang="ko-KR" altLang="en-US" dirty="0" err="1"/>
              <a:t>라우트하기</a:t>
            </a:r>
            <a:endParaRPr lang="en-US" altLang="ko-KR" dirty="0"/>
          </a:p>
          <a:p>
            <a:pPr lvl="2"/>
            <a:r>
              <a:rPr lang="ko-KR" altLang="en-US" dirty="0"/>
              <a:t>코드 수정 후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클라이언트로 동작 확인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27C028-0AF0-0265-92ED-56AC5EB2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CD05051-32E2-6DE7-19CF-641AB0526BCE}"/>
              </a:ext>
            </a:extLst>
          </p:cNvPr>
          <p:cNvSpPr/>
          <p:nvPr/>
        </p:nvSpPr>
        <p:spPr>
          <a:xfrm>
            <a:off x="5698396" y="3294481"/>
            <a:ext cx="485322" cy="288032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002032-E365-5BC0-ED71-3869E8554D02}"/>
              </a:ext>
            </a:extLst>
          </p:cNvPr>
          <p:cNvSpPr/>
          <p:nvPr/>
        </p:nvSpPr>
        <p:spPr>
          <a:xfrm>
            <a:off x="1008510" y="1476667"/>
            <a:ext cx="4392487" cy="392366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(…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…)</a:t>
            </a:r>
            <a:b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app.get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("/", (req, res) =&gt; { … });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router.get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("/contacts", (req, res) =&gt; { … });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router.post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("/contacts", (req, res) =&gt; { … });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router.get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("/contacts/:id", (req, res) =&gt; { … });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router.put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("/contacts/:id", (req, res) =&gt; { …});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router.delete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("/contacts/:id", (req, res) =&gt; { … });</a:t>
            </a:r>
          </a:p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(…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…)</a:t>
            </a:r>
            <a:endParaRPr lang="en-US" altLang="ko-KR" sz="1400" b="1" i="1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610DB9-3761-B127-18CC-95EF1A7D3884}"/>
              </a:ext>
            </a:extLst>
          </p:cNvPr>
          <p:cNvSpPr/>
          <p:nvPr/>
        </p:nvSpPr>
        <p:spPr>
          <a:xfrm>
            <a:off x="6481117" y="1473699"/>
            <a:ext cx="4032448" cy="392366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(…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…)</a:t>
            </a:r>
            <a:b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app.get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("/", (req, res) =&gt; { … });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router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.route("/contacts")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.get(…)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.post(…);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router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D2Coding" panose="020B0609020101020101" pitchFamily="49" charset="-127"/>
                <a:ea typeface="D2Coding" panose="020B0609020101020101" pitchFamily="49" charset="-127"/>
              </a:rPr>
              <a:t>  .route(</a:t>
            </a: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"/contacts /:id")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.get( … 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.put( … 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.delete( … );</a:t>
            </a:r>
          </a:p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(…</a:t>
            </a:r>
            <a:r>
              <a:rPr lang="ko-KR" altLang="en-US" sz="1400" b="1" i="1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생략</a:t>
            </a:r>
            <a:r>
              <a:rPr lang="en-US" altLang="ko-KR" sz="1400" b="1" i="1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…)</a:t>
            </a:r>
            <a:endParaRPr lang="en-US" altLang="ko-KR" sz="1400" b="1" i="1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09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7AD4-CB83-F461-1F95-15493D88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E5DF4D-5ACC-DE14-F130-18B040BD94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5D3B76-8FBA-AEE3-9D87-B8F3C19909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 및 환경 구축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- Visual Studio Code </a:t>
            </a:r>
            <a:r>
              <a:rPr lang="ko-KR" altLang="en-US" dirty="0">
                <a:sym typeface="Wingdings" panose="05000000000000000000" pitchFamily="2" charset="2"/>
              </a:rPr>
              <a:t>설치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설치 과정 생략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- Visual Studio Code</a:t>
            </a:r>
            <a:r>
              <a:rPr lang="ko-KR" altLang="en-US" dirty="0">
                <a:sym typeface="Wingdings" panose="05000000000000000000" pitchFamily="2" charset="2"/>
              </a:rPr>
              <a:t>의 언어를 한글로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VS Code</a:t>
            </a:r>
            <a:r>
              <a:rPr lang="ko-KR" altLang="en-US" dirty="0">
                <a:sym typeface="Wingdings" panose="05000000000000000000" pitchFamily="2" charset="2"/>
              </a:rPr>
              <a:t>의 언어를 한글로 변경하는 것을 추천하고 싶지는 않지만 교재에서는 </a:t>
            </a:r>
            <a:r>
              <a:rPr lang="en-US" altLang="ko-KR" dirty="0">
                <a:sym typeface="Wingdings" panose="05000000000000000000" pitchFamily="2" charset="2"/>
              </a:rPr>
              <a:t>VS Code</a:t>
            </a:r>
            <a:r>
              <a:rPr lang="ko-KR" altLang="en-US" dirty="0">
                <a:sym typeface="Wingdings" panose="05000000000000000000" pitchFamily="2" charset="2"/>
              </a:rPr>
              <a:t>를 한글로 변경해서 사용하고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따라서 우리도 같이 변경하겠음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한글 버전으로 변경을 위해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1. VS Code</a:t>
            </a:r>
            <a:r>
              <a:rPr lang="ko-KR" altLang="en-US" dirty="0">
                <a:sym typeface="Wingdings" panose="05000000000000000000" pitchFamily="2" charset="2"/>
              </a:rPr>
              <a:t>를 실행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en-US" altLang="ko-KR" dirty="0" err="1">
                <a:sym typeface="Wingdings" panose="05000000000000000000" pitchFamily="2" charset="2"/>
              </a:rPr>
              <a:t>Ctrl+Shift+P</a:t>
            </a:r>
            <a:r>
              <a:rPr lang="ko-KR" altLang="en-US" dirty="0">
                <a:sym typeface="Wingdings" panose="05000000000000000000" pitchFamily="2" charset="2"/>
              </a:rPr>
              <a:t>를 누름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pPr lvl="5"/>
            <a:r>
              <a:rPr lang="ko-KR" altLang="en-US" dirty="0">
                <a:sym typeface="Wingdings" panose="05000000000000000000" pitchFamily="2" charset="2"/>
              </a:rPr>
              <a:t>향후 언어를 영어로 변경하고 싶을 때 위와 같은 방법으로 진행하면 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702000" lvl="3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0FC64C-BF2D-CD55-5E93-A62ED585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E6EAE-20D7-E3B2-A043-A6BF570E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25" y="3168079"/>
            <a:ext cx="6155914" cy="1045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EC579C-50D8-9BC9-6A06-33ADD46E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21" y="4278910"/>
            <a:ext cx="6161630" cy="977401"/>
          </a:xfrm>
          <a:prstGeom prst="rect">
            <a:avLst/>
          </a:prstGeom>
        </p:spPr>
      </p:pic>
      <p:sp>
        <p:nvSpPr>
          <p:cNvPr id="10" name="번개 9">
            <a:extLst>
              <a:ext uri="{FF2B5EF4-FFF2-40B4-BE49-F238E27FC236}">
                <a16:creationId xmlns:a16="http://schemas.microsoft.com/office/drawing/2014/main" id="{C52C2620-B0CF-2DD0-8464-6FDF8185C5E8}"/>
              </a:ext>
            </a:extLst>
          </p:cNvPr>
          <p:cNvSpPr/>
          <p:nvPr/>
        </p:nvSpPr>
        <p:spPr>
          <a:xfrm>
            <a:off x="4165063" y="3238253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번개 10">
            <a:extLst>
              <a:ext uri="{FF2B5EF4-FFF2-40B4-BE49-F238E27FC236}">
                <a16:creationId xmlns:a16="http://schemas.microsoft.com/office/drawing/2014/main" id="{0D2B2DA5-5924-705C-AD52-2757BF958114}"/>
              </a:ext>
            </a:extLst>
          </p:cNvPr>
          <p:cNvSpPr/>
          <p:nvPr/>
        </p:nvSpPr>
        <p:spPr>
          <a:xfrm>
            <a:off x="4165063" y="4476268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907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F87E-9E19-D10F-DA81-9C3351957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877E56-DEDE-5205-D4BF-E86EEDF3FE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A270AF-8ED1-ED63-1D80-A76AEAA6AA6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2"/>
            <a:r>
              <a:rPr lang="en-US" altLang="ko-KR" dirty="0"/>
              <a:t>app.js </a:t>
            </a:r>
            <a:r>
              <a:rPr lang="ko-KR" altLang="en-US" dirty="0"/>
              <a:t>파일은 학습을 위해 작성하는 파일이라 간단하지만 실제 </a:t>
            </a:r>
            <a:r>
              <a:rPr lang="ko-KR" altLang="en-US" dirty="0" err="1"/>
              <a:t>백엔드</a:t>
            </a:r>
            <a:r>
              <a:rPr lang="ko-KR" altLang="en-US" dirty="0"/>
              <a:t> 개발에서는 매우 길고 복잡한 코드가 많이 포함</a:t>
            </a:r>
            <a:endParaRPr lang="en-US" altLang="ko-KR" dirty="0"/>
          </a:p>
          <a:p>
            <a:pPr lvl="2"/>
            <a:r>
              <a:rPr lang="en-US" altLang="ko-KR" dirty="0"/>
              <a:t>app.js </a:t>
            </a:r>
            <a:r>
              <a:rPr lang="ko-KR" altLang="en-US" dirty="0"/>
              <a:t>파일의 코드에는 </a:t>
            </a:r>
            <a:r>
              <a:rPr lang="ko-KR" altLang="en-US" dirty="0" err="1"/>
              <a:t>라우트</a:t>
            </a:r>
            <a:r>
              <a:rPr lang="ko-KR" altLang="en-US" dirty="0"/>
              <a:t> 코드를 비롯해 다양한 역할을 하는 코드가 포함되므로 기능</a:t>
            </a:r>
            <a:r>
              <a:rPr lang="en-US" altLang="ko-KR" dirty="0"/>
              <a:t>(</a:t>
            </a:r>
            <a:r>
              <a:rPr lang="ko-KR" altLang="en-US" dirty="0"/>
              <a:t>역할</a:t>
            </a:r>
            <a:r>
              <a:rPr lang="en-US" altLang="ko-KR" dirty="0"/>
              <a:t>)</a:t>
            </a:r>
            <a:r>
              <a:rPr lang="ko-KR" altLang="en-US" dirty="0"/>
              <a:t>별로 모듈을 만들어서 사용하는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2"/>
            <a:r>
              <a:rPr lang="en-US" altLang="ko-KR" dirty="0"/>
              <a:t>app.js </a:t>
            </a:r>
            <a:r>
              <a:rPr lang="ko-KR" altLang="en-US" dirty="0"/>
              <a:t>파일에서 </a:t>
            </a:r>
            <a:r>
              <a:rPr lang="ko-KR" altLang="en-US" dirty="0" err="1"/>
              <a:t>라우트</a:t>
            </a:r>
            <a:r>
              <a:rPr lang="ko-KR" altLang="en-US" dirty="0"/>
              <a:t> 코드만 분리해서 </a:t>
            </a:r>
            <a:r>
              <a:rPr lang="en-US" altLang="ko-KR" dirty="0"/>
              <a:t>contactRoutes.js</a:t>
            </a:r>
            <a:r>
              <a:rPr lang="ko-KR" altLang="en-US" dirty="0"/>
              <a:t>라는 모듈을 만들고 </a:t>
            </a:r>
            <a:r>
              <a:rPr lang="en-US" altLang="ko-KR" dirty="0"/>
              <a:t>app.js</a:t>
            </a:r>
            <a:r>
              <a:rPr lang="ko-KR" altLang="en-US" dirty="0"/>
              <a:t>에서 그 모듈을 가져와 사용하는 방법 실습함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외부 파일로 관리하기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 err="1"/>
              <a:t>라우트</a:t>
            </a:r>
            <a:r>
              <a:rPr lang="ko-KR" altLang="en-US" dirty="0"/>
              <a:t> 관련 모듈만 따로 저장할 폴더 생성</a:t>
            </a:r>
            <a:endParaRPr lang="en-US" altLang="ko-KR" dirty="0"/>
          </a:p>
          <a:p>
            <a:pPr lvl="3"/>
            <a:r>
              <a:rPr lang="en-US" altLang="ko-KR" dirty="0" err="1"/>
              <a:t>myContacts</a:t>
            </a:r>
            <a:r>
              <a:rPr lang="ko-KR" altLang="en-US" dirty="0"/>
              <a:t> 아래에 새 폴더</a:t>
            </a:r>
            <a:r>
              <a:rPr lang="en-US" altLang="ko-KR" dirty="0"/>
              <a:t>, routes</a:t>
            </a:r>
            <a:r>
              <a:rPr lang="ko-KR" altLang="en-US" dirty="0"/>
              <a:t>를 만드세요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routes </a:t>
            </a:r>
            <a:r>
              <a:rPr lang="ko-KR" altLang="en-US" dirty="0"/>
              <a:t>폴더에 새 파일</a:t>
            </a:r>
            <a:r>
              <a:rPr lang="en-US" altLang="ko-KR" dirty="0"/>
              <a:t>, contactRoutes.js</a:t>
            </a:r>
            <a:r>
              <a:rPr lang="ko-KR" altLang="en-US" dirty="0"/>
              <a:t>를 만드세요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app.js </a:t>
            </a:r>
            <a:r>
              <a:rPr lang="ko-KR" altLang="en-US" dirty="0"/>
              <a:t>파일에서 라우터와 관련된 코드만 잘라내서 </a:t>
            </a:r>
            <a:r>
              <a:rPr lang="en-US" altLang="ko-KR" dirty="0"/>
              <a:t>contactRoute.js </a:t>
            </a:r>
            <a:r>
              <a:rPr lang="ko-KR" altLang="en-US" dirty="0"/>
              <a:t>파일에 붙여 넣음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BE332C-B16C-C518-87B8-0AF5DC20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F4976C-0E01-FCB6-0C75-09081742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810" y="1887348"/>
            <a:ext cx="1362265" cy="27054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021616-4E20-4694-3B89-FA20AAFB0BAA}"/>
              </a:ext>
            </a:extLst>
          </p:cNvPr>
          <p:cNvSpPr/>
          <p:nvPr/>
        </p:nvSpPr>
        <p:spPr>
          <a:xfrm>
            <a:off x="2376661" y="3083691"/>
            <a:ext cx="5904656" cy="309323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"Contacts Page"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Contacts"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'/contacts/:id'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`View Contact for ID: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`Update Contact for ID: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`Delete Contact for ID: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</p:spTree>
    <p:extLst>
      <p:ext uri="{BB962C8B-B14F-4D97-AF65-F5344CB8AC3E}">
        <p14:creationId xmlns:p14="http://schemas.microsoft.com/office/powerpoint/2010/main" val="42093504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662BD-0DDD-EA3C-0E0F-DDFD6F8B7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4818D4-913A-96B5-71C6-78FD70F697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2D4931-81D5-5DE8-2789-69CCFFF1DF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2"/>
            <a:r>
              <a:rPr lang="en-US" altLang="ko-KR" dirty="0"/>
              <a:t>app.js </a:t>
            </a:r>
            <a:r>
              <a:rPr lang="ko-KR" altLang="en-US" dirty="0"/>
              <a:t>파일은 학습을 위해 작성하는 파일이라 간단하지만 실제 </a:t>
            </a:r>
            <a:r>
              <a:rPr lang="ko-KR" altLang="en-US" dirty="0" err="1"/>
              <a:t>백엔드</a:t>
            </a:r>
            <a:r>
              <a:rPr lang="ko-KR" altLang="en-US" dirty="0"/>
              <a:t> 개발에서는 매우 길고 복잡한 코드가 많이 포함</a:t>
            </a:r>
            <a:endParaRPr lang="en-US" altLang="ko-KR" dirty="0"/>
          </a:p>
          <a:p>
            <a:pPr lvl="2"/>
            <a:r>
              <a:rPr lang="en-US" altLang="ko-KR" dirty="0"/>
              <a:t>app.js </a:t>
            </a:r>
            <a:r>
              <a:rPr lang="ko-KR" altLang="en-US" dirty="0"/>
              <a:t>파일의 코드에는 </a:t>
            </a:r>
            <a:r>
              <a:rPr lang="ko-KR" altLang="en-US" dirty="0" err="1"/>
              <a:t>라우트</a:t>
            </a:r>
            <a:r>
              <a:rPr lang="ko-KR" altLang="en-US" dirty="0"/>
              <a:t> 코드를 비롯해 다양한 역할을 하는 코드가 포함되므로 기능</a:t>
            </a:r>
            <a:r>
              <a:rPr lang="en-US" altLang="ko-KR" dirty="0"/>
              <a:t>(</a:t>
            </a:r>
            <a:r>
              <a:rPr lang="ko-KR" altLang="en-US" dirty="0"/>
              <a:t>역할</a:t>
            </a:r>
            <a:r>
              <a:rPr lang="en-US" altLang="ko-KR" dirty="0"/>
              <a:t>)</a:t>
            </a:r>
            <a:r>
              <a:rPr lang="ko-KR" altLang="en-US" dirty="0"/>
              <a:t>별로 모듈을 만들어서 사용하는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2"/>
            <a:r>
              <a:rPr lang="en-US" altLang="ko-KR" dirty="0"/>
              <a:t>app.js </a:t>
            </a:r>
            <a:r>
              <a:rPr lang="ko-KR" altLang="en-US" dirty="0"/>
              <a:t>파일에서 </a:t>
            </a:r>
            <a:r>
              <a:rPr lang="ko-KR" altLang="en-US" dirty="0" err="1"/>
              <a:t>라우트</a:t>
            </a:r>
            <a:r>
              <a:rPr lang="ko-KR" altLang="en-US" dirty="0"/>
              <a:t> 코드만 분리해서 </a:t>
            </a:r>
            <a:r>
              <a:rPr lang="en-US" altLang="ko-KR" dirty="0"/>
              <a:t>contactRoutes.js</a:t>
            </a:r>
            <a:r>
              <a:rPr lang="ko-KR" altLang="en-US" dirty="0"/>
              <a:t>라는 모듈을 만들고 </a:t>
            </a:r>
            <a:r>
              <a:rPr lang="en-US" altLang="ko-KR" dirty="0"/>
              <a:t>app.js</a:t>
            </a:r>
            <a:r>
              <a:rPr lang="ko-KR" altLang="en-US" dirty="0"/>
              <a:t>에서 그 모듈을 가져와 사용하는 방법 실습함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외부 파일로 관리하기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 err="1"/>
              <a:t>라우트</a:t>
            </a:r>
            <a:r>
              <a:rPr lang="ko-KR" altLang="en-US" dirty="0"/>
              <a:t> 관련 모듈만 따로 저장할 폴더 생성</a:t>
            </a:r>
            <a:endParaRPr lang="en-US" altLang="ko-KR" dirty="0"/>
          </a:p>
          <a:p>
            <a:pPr lvl="3"/>
            <a:r>
              <a:rPr lang="en-US" altLang="ko-KR" dirty="0" err="1"/>
              <a:t>myContacts</a:t>
            </a:r>
            <a:r>
              <a:rPr lang="ko-KR" altLang="en-US" dirty="0"/>
              <a:t> 아래에 새 폴더</a:t>
            </a:r>
            <a:r>
              <a:rPr lang="en-US" altLang="ko-KR" dirty="0"/>
              <a:t>, routes</a:t>
            </a:r>
            <a:r>
              <a:rPr lang="ko-KR" altLang="en-US" dirty="0"/>
              <a:t>를 만드세요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routes </a:t>
            </a:r>
            <a:r>
              <a:rPr lang="ko-KR" altLang="en-US" dirty="0"/>
              <a:t>폴더에 새 파일</a:t>
            </a:r>
            <a:r>
              <a:rPr lang="en-US" altLang="ko-KR" dirty="0"/>
              <a:t>, contactRoutes.js</a:t>
            </a:r>
            <a:r>
              <a:rPr lang="ko-KR" altLang="en-US" dirty="0"/>
              <a:t>를 만드세요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app.js </a:t>
            </a:r>
            <a:r>
              <a:rPr lang="ko-KR" altLang="en-US" dirty="0"/>
              <a:t>파일에서 라우터와 관련된 코드만 잘라내서 </a:t>
            </a:r>
            <a:r>
              <a:rPr lang="en-US" altLang="ko-KR" dirty="0"/>
              <a:t>contactRoute.js </a:t>
            </a:r>
            <a:r>
              <a:rPr lang="ko-KR" altLang="en-US" dirty="0"/>
              <a:t>파일에 붙여 넣음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F66E69-05FD-9A67-4ED9-A03C5987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67A149-B45A-1288-B303-BC16C4CD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810" y="1887348"/>
            <a:ext cx="1362265" cy="27054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241C28-E9EB-F619-915B-CD7E2E69BC79}"/>
              </a:ext>
            </a:extLst>
          </p:cNvPr>
          <p:cNvSpPr/>
          <p:nvPr/>
        </p:nvSpPr>
        <p:spPr>
          <a:xfrm>
            <a:off x="2376661" y="3083691"/>
            <a:ext cx="5904656" cy="309323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"Contacts Page"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Contacts"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'/contacts/:id'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`View Contact for ID: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`Update Contact for ID: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`Delete Contact for ID: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</p:spTree>
    <p:extLst>
      <p:ext uri="{BB962C8B-B14F-4D97-AF65-F5344CB8AC3E}">
        <p14:creationId xmlns:p14="http://schemas.microsoft.com/office/powerpoint/2010/main" val="3536542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88542-E43B-18A6-512A-23AD0D47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318C0E-EA49-DC44-B509-55DF1CD260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5E5F3B-2CCA-0B9F-53D4-AC5176C50F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외부 파일로 관리하기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contactRoute.js </a:t>
            </a:r>
            <a:r>
              <a:rPr lang="ko-KR" altLang="en-US" dirty="0"/>
              <a:t>모듈 완성하기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58BA39-073F-997C-CF99-9D0F131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95339-12BB-694A-50D8-5160E474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810" y="1887348"/>
            <a:ext cx="1362265" cy="27054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9DB2E5-4E87-A3C8-A74D-0055DF1C8713}"/>
              </a:ext>
            </a:extLst>
          </p:cNvPr>
          <p:cNvSpPr/>
          <p:nvPr/>
        </p:nvSpPr>
        <p:spPr>
          <a:xfrm>
            <a:off x="2160637" y="1511895"/>
            <a:ext cx="6768752" cy="428958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"Contacts Page"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Contacts"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'/contacts/:id'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`View Contact for ID: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`Update Contact for ID: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`Delete Contact for ID: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endParaRPr lang="en-US" altLang="ko-KR" sz="11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165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A22FE-B5FE-0952-823B-3692DDB58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03763C-8F4F-FDDC-3C0D-ADE8EA404B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5EB57-A3DB-93CA-27BE-2EAAF07E50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외부 파일로 관리하기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app.js </a:t>
            </a:r>
            <a:r>
              <a:rPr lang="ko-KR" altLang="en-US" dirty="0"/>
              <a:t>파일의 코드 정리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48B843-B982-74BF-7C14-31C9176C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8BE0B0-13FB-31B0-3E9D-9BF01A24E6E9}"/>
              </a:ext>
            </a:extLst>
          </p:cNvPr>
          <p:cNvSpPr/>
          <p:nvPr/>
        </p:nvSpPr>
        <p:spPr>
          <a:xfrm>
            <a:off x="2160637" y="1511895"/>
            <a:ext cx="6768752" cy="432010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strike="sng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//const router = </a:t>
            </a:r>
            <a:r>
              <a:rPr lang="en-US" altLang="ko-KR" sz="1600" b="1" strike="sngStrike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express.Router</a:t>
            </a:r>
            <a:r>
              <a:rPr lang="en-US" altLang="ko-KR" sz="1600" b="1" strike="sng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600" b="1" strike="sngStrike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Node!"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strike="sng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1600" b="1" strike="sngStrike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sz="1600" b="1" strike="sng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(router)</a:t>
            </a:r>
            <a:endParaRPr lang="en-US" altLang="ko-KR" sz="1600" b="1" strike="sngStrike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contactRoutes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92C93F-8AD9-133F-CF49-23C751EAC056}"/>
              </a:ext>
            </a:extLst>
          </p:cNvPr>
          <p:cNvSpPr/>
          <p:nvPr/>
        </p:nvSpPr>
        <p:spPr>
          <a:xfrm>
            <a:off x="2232645" y="4542247"/>
            <a:ext cx="5400600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458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E9D91-E186-10C0-9523-D497ADD5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9A658-9F7D-1AFC-A244-235C38694D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49AF39-91CF-BE0B-FDCF-B543CD2017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외부 파일로 관리하기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클라이언트로 정상 동작 유무 확인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94B616-B814-1315-0096-811AF409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1B2D6-DCE8-AFED-6869-CF4BAB0513DD}"/>
              </a:ext>
            </a:extLst>
          </p:cNvPr>
          <p:cNvSpPr/>
          <p:nvPr/>
        </p:nvSpPr>
        <p:spPr>
          <a:xfrm>
            <a:off x="3745103" y="2778422"/>
            <a:ext cx="4031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Break Time!</a:t>
            </a:r>
          </a:p>
        </p:txBody>
      </p:sp>
    </p:spTree>
    <p:extLst>
      <p:ext uri="{BB962C8B-B14F-4D97-AF65-F5344CB8AC3E}">
        <p14:creationId xmlns:p14="http://schemas.microsoft.com/office/powerpoint/2010/main" val="339231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A64C-0CB5-A13D-2046-E61CAC0C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7084D-6822-D7B2-04AE-21448DE26F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A58B88-898C-0CC8-ABB5-55FB1977E7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</a:t>
            </a:r>
            <a:r>
              <a:rPr lang="ko-KR" altLang="en-US" dirty="0" err="1"/>
              <a:t>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외부 파일로 관리하기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6. </a:t>
            </a:r>
          </a:p>
          <a:p>
            <a:pPr lvl="3"/>
            <a:r>
              <a:rPr lang="ko-KR" altLang="en-US" dirty="0"/>
              <a:t>앞서 작성한 </a:t>
            </a:r>
            <a:r>
              <a:rPr lang="ko-KR" altLang="en-US" dirty="0" err="1"/>
              <a:t>라우트</a:t>
            </a:r>
            <a:r>
              <a:rPr lang="ko-KR" altLang="en-US" dirty="0"/>
              <a:t> 코드는 모두 </a:t>
            </a:r>
            <a:r>
              <a:rPr lang="en-US" altLang="ko-KR" dirty="0"/>
              <a:t>/contacts</a:t>
            </a:r>
            <a:r>
              <a:rPr lang="ko-KR" altLang="en-US" dirty="0"/>
              <a:t> 경로로 시작하고 있으므로 </a:t>
            </a:r>
            <a:r>
              <a:rPr lang="en-US" altLang="ko-KR" dirty="0"/>
              <a:t>app.js </a:t>
            </a:r>
            <a:r>
              <a:rPr lang="ko-KR" altLang="en-US" dirty="0"/>
              <a:t>파일에서 미들웨어를 실행하는 코드에서 기본 경로를 </a:t>
            </a:r>
            <a:r>
              <a:rPr lang="en-US" altLang="ko-KR" dirty="0"/>
              <a:t>/contacts</a:t>
            </a:r>
            <a:r>
              <a:rPr lang="ko-KR" altLang="en-US" dirty="0"/>
              <a:t>로 지정하겠음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그리고  </a:t>
            </a:r>
            <a:r>
              <a:rPr lang="en-US" altLang="ko-KR" dirty="0"/>
              <a:t>route\contactRoutes.js </a:t>
            </a:r>
            <a:r>
              <a:rPr lang="ko-KR" altLang="en-US" dirty="0"/>
              <a:t>파일도 수정 후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클라이언트로 동작 확인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5C5337-95E7-ECC3-7CBC-D7C9F3E05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05191-E093-BF12-AC47-31639987B83C}"/>
              </a:ext>
            </a:extLst>
          </p:cNvPr>
          <p:cNvSpPr/>
          <p:nvPr/>
        </p:nvSpPr>
        <p:spPr>
          <a:xfrm>
            <a:off x="2160637" y="1856824"/>
            <a:ext cx="6768752" cy="73519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sz="1600" b="1" strike="sngStrike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//app.use('/', require('./routes/contactRoutes'))</a:t>
            </a:r>
            <a:endParaRPr lang="fr-FR" altLang="ko-KR" sz="1600" b="1" strike="sngStrike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fr-FR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fr-FR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fr-FR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fr-FR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'./routes/contactRoutes'</a:t>
            </a:r>
            <a:r>
              <a:rPr lang="fr-FR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899239-2013-184C-A9EE-50CCDF45D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34" y="3013205"/>
            <a:ext cx="289600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264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0565-5E82-8FD2-0DE4-84966285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63ED55-79EC-63BE-487A-C624A377F0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0F8B6A-9CD3-E395-C0EE-7E96F83C7D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미들웨어</a:t>
            </a:r>
            <a:endParaRPr lang="en-US" altLang="ko-KR" dirty="0"/>
          </a:p>
          <a:p>
            <a:pPr lvl="1"/>
            <a:r>
              <a:rPr lang="ko-KR" altLang="en-US" dirty="0"/>
              <a:t>바디파서 미들웨어</a:t>
            </a:r>
            <a:endParaRPr lang="en-US" altLang="ko-KR" dirty="0"/>
          </a:p>
          <a:p>
            <a:pPr lvl="2"/>
            <a:r>
              <a:rPr lang="ko-KR" altLang="en-US" dirty="0"/>
              <a:t>서버로 요청 문서를 보낼 때 요청 본문</a:t>
            </a:r>
            <a:r>
              <a:rPr lang="en-US" altLang="ko-KR" dirty="0"/>
              <a:t>(request body)</a:t>
            </a:r>
            <a:r>
              <a:rPr lang="ko-KR" altLang="en-US" dirty="0"/>
              <a:t>에 담긴 내용을 </a:t>
            </a:r>
            <a:r>
              <a:rPr lang="ko-KR" altLang="en-US" dirty="0" err="1"/>
              <a:t>파싱하는</a:t>
            </a:r>
            <a:r>
              <a:rPr lang="ko-KR" altLang="en-US" dirty="0"/>
              <a:t> 미들웨어</a:t>
            </a:r>
            <a:endParaRPr lang="en-US" altLang="ko-KR" dirty="0"/>
          </a:p>
          <a:p>
            <a:pPr lvl="3"/>
            <a:r>
              <a:rPr lang="ko-KR" altLang="en-US" dirty="0"/>
              <a:t>파싱</a:t>
            </a:r>
            <a:r>
              <a:rPr lang="en-US" altLang="ko-KR" dirty="0"/>
              <a:t>(parsing)</a:t>
            </a:r>
            <a:r>
              <a:rPr lang="ko-KR" altLang="en-US" dirty="0"/>
              <a:t>이란 </a:t>
            </a:r>
            <a:r>
              <a:rPr lang="en-US" altLang="ko-KR" dirty="0"/>
              <a:t>(</a:t>
            </a:r>
            <a:r>
              <a:rPr lang="ko-KR" altLang="en-US" dirty="0"/>
              <a:t>요청할 때 전송된</a:t>
            </a:r>
            <a:r>
              <a:rPr lang="en-US" altLang="ko-KR" dirty="0"/>
              <a:t>)</a:t>
            </a:r>
            <a:r>
              <a:rPr lang="ko-KR" altLang="en-US" dirty="0"/>
              <a:t> 자료를 프로그램에서 사용할 수 있는 형식으로 변환하는 것</a:t>
            </a:r>
            <a:endParaRPr lang="en-US" altLang="ko-KR" dirty="0"/>
          </a:p>
          <a:p>
            <a:pPr lvl="1"/>
            <a:r>
              <a:rPr lang="ko-KR" altLang="en-US" dirty="0"/>
              <a:t>바디파서</a:t>
            </a:r>
            <a:endParaRPr lang="en-US" altLang="ko-KR" dirty="0"/>
          </a:p>
          <a:p>
            <a:pPr lvl="2"/>
            <a:r>
              <a:rPr lang="ko-KR" altLang="en-US" dirty="0"/>
              <a:t>로그인 양식이나 회원 가입 양식</a:t>
            </a:r>
            <a:r>
              <a:rPr lang="en-US" altLang="ko-KR" dirty="0"/>
              <a:t>(&lt;form&gt;)</a:t>
            </a:r>
            <a:r>
              <a:rPr lang="ko-KR" altLang="en-US" dirty="0"/>
              <a:t>에 내용을 입력하고 </a:t>
            </a:r>
            <a:r>
              <a:rPr lang="en-US" altLang="ko-KR" dirty="0"/>
              <a:t>POST </a:t>
            </a:r>
            <a:r>
              <a:rPr lang="ko-KR" altLang="en-US" dirty="0"/>
              <a:t>요청을 하면 폼에 입력한 내용은 요청 본문에 담겨서 서버로 전달됨</a:t>
            </a:r>
            <a:endParaRPr lang="en-US" altLang="ko-KR" dirty="0"/>
          </a:p>
          <a:p>
            <a:pPr lvl="3"/>
            <a:r>
              <a:rPr lang="ko-KR" altLang="en-US" dirty="0"/>
              <a:t>이때 클라이언트에서 서버로 전달되는 동안 외부에서 그 내용을 볼 수 없도록 처리함</a:t>
            </a:r>
            <a:endParaRPr lang="en-US" altLang="ko-KR" dirty="0"/>
          </a:p>
          <a:p>
            <a:pPr lvl="2"/>
            <a:r>
              <a:rPr lang="ko-KR" altLang="en-US" dirty="0"/>
              <a:t>서버로 전달된 자료를 서버 프로그램에서 사용하려면 그 내용을 </a:t>
            </a:r>
            <a:r>
              <a:rPr lang="ko-KR" altLang="en-US" dirty="0" err="1"/>
              <a:t>파싱해야</a:t>
            </a:r>
            <a:r>
              <a:rPr lang="ko-KR" altLang="en-US" dirty="0"/>
              <a:t> 하는데 이때 사용하는 것이 바디파서 미들웨어임</a:t>
            </a:r>
            <a:endParaRPr lang="en-US" altLang="ko-KR" dirty="0"/>
          </a:p>
          <a:p>
            <a:pPr lvl="2"/>
            <a:r>
              <a:rPr lang="ko-KR" altLang="en-US" dirty="0"/>
              <a:t>요청 본문에 어떤 유형의 자료가 포함되어 있는가에 따라 사용하는 함수가 달라짐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요청 본문에 </a:t>
            </a:r>
            <a:r>
              <a:rPr lang="en-US" altLang="ko-KR" dirty="0"/>
              <a:t>JSON </a:t>
            </a:r>
            <a:r>
              <a:rPr lang="ko-KR" altLang="en-US" dirty="0"/>
              <a:t>형식의 데이터가 </a:t>
            </a:r>
            <a:r>
              <a:rPr lang="ko-KR" altLang="en-US" dirty="0" err="1"/>
              <a:t>포함돈</a:t>
            </a:r>
            <a:r>
              <a:rPr lang="ko-KR" altLang="en-US" dirty="0"/>
              <a:t> 경우</a:t>
            </a:r>
            <a:r>
              <a:rPr lang="en-US" altLang="ko-KR" dirty="0"/>
              <a:t>, URL</a:t>
            </a:r>
            <a:r>
              <a:rPr lang="ko-KR" altLang="en-US" dirty="0"/>
              <a:t>로 인코딩 된 데이터인 경우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363AEB-4F50-FD14-5C79-0F1DF0F2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A7CFF-09FD-17A9-299E-6734782E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34" y="3083691"/>
            <a:ext cx="5256584" cy="1631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63142-E744-7E0D-1BE1-46F72793E628}"/>
              </a:ext>
            </a:extLst>
          </p:cNvPr>
          <p:cNvSpPr txBox="1"/>
          <p:nvPr/>
        </p:nvSpPr>
        <p:spPr>
          <a:xfrm>
            <a:off x="2713037" y="5040287"/>
            <a:ext cx="6096000" cy="69551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app.use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1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express.json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()); 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app.use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1" i="0" u="none" strike="noStrike" baseline="0" dirty="0" err="1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express.urlencoded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 extended: true }));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342333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F4C42-09A5-6049-3CFA-EDC762F8C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632874-F41A-97D3-3843-7332D05A13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1AF9C6-E71A-C798-1E40-88B77D715C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미들웨어</a:t>
            </a:r>
            <a:endParaRPr lang="en-US" altLang="ko-KR" dirty="0"/>
          </a:p>
          <a:p>
            <a:pPr lvl="2"/>
            <a:r>
              <a:rPr lang="ko-KR" altLang="en-US" dirty="0"/>
              <a:t>현재 작성된 서버 측 코드에서는 </a:t>
            </a:r>
            <a:r>
              <a:rPr lang="en-US" altLang="ko-KR" dirty="0"/>
              <a:t>POST </a:t>
            </a:r>
            <a:r>
              <a:rPr lang="ko-KR" altLang="en-US" dirty="0"/>
              <a:t>요청이 있을 때 </a:t>
            </a:r>
            <a:r>
              <a:rPr lang="en-US" altLang="ko-KR" dirty="0"/>
              <a:t>“Create Contacts”</a:t>
            </a:r>
            <a:r>
              <a:rPr lang="ko-KR" altLang="en-US" dirty="0"/>
              <a:t>라는 간단한 문자열을 클라이언트에 전송함</a:t>
            </a:r>
            <a:r>
              <a:rPr lang="en-US" altLang="ko-KR" dirty="0"/>
              <a:t>(routes\contactRoutes.js)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실제 상황</a:t>
            </a:r>
            <a:r>
              <a:rPr lang="en-US" altLang="ko-KR" dirty="0"/>
              <a:t>(!)</a:t>
            </a:r>
            <a:r>
              <a:rPr lang="ko-KR" altLang="en-US" dirty="0"/>
              <a:t>이어다면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웹 브라우저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&lt;form&gt; </a:t>
            </a:r>
            <a:r>
              <a:rPr lang="ko-KR" altLang="en-US" dirty="0"/>
              <a:t>태그를 통해 </a:t>
            </a:r>
            <a:r>
              <a:rPr lang="en-US" altLang="ko-KR" dirty="0"/>
              <a:t>POST </a:t>
            </a:r>
            <a:r>
              <a:rPr lang="ko-KR" altLang="en-US" dirty="0"/>
              <a:t>요청을 발생시켰을 것임</a:t>
            </a:r>
            <a:r>
              <a:rPr lang="en-US" altLang="ko-KR" dirty="0"/>
              <a:t>. </a:t>
            </a:r>
            <a:r>
              <a:rPr lang="ko-KR" altLang="en-US" dirty="0"/>
              <a:t>우리는 아직 거기까지 만들지 않았기 때문에 </a:t>
            </a:r>
            <a:r>
              <a:rPr lang="ko-KR" altLang="en-US" dirty="0" err="1"/>
              <a:t>선더</a:t>
            </a:r>
            <a:r>
              <a:rPr lang="ko-KR" altLang="en-US" dirty="0"/>
              <a:t> </a:t>
            </a:r>
            <a:r>
              <a:rPr lang="ko-KR" altLang="en-US" dirty="0" err="1"/>
              <a:t>틀라이언트로</a:t>
            </a:r>
            <a:r>
              <a:rPr lang="ko-KR" altLang="en-US" dirty="0"/>
              <a:t> </a:t>
            </a:r>
            <a:r>
              <a:rPr lang="en-US" altLang="ko-KR" dirty="0"/>
              <a:t>POST </a:t>
            </a:r>
            <a:r>
              <a:rPr lang="ko-KR" altLang="en-US" dirty="0"/>
              <a:t>요청을 발생시킬 것임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선더</a:t>
            </a:r>
            <a:r>
              <a:rPr lang="ko-KR" altLang="en-US" dirty="0"/>
              <a:t> 클라이언트로 </a:t>
            </a:r>
            <a:r>
              <a:rPr lang="en-US" altLang="ko-KR" dirty="0"/>
              <a:t>POST </a:t>
            </a:r>
            <a:r>
              <a:rPr lang="ko-KR" altLang="en-US" dirty="0"/>
              <a:t>요청으로 </a:t>
            </a:r>
            <a:r>
              <a:rPr lang="en-US" altLang="ko-KR" dirty="0"/>
              <a:t>JSON </a:t>
            </a:r>
            <a:r>
              <a:rPr lang="ko-KR" altLang="en-US" dirty="0"/>
              <a:t>자료를 전송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8464E-970C-2D74-32C7-32E1CFAFA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CAA9CC-C7BD-508E-88D8-0243043676B0}"/>
              </a:ext>
            </a:extLst>
          </p:cNvPr>
          <p:cNvSpPr/>
          <p:nvPr/>
        </p:nvSpPr>
        <p:spPr>
          <a:xfrm>
            <a:off x="2088629" y="1223863"/>
            <a:ext cx="6768752" cy="18598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"Contacts Page"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Contacts"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</p:spTree>
    <p:extLst>
      <p:ext uri="{BB962C8B-B14F-4D97-AF65-F5344CB8AC3E}">
        <p14:creationId xmlns:p14="http://schemas.microsoft.com/office/powerpoint/2010/main" val="9676624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D6C1E-8944-D6BA-E97C-3ECC57031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C39AB3-0CAC-ACFA-1657-2A6ED53A64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5472DE-2392-8726-14F7-A66CBDC49F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바디파서로</a:t>
            </a:r>
            <a:r>
              <a:rPr lang="ko-KR" altLang="en-US" dirty="0"/>
              <a:t> 요청문서 </a:t>
            </a:r>
            <a:r>
              <a:rPr lang="ko-KR" altLang="en-US" dirty="0" err="1"/>
              <a:t>파싱하기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routes\constacts.js </a:t>
            </a:r>
            <a:r>
              <a:rPr lang="ko-KR" altLang="en-US" dirty="0"/>
              <a:t>파일 수정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D514C1-1E84-74F8-5A67-FA03E8F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04B2ED-1386-7E73-FCAA-9BFD4820D984}"/>
              </a:ext>
            </a:extLst>
          </p:cNvPr>
          <p:cNvSpPr/>
          <p:nvPr/>
        </p:nvSpPr>
        <p:spPr>
          <a:xfrm>
            <a:off x="2088629" y="1576418"/>
            <a:ext cx="7704856" cy="310382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"Contacts Page"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필수값이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입력되지 않았음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Contacts'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</p:spTree>
    <p:extLst>
      <p:ext uri="{BB962C8B-B14F-4D97-AF65-F5344CB8AC3E}">
        <p14:creationId xmlns:p14="http://schemas.microsoft.com/office/powerpoint/2010/main" val="31732838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74228-15F1-F841-DDCA-364B16BF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9DE7E1-4857-3DD9-4BB4-AA43356A32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159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E6F6C6-73B6-CDC5-BD34-84C51EF2CF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바디파서로</a:t>
            </a:r>
            <a:r>
              <a:rPr lang="ko-KR" altLang="en-US" dirty="0"/>
              <a:t> 요청문서 </a:t>
            </a:r>
            <a:r>
              <a:rPr lang="ko-KR" altLang="en-US" dirty="0" err="1"/>
              <a:t>파싱하기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클라이언트에서 </a:t>
            </a:r>
            <a:r>
              <a:rPr lang="en-US" altLang="ko-KR" dirty="0"/>
              <a:t>POST </a:t>
            </a:r>
            <a:r>
              <a:rPr lang="ko-KR" altLang="en-US" dirty="0"/>
              <a:t>요청 보내기</a:t>
            </a:r>
            <a:endParaRPr lang="en-US" altLang="ko-KR" dirty="0"/>
          </a:p>
          <a:p>
            <a:pPr lvl="3"/>
            <a:r>
              <a:rPr lang="en-US" altLang="ko-KR" dirty="0"/>
              <a:t>(1) [New Request]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r>
              <a:rPr lang="en-US" altLang="ko-KR" dirty="0"/>
              <a:t>(2) POST, http://localhost:3000/contacts</a:t>
            </a:r>
          </a:p>
          <a:p>
            <a:pPr lvl="3"/>
            <a:r>
              <a:rPr lang="en-US" altLang="ko-KR" dirty="0"/>
              <a:t>(3) Body</a:t>
            </a:r>
            <a:r>
              <a:rPr lang="ko-KR" altLang="en-US" dirty="0"/>
              <a:t> 탭 클릭</a:t>
            </a:r>
            <a:endParaRPr lang="en-US" altLang="ko-KR" dirty="0"/>
          </a:p>
          <a:p>
            <a:pPr lvl="3"/>
            <a:r>
              <a:rPr lang="en-US" altLang="ko-KR" dirty="0"/>
              <a:t>(4) JSON Content</a:t>
            </a:r>
            <a:r>
              <a:rPr lang="ko-KR" altLang="en-US" dirty="0"/>
              <a:t>에 </a:t>
            </a:r>
            <a:r>
              <a:rPr lang="en-US" altLang="ko-KR" dirty="0"/>
              <a:t>JSON </a:t>
            </a:r>
            <a:r>
              <a:rPr lang="ko-KR" altLang="en-US" dirty="0"/>
              <a:t>데이터 입력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(5) [Send]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372B1F-E215-8381-58F0-58031243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951A1D-7710-DAEA-B888-C1A6CEF6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295" y="1524041"/>
            <a:ext cx="6853239" cy="31192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CBD6DD-A823-A836-4DAB-A93B7064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29" y="4793630"/>
            <a:ext cx="6839905" cy="1038370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ED24250A-3635-4C54-4B28-C77BBD2FA9FF}"/>
              </a:ext>
            </a:extLst>
          </p:cNvPr>
          <p:cNvSpPr/>
          <p:nvPr/>
        </p:nvSpPr>
        <p:spPr>
          <a:xfrm>
            <a:off x="2880717" y="4139284"/>
            <a:ext cx="2232248" cy="1008112"/>
          </a:xfrm>
          <a:prstGeom prst="irregularSeal1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ERROR!!!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53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28EFE-573B-DC62-E6BD-F932C713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F6FBE2-4962-BFE0-0152-232E347451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8B9C6F-4DB3-12CF-253B-19C38D290A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 및 환경 구축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작업 폴더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0. </a:t>
            </a:r>
            <a:r>
              <a:rPr lang="ko-KR" altLang="en-US" dirty="0">
                <a:sym typeface="Wingdings" panose="05000000000000000000" pitchFamily="2" charset="2"/>
              </a:rPr>
              <a:t>예제 파일 다운로드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저자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고경희님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GitHub</a:t>
            </a:r>
            <a:r>
              <a:rPr lang="ko-KR" altLang="en-US" dirty="0">
                <a:sym typeface="Wingdings" panose="05000000000000000000" pitchFamily="2" charset="2"/>
              </a:rPr>
              <a:t>에서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예제 파일 다운로드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dirty="0">
                <a:sym typeface="Wingdings" panose="05000000000000000000" pitchFamily="2" charset="2"/>
              </a:rPr>
              <a:t>다운로드 받은 파일의 압축을 품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압축을 풀면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doit_node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-main\~</a:t>
            </a:r>
          </a:p>
          <a:p>
            <a:pPr lvl="3"/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우리 수업에서는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doit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-node-main\~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으로 복사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3"/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E1ABFA-BC8B-8480-5976-66BE60DE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A258F9-176D-6616-45DD-6CA351D49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670" y="1727919"/>
            <a:ext cx="6061603" cy="3114157"/>
          </a:xfrm>
          <a:prstGeom prst="rect">
            <a:avLst/>
          </a:prstGeom>
        </p:spPr>
      </p:pic>
      <p:sp>
        <p:nvSpPr>
          <p:cNvPr id="13" name="번개 12">
            <a:extLst>
              <a:ext uri="{FF2B5EF4-FFF2-40B4-BE49-F238E27FC236}">
                <a16:creationId xmlns:a16="http://schemas.microsoft.com/office/drawing/2014/main" id="{0862A53C-B133-CE44-CAF7-4D84E1DFDA6B}"/>
              </a:ext>
            </a:extLst>
          </p:cNvPr>
          <p:cNvSpPr/>
          <p:nvPr/>
        </p:nvSpPr>
        <p:spPr>
          <a:xfrm>
            <a:off x="7633245" y="1583919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번개 13">
            <a:extLst>
              <a:ext uri="{FF2B5EF4-FFF2-40B4-BE49-F238E27FC236}">
                <a16:creationId xmlns:a16="http://schemas.microsoft.com/office/drawing/2014/main" id="{91611C57-44FE-FEF9-311B-839E4F4C35D0}"/>
              </a:ext>
            </a:extLst>
          </p:cNvPr>
          <p:cNvSpPr/>
          <p:nvPr/>
        </p:nvSpPr>
        <p:spPr>
          <a:xfrm>
            <a:off x="5653025" y="3520529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361FE1-AFC6-8D8F-B714-CA672B9DD057}"/>
              </a:ext>
            </a:extLst>
          </p:cNvPr>
          <p:cNvSpPr/>
          <p:nvPr/>
        </p:nvSpPr>
        <p:spPr>
          <a:xfrm>
            <a:off x="7417221" y="151189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31222C-3810-154C-5915-59ABA805DE01}"/>
              </a:ext>
            </a:extLst>
          </p:cNvPr>
          <p:cNvSpPr/>
          <p:nvPr/>
        </p:nvSpPr>
        <p:spPr>
          <a:xfrm>
            <a:off x="5437001" y="344850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7838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452EB-DD33-B1BE-0BBB-06B607761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5F6950-B879-0D9E-35A6-178AE0FEA9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498BB-CAC0-D4CE-973B-8D71A5B1BE7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바디파서로</a:t>
            </a:r>
            <a:r>
              <a:rPr lang="ko-KR" altLang="en-US" dirty="0"/>
              <a:t> 요청문서 </a:t>
            </a:r>
            <a:r>
              <a:rPr lang="ko-KR" altLang="en-US" dirty="0" err="1"/>
              <a:t>파싱하기</a:t>
            </a:r>
            <a:endParaRPr lang="en-US" altLang="ko-KR" dirty="0"/>
          </a:p>
          <a:p>
            <a:pPr lvl="2"/>
            <a:r>
              <a:rPr lang="en-US" altLang="ko-KR" dirty="0" err="1"/>
              <a:t>req.body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속성을 가져와 변수에 할당하는데 실패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Req.body</a:t>
            </a:r>
            <a:r>
              <a:rPr lang="ko-KR" altLang="en-US" dirty="0"/>
              <a:t>을 </a:t>
            </a:r>
            <a:r>
              <a:rPr lang="en-US" altLang="ko-KR" dirty="0"/>
              <a:t>JSON(</a:t>
            </a:r>
            <a:r>
              <a:rPr lang="ko-KR" altLang="en-US" dirty="0"/>
              <a:t>자바스크립트의 객체 표현</a:t>
            </a:r>
            <a:r>
              <a:rPr lang="en-US" altLang="ko-KR" dirty="0"/>
              <a:t>)</a:t>
            </a:r>
            <a:r>
              <a:rPr lang="ko-KR" altLang="en-US" dirty="0"/>
              <a:t>으로 변경해줘야 함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912E37-3C03-76A8-4801-38178279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28044F-1B0D-44A5-74F2-450BFC715022}"/>
              </a:ext>
            </a:extLst>
          </p:cNvPr>
          <p:cNvSpPr/>
          <p:nvPr/>
        </p:nvSpPr>
        <p:spPr>
          <a:xfrm>
            <a:off x="1512565" y="1844569"/>
            <a:ext cx="7704856" cy="310382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"Contacts Page"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필수값이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입력되지 않았음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'Create Contacts'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B0022F-1F71-EA67-227A-A41EF54D5B11}"/>
              </a:ext>
            </a:extLst>
          </p:cNvPr>
          <p:cNvSpPr/>
          <p:nvPr/>
        </p:nvSpPr>
        <p:spPr>
          <a:xfrm>
            <a:off x="2106677" y="3669072"/>
            <a:ext cx="4176464" cy="22840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494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32C0E-F07A-C644-9A49-2F22B5BC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F7D502-FDCB-02EF-7378-4C93AE8053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78E822-44A6-E454-A5E8-0681BCFC9A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07-1 </a:t>
            </a:r>
            <a:r>
              <a:rPr lang="ko-KR" altLang="en-US" dirty="0"/>
              <a:t>자주 사용하는 미들웨어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바디파서로</a:t>
            </a:r>
            <a:r>
              <a:rPr lang="ko-KR" altLang="en-US" dirty="0"/>
              <a:t> 요청문서 </a:t>
            </a:r>
            <a:r>
              <a:rPr lang="ko-KR" altLang="en-US" dirty="0" err="1"/>
              <a:t>파싱하기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바디파서 추가 </a:t>
            </a:r>
            <a:r>
              <a:rPr lang="en-US" altLang="ko-KR" dirty="0"/>
              <a:t>- app.js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3"/>
            <a:r>
              <a:rPr lang="en-US" altLang="ko-KR" dirty="0" err="1"/>
              <a:t>app.use</a:t>
            </a:r>
            <a:r>
              <a:rPr lang="en-US" altLang="ko-KR" dirty="0"/>
              <a:t>( )</a:t>
            </a:r>
            <a:r>
              <a:rPr lang="ko-KR" altLang="en-US" dirty="0"/>
              <a:t>함수를 이용해 바디파서 미들웨어 등록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 err="1"/>
              <a:t>선더</a:t>
            </a:r>
            <a:r>
              <a:rPr lang="ko-KR" altLang="en-US" dirty="0"/>
              <a:t> 클라이언트로 동작 확인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7A2FC-5346-BCD6-AA0A-C0E08501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DB204E-740E-FFB3-2276-5F83F6BCD941}"/>
              </a:ext>
            </a:extLst>
          </p:cNvPr>
          <p:cNvSpPr/>
          <p:nvPr/>
        </p:nvSpPr>
        <p:spPr>
          <a:xfrm>
            <a:off x="1861591" y="1830919"/>
            <a:ext cx="7704856" cy="20435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// (…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생략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…)</a:t>
            </a:r>
          </a:p>
          <a:p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contactRoutes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A18B20-7040-C5E2-CC92-912680E0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376" y="4155593"/>
            <a:ext cx="3553321" cy="19433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DD6E18-3849-8A4C-9B1F-92CD2844AED6}"/>
              </a:ext>
            </a:extLst>
          </p:cNvPr>
          <p:cNvSpPr/>
          <p:nvPr/>
        </p:nvSpPr>
        <p:spPr>
          <a:xfrm>
            <a:off x="1944613" y="2400055"/>
            <a:ext cx="2592288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5949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A0EA6-48C5-FF4B-4F94-92D950F18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67591A-FA94-AC2D-0180-A8A884E151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7BD6A-2A8D-7710-9A26-5FC2B60CE5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07-2 </a:t>
            </a:r>
            <a:r>
              <a:rPr lang="ko-KR" altLang="en-US" dirty="0"/>
              <a:t>미들웨어 사용해 오류 처리하기</a:t>
            </a:r>
            <a:endParaRPr lang="en-US" altLang="ko-KR" dirty="0"/>
          </a:p>
          <a:p>
            <a:pPr lvl="1"/>
            <a:r>
              <a:rPr lang="ko-KR" altLang="en-US" dirty="0"/>
              <a:t>이 절의 목표</a:t>
            </a:r>
            <a:endParaRPr lang="en-US" altLang="ko-KR" dirty="0"/>
          </a:p>
          <a:p>
            <a:pPr lvl="2"/>
            <a:r>
              <a:rPr lang="en-US" altLang="ko-KR" dirty="0"/>
              <a:t>HTTP </a:t>
            </a:r>
            <a:r>
              <a:rPr lang="ko-KR" altLang="en-US" dirty="0"/>
              <a:t>프로토콜에서는 요청과 응답을 주고 받으면서 여러 가지 상태 코드를 전송</a:t>
            </a:r>
            <a:r>
              <a:rPr lang="en-US" altLang="ko-KR" dirty="0"/>
              <a:t>, </a:t>
            </a:r>
            <a:r>
              <a:rPr lang="ko-KR" altLang="en-US" dirty="0"/>
              <a:t>요청과 응답이 성공적으로 처리되었을 </a:t>
            </a:r>
            <a:r>
              <a:rPr lang="ko-KR" altLang="en-US" dirty="0" err="1"/>
              <a:t>때뿐만</a:t>
            </a:r>
            <a:r>
              <a:rPr lang="ko-KR" altLang="en-US" dirty="0"/>
              <a:t> 아니라 클라이언트 요청이 잘못되었거나 서버에서 자료를 찾지 못했을 때도 찾을 수 없는 페이지를 요청할 때 등 오류 상황에 대한 상태 코드도 많음</a:t>
            </a:r>
            <a:endParaRPr lang="en-US" altLang="ko-KR" dirty="0"/>
          </a:p>
          <a:p>
            <a:pPr lvl="2"/>
            <a:r>
              <a:rPr lang="ko-KR" altLang="en-US" dirty="0"/>
              <a:t>미들웨어를 사용해서 상태 코드에 따라 오류를 처리하는 방법을 알아보겠음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9144FA-7032-76F6-AF2A-87FB7C68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744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EE4BD-CE60-8897-E0AD-BF27F18DE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10DCB5-51AB-3BDA-3BBE-CC973E7511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60DAB-042E-38C9-EEE4-ED9824987B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07-2 </a:t>
            </a:r>
            <a:r>
              <a:rPr lang="ko-KR" altLang="en-US" dirty="0"/>
              <a:t>미들웨어 사용해 오류 처리하기</a:t>
            </a:r>
            <a:endParaRPr lang="en-US" altLang="ko-KR" dirty="0"/>
          </a:p>
          <a:p>
            <a:pPr lvl="1"/>
            <a:r>
              <a:rPr lang="ko-KR" altLang="en-US" dirty="0"/>
              <a:t>상태 코드와 </a:t>
            </a:r>
            <a:r>
              <a:rPr lang="en-US" altLang="ko-KR" dirty="0"/>
              <a:t>err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/>
              <a:t>오류가 발생했을 때 상태 코드는 다양한데</a:t>
            </a:r>
            <a:r>
              <a:rPr lang="en-US" altLang="ko-KR" dirty="0"/>
              <a:t>, </a:t>
            </a:r>
            <a:r>
              <a:rPr lang="ko-KR" altLang="en-US" dirty="0"/>
              <a:t>가장 많이 발생하는 오류에 대한 상태 </a:t>
            </a:r>
            <a:r>
              <a:rPr lang="ko-KR" altLang="en-US" dirty="0" err="1"/>
              <a:t>코드을</a:t>
            </a:r>
            <a:r>
              <a:rPr lang="ko-KR" altLang="en-US" dirty="0"/>
              <a:t> 살펴보면 아래 표와 같음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7C76AC-BD40-47AC-B627-EA248801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7FBF0C-F116-86AD-8C17-1EE5BF15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61" y="1830919"/>
            <a:ext cx="7144747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814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10-C4CF-CCA0-E52A-4C7B6259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DE82C2-470C-4B10-9ABC-848299B349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27AAE7-344B-8E36-04B6-F5C2EC342BA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07-2 </a:t>
            </a:r>
            <a:r>
              <a:rPr lang="ko-KR" altLang="en-US" dirty="0"/>
              <a:t>미들웨어 사용해 오류 처리하기</a:t>
            </a:r>
            <a:endParaRPr lang="en-US" altLang="ko-KR" dirty="0"/>
          </a:p>
          <a:p>
            <a:pPr lvl="1"/>
            <a:r>
              <a:rPr lang="ko-KR" altLang="en-US" dirty="0"/>
              <a:t>상태 코드와 </a:t>
            </a:r>
            <a:r>
              <a:rPr lang="en-US" altLang="ko-KR" dirty="0"/>
              <a:t>err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/>
              <a:t>오류 처리를 위한 미들웨어</a:t>
            </a:r>
            <a:endParaRPr lang="en-US" altLang="ko-KR" dirty="0"/>
          </a:p>
          <a:p>
            <a:pPr lvl="3"/>
            <a:r>
              <a:rPr lang="ko-KR" altLang="en-US" dirty="0"/>
              <a:t>익스프레스는 오류가 발생했을 때 오류를 감지할</a:t>
            </a:r>
            <a:r>
              <a:rPr lang="en-US" altLang="ko-KR" dirty="0"/>
              <a:t>(catch)</a:t>
            </a:r>
            <a:r>
              <a:rPr lang="ko-KR" altLang="en-US" dirty="0"/>
              <a:t>수 있고 오류를 어떻게 처리할지 지정할 수 있음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err : </a:t>
            </a:r>
            <a:r>
              <a:rPr lang="ko-KR" altLang="en-US" dirty="0"/>
              <a:t>발생한 오류에 대한 여러가지 정보를 담고 있음</a:t>
            </a:r>
            <a:endParaRPr lang="en-US" altLang="ko-KR" dirty="0"/>
          </a:p>
          <a:p>
            <a:pPr lvl="4"/>
            <a:r>
              <a:rPr lang="en-US" altLang="ko-KR" dirty="0" err="1"/>
              <a:t>err.message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오류 메시지</a:t>
            </a:r>
            <a:endParaRPr lang="en-US" altLang="ko-KR" dirty="0"/>
          </a:p>
          <a:p>
            <a:pPr lvl="4"/>
            <a:r>
              <a:rPr lang="en-US" altLang="ko-KR" dirty="0"/>
              <a:t>err.name : </a:t>
            </a:r>
            <a:r>
              <a:rPr lang="ko-KR" altLang="en-US" dirty="0"/>
              <a:t>오류 이름</a:t>
            </a:r>
            <a:endParaRPr lang="en-US" altLang="ko-KR" dirty="0"/>
          </a:p>
          <a:p>
            <a:pPr lvl="4"/>
            <a:r>
              <a:rPr lang="en-US" altLang="ko-KR" dirty="0" err="1"/>
              <a:t>err.stack</a:t>
            </a:r>
            <a:r>
              <a:rPr lang="en-US" altLang="ko-KR" dirty="0"/>
              <a:t> : </a:t>
            </a:r>
            <a:r>
              <a:rPr lang="ko-KR" altLang="en-US" dirty="0"/>
              <a:t>오류 발생 위치</a:t>
            </a:r>
            <a:endParaRPr lang="en-US" altLang="ko-KR" dirty="0"/>
          </a:p>
          <a:p>
            <a:pPr lvl="4"/>
            <a:r>
              <a:rPr lang="en-US" altLang="ko-KR" dirty="0" err="1"/>
              <a:t>err.status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err.statusCode</a:t>
            </a:r>
            <a:r>
              <a:rPr lang="en-US" altLang="ko-KR" dirty="0"/>
              <a:t>) : </a:t>
            </a:r>
            <a:r>
              <a:rPr lang="ko-KR" altLang="en-US" dirty="0"/>
              <a:t>상태 숫자</a:t>
            </a:r>
            <a:endParaRPr lang="en-US" altLang="ko-KR" dirty="0"/>
          </a:p>
          <a:p>
            <a:pPr lvl="3"/>
            <a:r>
              <a:rPr lang="en-US" altLang="ko-KR" dirty="0"/>
              <a:t>next : </a:t>
            </a:r>
            <a:r>
              <a:rPr lang="ko-KR" altLang="en-US" dirty="0"/>
              <a:t>다음 미들웨어 호출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E2DAFB-0F18-F236-255C-62529C01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5FA625-BD27-5156-4450-A8B7CEE2AC18}"/>
              </a:ext>
            </a:extLst>
          </p:cNvPr>
          <p:cNvSpPr/>
          <p:nvPr/>
        </p:nvSpPr>
        <p:spPr>
          <a:xfrm>
            <a:off x="2520677" y="1805269"/>
            <a:ext cx="7000731" cy="81971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errorhandler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24424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EC815-B9B1-2141-2101-F0BC18CBD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B0DBFB-D352-9CF1-9C92-0278976C70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25178-0A69-7F91-E35E-71B321F94B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07-2 </a:t>
            </a:r>
            <a:r>
              <a:rPr lang="ko-KR" altLang="en-US" dirty="0"/>
              <a:t>미들웨어 사용해 오류 처리하기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오류를 처리할 </a:t>
            </a:r>
            <a:r>
              <a:rPr lang="ko-KR" altLang="en-US" dirty="0" err="1"/>
              <a:t>미드웨어</a:t>
            </a:r>
            <a:r>
              <a:rPr lang="ko-KR" altLang="en-US" dirty="0"/>
              <a:t> 함수 만들기</a:t>
            </a:r>
            <a:endParaRPr lang="en-US" altLang="ko-KR" dirty="0"/>
          </a:p>
          <a:p>
            <a:pPr lvl="2"/>
            <a:r>
              <a:rPr lang="ko-KR" altLang="en-US" dirty="0"/>
              <a:t>오류 처리 미들웨어 함수를 별도의 파일로 저장해서 사용</a:t>
            </a:r>
            <a:r>
              <a:rPr lang="en-US" altLang="ko-KR" dirty="0"/>
              <a:t>, </a:t>
            </a:r>
            <a:r>
              <a:rPr lang="ko-KR" altLang="en-US" dirty="0"/>
              <a:t>모듈로 만들어 사용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에서 </a:t>
            </a:r>
            <a:r>
              <a:rPr lang="en-US" altLang="ko-KR" dirty="0" err="1"/>
              <a:t>myContacts</a:t>
            </a:r>
            <a:r>
              <a:rPr lang="en-US" altLang="ko-KR" dirty="0"/>
              <a:t> </a:t>
            </a:r>
            <a:r>
              <a:rPr lang="ko-KR" altLang="en-US" dirty="0"/>
              <a:t>폴더 아래 </a:t>
            </a:r>
            <a:r>
              <a:rPr lang="en-US" altLang="ko-KR" dirty="0" err="1"/>
              <a:t>middlewares</a:t>
            </a:r>
            <a:r>
              <a:rPr lang="en-US" altLang="ko-KR" dirty="0"/>
              <a:t> </a:t>
            </a:r>
            <a:r>
              <a:rPr lang="ko-KR" altLang="en-US" dirty="0"/>
              <a:t>폴더 생성하고 그 폴더 안에 </a:t>
            </a:r>
            <a:r>
              <a:rPr lang="en-US" altLang="ko-KR" dirty="0"/>
              <a:t>errorhandler.js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errorhandler.js </a:t>
            </a:r>
            <a:r>
              <a:rPr lang="ko-KR" altLang="en-US" dirty="0"/>
              <a:t>파일에 코드 작성해서 모듈로 만들기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AF4992-ECDF-3456-A38A-AFC306235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2605CB-B51E-BADF-8658-AED653421B9E}"/>
              </a:ext>
            </a:extLst>
          </p:cNvPr>
          <p:cNvSpPr/>
          <p:nvPr/>
        </p:nvSpPr>
        <p:spPr>
          <a:xfrm>
            <a:off x="2448669" y="2085590"/>
            <a:ext cx="7000731" cy="128773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errorhandler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1377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16A08-0579-3203-E44D-750F80AD4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C4D0F5-CA13-C710-349B-273E348EBD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72EFF6-47F1-55B7-1CBF-4760F0750F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07-2 </a:t>
            </a:r>
            <a:r>
              <a:rPr lang="ko-KR" altLang="en-US" dirty="0"/>
              <a:t>미들웨어 사용해 오류 처리하기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오류를 처리할 </a:t>
            </a:r>
            <a:r>
              <a:rPr lang="ko-KR" altLang="en-US" dirty="0" err="1"/>
              <a:t>미드웨어</a:t>
            </a:r>
            <a:r>
              <a:rPr lang="ko-KR" altLang="en-US" dirty="0"/>
              <a:t> 함수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errorhandler.js </a:t>
            </a:r>
            <a:r>
              <a:rPr lang="ko-KR" altLang="en-US" dirty="0"/>
              <a:t>파일에 코드 추가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054C7F-419A-E1AF-D667-43F33B4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50157E-EBCA-C1EA-FAFA-CDAF05F673C6}"/>
              </a:ext>
            </a:extLst>
          </p:cNvPr>
          <p:cNvSpPr/>
          <p:nvPr/>
        </p:nvSpPr>
        <p:spPr>
          <a:xfrm>
            <a:off x="919199" y="1452268"/>
            <a:ext cx="9683676" cy="38884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'Bad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Request'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401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'Unauthorized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403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'Forbidden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Found'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'Internal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Server Error'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Error!'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errorhandler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9440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B38FF-F24C-7E16-2343-693A461D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C6BE9A-11F0-E0B9-4D3C-78D3BE09D2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82FDC7-E53B-6AFE-F216-3376F082D1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ko-KR" altLang="en-US" dirty="0"/>
              <a:t>아래 코드를 더 심플하게 </a:t>
            </a:r>
            <a:r>
              <a:rPr lang="ko-KR" altLang="en-US" dirty="0" err="1"/>
              <a:t>작성하시오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FF127D-521B-C4F2-72B1-30B04856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돌발 </a:t>
            </a:r>
            <a:r>
              <a:rPr lang="en-US" altLang="ko-KR" dirty="0">
                <a:solidFill>
                  <a:schemeClr val="tx2"/>
                </a:solidFill>
              </a:rPr>
              <a:t>Quiz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-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47ACA0-EA43-06EB-B4D9-DFD8B8EFF8B9}"/>
              </a:ext>
            </a:extLst>
          </p:cNvPr>
          <p:cNvSpPr/>
          <p:nvPr/>
        </p:nvSpPr>
        <p:spPr>
          <a:xfrm>
            <a:off x="872181" y="1139475"/>
            <a:ext cx="9683676" cy="38884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'Bad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Request'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401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'Unauthorized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403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'Forbidden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Found'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'Internal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Server Error'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message:err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Error!'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errorhandler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4894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B0B83-1D09-E241-7C61-867F78E4C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1CE6A0-6D80-FDBA-7CFE-8F2C1EF88D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C465B6-3709-6BE7-A704-0DE022C681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07-2 </a:t>
            </a:r>
            <a:r>
              <a:rPr lang="ko-KR" altLang="en-US" dirty="0"/>
              <a:t>미들웨어 사용해 오류 처리하기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오류를 처리할 </a:t>
            </a:r>
            <a:r>
              <a:rPr lang="ko-KR" altLang="en-US" dirty="0" err="1"/>
              <a:t>미드웨어</a:t>
            </a:r>
            <a:r>
              <a:rPr lang="ko-KR" altLang="en-US" dirty="0"/>
              <a:t> 함수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미들웨어 등록 </a:t>
            </a:r>
            <a:r>
              <a:rPr lang="en-US" altLang="ko-KR" dirty="0"/>
              <a:t>- app.js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FB3340-6E21-ADFB-AA30-E82C9996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46239C-84C0-6949-9072-34F91F4E5C49}"/>
              </a:ext>
            </a:extLst>
          </p:cNvPr>
          <p:cNvSpPr/>
          <p:nvPr/>
        </p:nvSpPr>
        <p:spPr>
          <a:xfrm>
            <a:off x="1872605" y="1607527"/>
            <a:ext cx="7488832" cy="278468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middlewares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// (… </a:t>
            </a:r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중략 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</a:p>
          <a:p>
            <a:endParaRPr lang="en-US" altLang="ko-KR" sz="1600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contactRoutes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// (… </a:t>
            </a:r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하략 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7413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3606-9684-4AB7-F73D-A7B7729A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E7983-95E7-A44F-B96B-58161D6602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169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AA049B-38B4-4B8A-2674-2ECF3678AD4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07-2 </a:t>
            </a:r>
            <a:r>
              <a:rPr lang="ko-KR" altLang="en-US" dirty="0"/>
              <a:t>미들웨어 사용해 오류 처리하기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오류를 처리할 </a:t>
            </a:r>
            <a:r>
              <a:rPr lang="ko-KR" altLang="en-US" dirty="0" err="1"/>
              <a:t>미드웨어</a:t>
            </a:r>
            <a:r>
              <a:rPr lang="ko-KR" altLang="en-US" dirty="0"/>
              <a:t> 함수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/>
              <a:t>지금까지 작성한 </a:t>
            </a:r>
            <a:r>
              <a:rPr lang="en-US" altLang="ko-KR" dirty="0"/>
              <a:t>“</a:t>
            </a:r>
            <a:r>
              <a:rPr lang="ko-KR" altLang="en-US" dirty="0"/>
              <a:t>오류 처리</a:t>
            </a:r>
            <a:r>
              <a:rPr lang="en-US" altLang="ko-KR" dirty="0"/>
              <a:t>“ </a:t>
            </a:r>
            <a:r>
              <a:rPr lang="ko-KR" altLang="en-US" dirty="0"/>
              <a:t>동작이 잘 동작하는 지 확인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A38BAD-55D8-0F76-90C6-8D62C06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98DD91-A36C-9D80-4E00-8E4332C51868}"/>
              </a:ext>
            </a:extLst>
          </p:cNvPr>
          <p:cNvSpPr/>
          <p:nvPr/>
        </p:nvSpPr>
        <p:spPr>
          <a:xfrm>
            <a:off x="1080517" y="1511895"/>
            <a:ext cx="8784976" cy="328874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// (… </a:t>
            </a:r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</a:p>
          <a:p>
            <a:endParaRPr lang="en-US" altLang="ko-KR" sz="1600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contactRoutes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'/test'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테스트용 에러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	</a:t>
            </a:r>
            <a:r>
              <a:rPr lang="en-US" altLang="ko-KR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오류 생성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401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					// </a:t>
            </a:r>
            <a:r>
              <a:rPr lang="ko-KR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다음 미들웨어로 </a:t>
            </a:r>
            <a:r>
              <a:rPr lang="ko-KR" altLang="en-US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넘어감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// (… </a:t>
            </a:r>
            <a:r>
              <a:rPr lang="ko-KR" altLang="en-US" sz="1600" dirty="0">
                <a:solidFill>
                  <a:srgbClr val="CCCCCC"/>
                </a:solidFill>
                <a:latin typeface="Consolas" panose="020B0609020204030204" pitchFamily="49" charset="0"/>
              </a:rPr>
              <a:t>하략 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48CD3A-4E20-5287-5832-592048BEF35B}"/>
              </a:ext>
            </a:extLst>
          </p:cNvPr>
          <p:cNvSpPr/>
          <p:nvPr/>
        </p:nvSpPr>
        <p:spPr>
          <a:xfrm>
            <a:off x="1398445" y="3463818"/>
            <a:ext cx="1404000" cy="21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479AB4-AACF-E50B-FAE5-84A7FA2EB82F}"/>
              </a:ext>
            </a:extLst>
          </p:cNvPr>
          <p:cNvSpPr/>
          <p:nvPr/>
        </p:nvSpPr>
        <p:spPr>
          <a:xfrm>
            <a:off x="2160637" y="4276184"/>
            <a:ext cx="1512168" cy="21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4B98AA3-ADCB-CF32-BC9F-C5277DA6DD80}"/>
              </a:ext>
            </a:extLst>
          </p:cNvPr>
          <p:cNvCxnSpPr>
            <a:stCxn id="3" idx="2"/>
            <a:endCxn id="9" idx="0"/>
          </p:cNvCxnSpPr>
          <p:nvPr/>
        </p:nvCxnSpPr>
        <p:spPr>
          <a:xfrm rot="16200000" flipH="1">
            <a:off x="2210412" y="3569875"/>
            <a:ext cx="596342" cy="816276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A98D8C1C-DBE3-C089-EFAA-7F208C987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871" y="4033769"/>
            <a:ext cx="3705742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9B8AA-9929-96A7-197D-6865E05D5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C927DC-06B3-9930-F956-CA496E2180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54403E-A2F7-E912-EC2F-AE9691922DA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 및 환경 구축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작업 폴더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2. VS Code</a:t>
            </a:r>
            <a:r>
              <a:rPr lang="ko-KR" altLang="en-US" dirty="0">
                <a:sym typeface="Wingdings" panose="05000000000000000000" pitchFamily="2" charset="2"/>
              </a:rPr>
              <a:t>를 실행시킴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열려 있는 모든 폴더를 닫음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그리고 폴더 열기 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바탕화면</a:t>
            </a:r>
            <a:r>
              <a:rPr lang="en-US" altLang="ko-KR" dirty="0">
                <a:sym typeface="Wingdings" panose="05000000000000000000" pitchFamily="2" charset="2"/>
              </a:rPr>
              <a:t>/basics</a:t>
            </a:r>
            <a:r>
              <a:rPr lang="ko-KR" altLang="en-US" dirty="0">
                <a:sym typeface="Wingdings" panose="05000000000000000000" pitchFamily="2" charset="2"/>
              </a:rPr>
              <a:t>를 선택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추가 버튼 클릭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B89F9B-D6C3-2E40-1FDA-A262EF07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61827F-A778-D705-1A7B-0A5DA2792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53" y="937856"/>
            <a:ext cx="6150198" cy="1257475"/>
          </a:xfrm>
          <a:prstGeom prst="rect">
            <a:avLst/>
          </a:prstGeom>
        </p:spPr>
      </p:pic>
      <p:sp>
        <p:nvSpPr>
          <p:cNvPr id="7" name="번개 6">
            <a:extLst>
              <a:ext uri="{FF2B5EF4-FFF2-40B4-BE49-F238E27FC236}">
                <a16:creationId xmlns:a16="http://schemas.microsoft.com/office/drawing/2014/main" id="{AF0A487B-C6BF-7348-80F0-C5763F1AE8E5}"/>
              </a:ext>
            </a:extLst>
          </p:cNvPr>
          <p:cNvSpPr/>
          <p:nvPr/>
        </p:nvSpPr>
        <p:spPr>
          <a:xfrm>
            <a:off x="4320877" y="1763331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55F6FC-2B6C-8460-B073-EA09ACF39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569" y="2354627"/>
            <a:ext cx="6144482" cy="114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BD7F93-052A-1800-1B1F-71A3BC369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53" y="3672135"/>
            <a:ext cx="6155914" cy="1314634"/>
          </a:xfrm>
          <a:prstGeom prst="rect">
            <a:avLst/>
          </a:prstGeom>
        </p:spPr>
      </p:pic>
      <p:sp>
        <p:nvSpPr>
          <p:cNvPr id="17" name="번개 16">
            <a:extLst>
              <a:ext uri="{FF2B5EF4-FFF2-40B4-BE49-F238E27FC236}">
                <a16:creationId xmlns:a16="http://schemas.microsoft.com/office/drawing/2014/main" id="{57E12F83-FBE6-B8C8-31C0-DDC805B22ED1}"/>
              </a:ext>
            </a:extLst>
          </p:cNvPr>
          <p:cNvSpPr/>
          <p:nvPr/>
        </p:nvSpPr>
        <p:spPr>
          <a:xfrm>
            <a:off x="8857381" y="4559698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B4A68D-98D3-3B6B-4D89-DF62C2F34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557" y="2605557"/>
            <a:ext cx="1714739" cy="2415877"/>
          </a:xfrm>
          <a:prstGeom prst="rect">
            <a:avLst/>
          </a:prstGeom>
        </p:spPr>
      </p:pic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226F27F-C20D-7785-AD69-81EA9A29ABF8}"/>
              </a:ext>
            </a:extLst>
          </p:cNvPr>
          <p:cNvCxnSpPr>
            <a:cxnSpLocks/>
            <a:stCxn id="7" idx="4"/>
          </p:cNvCxnSpPr>
          <p:nvPr/>
        </p:nvCxnSpPr>
        <p:spPr>
          <a:xfrm rot="16200000" flipH="1">
            <a:off x="5406970" y="1181262"/>
            <a:ext cx="2796367" cy="45365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EB507AA3-978D-44C9-24E7-8C023AE10B9D}"/>
              </a:ext>
            </a:extLst>
          </p:cNvPr>
          <p:cNvCxnSpPr>
            <a:cxnSpLocks/>
            <a:stCxn id="17" idx="4"/>
            <a:endCxn id="19" idx="3"/>
          </p:cNvCxnSpPr>
          <p:nvPr/>
        </p:nvCxnSpPr>
        <p:spPr>
          <a:xfrm rot="5400000" flipH="1">
            <a:off x="5597250" y="1371543"/>
            <a:ext cx="1034202" cy="5918109"/>
          </a:xfrm>
          <a:prstGeom prst="curvedConnector4">
            <a:avLst>
              <a:gd name="adj1" fmla="val -78006"/>
              <a:gd name="adj2" fmla="val 901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3887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EB5C-E09A-C89F-AB7C-5628AEF1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013651-9D8C-298E-78FC-0BDB316BB7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3F72E-2300-35A7-CDA2-0B9580324E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07-2 </a:t>
            </a:r>
            <a:r>
              <a:rPr lang="ko-KR" altLang="en-US" dirty="0"/>
              <a:t>미들웨어 사용해 오류 처리하기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오류를 처리할 </a:t>
            </a:r>
            <a:r>
              <a:rPr lang="ko-KR" altLang="en-US" dirty="0" err="1"/>
              <a:t>미드웨어</a:t>
            </a:r>
            <a:r>
              <a:rPr lang="ko-KR" altLang="en-US" dirty="0"/>
              <a:t> 함수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7. </a:t>
            </a:r>
            <a:r>
              <a:rPr lang="ko-KR" altLang="en-US" dirty="0"/>
              <a:t>다음 실습을 위해 이전에 테스트용으로 작성한 코드 삭제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EE4A35-E95E-229D-9411-F1FAD8B8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F9CC03-3874-B735-5ECB-E182B28DCD66}"/>
              </a:ext>
            </a:extLst>
          </p:cNvPr>
          <p:cNvSpPr/>
          <p:nvPr/>
        </p:nvSpPr>
        <p:spPr>
          <a:xfrm>
            <a:off x="1080517" y="1511895"/>
            <a:ext cx="8784976" cy="374441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require('./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middlewares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')</a:t>
            </a:r>
          </a:p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// (… </a:t>
            </a:r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중략 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</a:p>
          <a:p>
            <a:endParaRPr lang="en-US" altLang="ko-KR" sz="1400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contactRoutes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('/test', (req, res, next)=&gt;{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const error = new Error('</a:t>
            </a:r>
            <a:r>
              <a:rPr lang="ko-KR" altLang="en-US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테스트용 에러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’) 	// </a:t>
            </a:r>
            <a:r>
              <a:rPr lang="ko-KR" altLang="en-US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오류 생성</a:t>
            </a:r>
          </a:p>
          <a:p>
            <a:r>
              <a:rPr lang="ko-KR" altLang="en-US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error.status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401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next(error) 					// </a:t>
            </a:r>
            <a:r>
              <a:rPr lang="ko-KR" altLang="en-US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다음 미들웨어로 </a:t>
            </a:r>
            <a:r>
              <a:rPr lang="ko-KR" altLang="en-US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넘어감</a:t>
            </a:r>
            <a:endParaRPr lang="en-US" altLang="ko-KR" sz="1400" b="1" strike="sngStrike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errorhandler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// (… </a:t>
            </a:r>
            <a:r>
              <a:rPr lang="ko-KR" alt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하략 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279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78566-60BA-E701-6C40-D3E9CE23E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9E0123-C7A5-6A4B-550B-0961561979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557499-24A7-3AD7-E9A5-2E234723FBF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07-3 </a:t>
            </a:r>
            <a:r>
              <a:rPr lang="ko-KR" altLang="en-US" dirty="0"/>
              <a:t>내손으로 미들웨어 함수 직접 만들기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 dirty="0"/>
              <a:t>이전 실습에서 라우터 객체를 사용해 </a:t>
            </a:r>
            <a:r>
              <a:rPr lang="ko-KR" altLang="en-US" dirty="0" err="1"/>
              <a:t>라우트</a:t>
            </a:r>
            <a:r>
              <a:rPr lang="ko-KR" altLang="en-US" dirty="0"/>
              <a:t> 코드를 </a:t>
            </a:r>
            <a:r>
              <a:rPr lang="ko-KR" altLang="en-US" dirty="0" err="1"/>
              <a:t>작성했었음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익스프레스에서는 사용자가 미들웨어 함수를 직접 작성해서 사용할 수도 있는데</a:t>
            </a:r>
            <a:r>
              <a:rPr lang="en-US" altLang="ko-KR" dirty="0"/>
              <a:t>, </a:t>
            </a:r>
            <a:r>
              <a:rPr lang="ko-KR" altLang="en-US" dirty="0"/>
              <a:t>이렇게 만든 미들웨어 함수도 </a:t>
            </a:r>
            <a:r>
              <a:rPr lang="en-US" altLang="ko-KR" dirty="0" err="1"/>
              <a:t>app.use</a:t>
            </a:r>
            <a:r>
              <a:rPr lang="en-US" altLang="ko-KR" dirty="0"/>
              <a:t>( )</a:t>
            </a:r>
            <a:r>
              <a:rPr lang="ko-KR" altLang="en-US" dirty="0"/>
              <a:t>를 사용해서 등록함</a:t>
            </a:r>
            <a:endParaRPr lang="en-US" altLang="ko-KR" dirty="0"/>
          </a:p>
          <a:p>
            <a:pPr lvl="2"/>
            <a:r>
              <a:rPr lang="ko-KR" altLang="en-US" dirty="0"/>
              <a:t>미들웨어 함수를 직접 만들어 보면서 특성을 파악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BEA25F-1566-D2DD-EA1D-1D64F800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47892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0FAFF-10F0-4946-7905-A4F7EAE5C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604BA-5FBC-C09F-B558-C81ACCADBC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751BB5-A776-23F7-CAAE-923D6D5A23C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07-3 </a:t>
            </a:r>
            <a:r>
              <a:rPr lang="ko-KR" altLang="en-US" dirty="0"/>
              <a:t>내손으로 미들웨어 함수 직접 만들기</a:t>
            </a:r>
            <a:endParaRPr lang="en-US" altLang="ko-KR" dirty="0"/>
          </a:p>
          <a:p>
            <a:pPr lvl="1"/>
            <a:r>
              <a:rPr lang="en-US" altLang="ko-KR" dirty="0"/>
              <a:t>next</a:t>
            </a:r>
            <a:r>
              <a:rPr lang="ko-KR" altLang="en-US" dirty="0"/>
              <a:t>로 미들웨어 연결하기</a:t>
            </a:r>
            <a:endParaRPr lang="en-US" altLang="ko-KR" dirty="0"/>
          </a:p>
          <a:p>
            <a:pPr lvl="2"/>
            <a:r>
              <a:rPr lang="ko-KR" altLang="en-US" dirty="0"/>
              <a:t>미들웨어 함수는 일반함수처럼 코드를 실행하지만 몇 가지 특징이 있음</a:t>
            </a:r>
            <a:endParaRPr lang="en-US" altLang="ko-KR" dirty="0"/>
          </a:p>
          <a:p>
            <a:pPr lvl="3"/>
            <a:r>
              <a:rPr lang="ko-KR" altLang="en-US" dirty="0">
                <a:solidFill>
                  <a:srgbClr val="FF0000"/>
                </a:solidFill>
              </a:rPr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미들웨어 함수는 요청 객체나 응답 객체를 변경 또는 종료할 수 있음</a:t>
            </a:r>
            <a:endParaRPr lang="en-US" altLang="ko-KR" dirty="0"/>
          </a:p>
          <a:p>
            <a:pPr lvl="4"/>
            <a:r>
              <a:rPr lang="en-US" altLang="ko-KR" dirty="0"/>
              <a:t>‘</a:t>
            </a:r>
            <a:r>
              <a:rPr lang="ko-KR" altLang="en-US" dirty="0"/>
              <a:t>응답 객체를 종료한다</a:t>
            </a:r>
            <a:r>
              <a:rPr lang="en-US" altLang="ko-KR" dirty="0"/>
              <a:t>, </a:t>
            </a:r>
            <a:r>
              <a:rPr lang="ko-KR" altLang="en-US" dirty="0"/>
              <a:t>끝낸다</a:t>
            </a:r>
            <a:r>
              <a:rPr lang="en-US" altLang="ko-KR" dirty="0"/>
              <a:t>?’</a:t>
            </a:r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ko-KR" altLang="en-US" dirty="0"/>
              <a:t>클라이언트가 </a:t>
            </a:r>
            <a:r>
              <a:rPr lang="en-US" altLang="ko-KR" dirty="0"/>
              <a:t>‘/’</a:t>
            </a:r>
            <a:r>
              <a:rPr lang="ko-KR" altLang="en-US" dirty="0"/>
              <a:t>경로로 </a:t>
            </a:r>
            <a:r>
              <a:rPr lang="en-US" altLang="ko-KR" dirty="0"/>
              <a:t>GET </a:t>
            </a:r>
            <a:r>
              <a:rPr lang="ko-KR" altLang="en-US" dirty="0"/>
              <a:t>방식으로 요청을 하게 되면 위 코드가 실행될 텐데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send</a:t>
            </a:r>
            <a:r>
              <a:rPr lang="en-US" altLang="ko-KR" b="1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"Hello Node!"</a:t>
            </a:r>
            <a:r>
              <a:rPr lang="en-US" altLang="ko-KR" b="1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ko-KR" altLang="en-US" dirty="0"/>
              <a:t>를 실행함으로써 응답 객체는 위 함수 내에서 종료</a:t>
            </a:r>
            <a:r>
              <a:rPr lang="en-US" altLang="ko-KR" dirty="0"/>
              <a:t>, </a:t>
            </a:r>
            <a:r>
              <a:rPr lang="ko-KR" altLang="en-US" dirty="0"/>
              <a:t>끝납니다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>
                <a:solidFill>
                  <a:srgbClr val="FF0000"/>
                </a:solidFill>
              </a:rPr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미들웨어 함수를 처리할 때 미들웨어 함수 안에서 응답이 종료되지 않고 그 결과를 다음 미들웨어 함수로 넘겨야 할 경우 </a:t>
            </a:r>
            <a:r>
              <a:rPr lang="en-US" altLang="ko-KR" dirty="0"/>
              <a:t>next( ) </a:t>
            </a:r>
            <a:r>
              <a:rPr lang="ko-KR" altLang="en-US" dirty="0"/>
              <a:t>함수를 사용해서 다음 미들웨어 함수로 결과를 넘길 수 있습니다</a:t>
            </a:r>
            <a:r>
              <a:rPr lang="en-US" altLang="ko-KR" dirty="0"/>
              <a:t>. </a:t>
            </a:r>
          </a:p>
          <a:p>
            <a:pPr lvl="4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C9AE8C-5E41-B723-432D-6A152758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8B45FF-ECB2-E3FA-6FCF-CD896C667734}"/>
              </a:ext>
            </a:extLst>
          </p:cNvPr>
          <p:cNvSpPr/>
          <p:nvPr/>
        </p:nvSpPr>
        <p:spPr>
          <a:xfrm>
            <a:off x="3203998" y="1923113"/>
            <a:ext cx="5256584" cy="114489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Node!"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28F7CE-1248-2AAB-D209-47E01AE57AB8}"/>
              </a:ext>
            </a:extLst>
          </p:cNvPr>
          <p:cNvSpPr/>
          <p:nvPr/>
        </p:nvSpPr>
        <p:spPr>
          <a:xfrm>
            <a:off x="3168749" y="3744143"/>
            <a:ext cx="5291834" cy="230425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statement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Node!"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470079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1AA1-3263-D3AA-5DF9-C33C83F8A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4710B-1B74-B3B8-DF58-1075AD12C6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C51D71-6EDB-B92C-CDF8-0EA7512BF9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07-3 </a:t>
            </a:r>
            <a:r>
              <a:rPr lang="ko-KR" altLang="en-US" dirty="0"/>
              <a:t>내손으로 미들웨어 함수 직접 만들기</a:t>
            </a:r>
            <a:endParaRPr lang="en-US" altLang="ko-KR" dirty="0"/>
          </a:p>
          <a:p>
            <a:pPr lvl="2"/>
            <a:r>
              <a:rPr lang="ko-KR" altLang="en-US" dirty="0"/>
              <a:t>미들웨어 함수에서 응답이 종료되지 않고 이어서 </a:t>
            </a:r>
            <a:r>
              <a:rPr lang="ko-KR" altLang="en-US" dirty="0" err="1"/>
              <a:t>실행해야할</a:t>
            </a:r>
            <a:r>
              <a:rPr lang="ko-KR" altLang="en-US" dirty="0"/>
              <a:t> 미들웨어가 있다면 미들웨어 함수를 정의할 때 </a:t>
            </a:r>
            <a:r>
              <a:rPr lang="en-US" altLang="ko-KR" dirty="0"/>
              <a:t>next() </a:t>
            </a:r>
            <a:r>
              <a:rPr lang="ko-KR" altLang="en-US" dirty="0"/>
              <a:t>함수를 써서 다음에 오는 미들웨어로 넘어가라고 알려 </a:t>
            </a:r>
            <a:r>
              <a:rPr lang="ko-KR" altLang="en-US" dirty="0" err="1"/>
              <a:t>줘야함</a:t>
            </a:r>
            <a:endParaRPr lang="en-US" altLang="ko-KR" dirty="0"/>
          </a:p>
          <a:p>
            <a:pPr lvl="2"/>
            <a:r>
              <a:rPr lang="ko-KR" altLang="en-US" dirty="0"/>
              <a:t>애플리케이션을 사용하기 위해 로그인 먼저 </a:t>
            </a:r>
            <a:r>
              <a:rPr lang="ko-KR" altLang="en-US" dirty="0" err="1"/>
              <a:t>해야한다고</a:t>
            </a:r>
            <a:r>
              <a:rPr lang="ko-KR" altLang="en-US" dirty="0"/>
              <a:t> 가정하고 로그인을 처리하는 미들웨어 함수를 작성해 보겠음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다음에 실행할 미들웨어 호출하기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logger </a:t>
            </a:r>
            <a:r>
              <a:rPr lang="ko-KR" altLang="en-US" dirty="0"/>
              <a:t>미들 </a:t>
            </a:r>
            <a:r>
              <a:rPr lang="ko-KR" altLang="en-US" dirty="0" err="1"/>
              <a:t>웨어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3"/>
            <a:r>
              <a:rPr lang="en-US" altLang="ko-KR" dirty="0"/>
              <a:t>app.js </a:t>
            </a:r>
            <a:r>
              <a:rPr lang="ko-KR" altLang="en-US" dirty="0"/>
              <a:t>파일에 함수 이름을 </a:t>
            </a:r>
            <a:r>
              <a:rPr lang="en-US" altLang="ko-KR" dirty="0"/>
              <a:t>logger</a:t>
            </a:r>
            <a:r>
              <a:rPr lang="ko-KR" altLang="en-US" dirty="0"/>
              <a:t>라고 하고 </a:t>
            </a:r>
            <a:r>
              <a:rPr lang="en-US" altLang="ko-KR" dirty="0"/>
              <a:t>“User Logged”</a:t>
            </a:r>
            <a:r>
              <a:rPr lang="ko-KR" altLang="en-US" dirty="0"/>
              <a:t>라는 텍스트를 간단히 표시하는 함수 생성</a:t>
            </a:r>
            <a:endParaRPr lang="en-US" altLang="ko-KR" dirty="0"/>
          </a:p>
          <a:p>
            <a:pPr lvl="3"/>
            <a:r>
              <a:rPr lang="ko-KR" altLang="en-US" dirty="0"/>
              <a:t>미들웨어 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를 만들었으면 등록을 해야함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app.use</a:t>
            </a:r>
            <a:r>
              <a:rPr lang="en-US" altLang="ko-KR" dirty="0"/>
              <a:t>(logger)</a:t>
            </a:r>
          </a:p>
          <a:p>
            <a:pPr marL="914400" lvl="4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6EFEC3-07E3-FB68-C7E7-D2AB8EF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C4CDF5-2ADD-FF0D-A563-63D89040752A}"/>
              </a:ext>
            </a:extLst>
          </p:cNvPr>
          <p:cNvSpPr/>
          <p:nvPr/>
        </p:nvSpPr>
        <p:spPr>
          <a:xfrm>
            <a:off x="1296541" y="2736031"/>
            <a:ext cx="5256584" cy="26582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 Logged'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1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("/", (req, res) =&gt; {</a:t>
            </a:r>
          </a:p>
          <a:p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(200).send("Hello Node!");</a:t>
            </a:r>
          </a:p>
          <a:p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8FE422-6712-19C2-74CF-87CAF504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16" y="4365464"/>
            <a:ext cx="3467584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704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DFB63-6F8E-8D6F-9328-90C8D39C0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B83E9D-7724-4E9D-1FA3-733EFF2354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DA991F-D952-AC8E-305C-733B595096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07-3 </a:t>
            </a:r>
            <a:r>
              <a:rPr lang="ko-KR" altLang="en-US" dirty="0"/>
              <a:t>내손으로 미들웨어 함수 직접 만들기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다음에 실행할 미들웨어 호출하기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logger </a:t>
            </a:r>
            <a:r>
              <a:rPr lang="ko-KR" altLang="en-US" dirty="0"/>
              <a:t>미들 </a:t>
            </a:r>
            <a:r>
              <a:rPr lang="ko-KR" altLang="en-US" dirty="0" err="1"/>
              <a:t>웨어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3"/>
            <a:r>
              <a:rPr lang="en-US" altLang="ko-KR" dirty="0"/>
              <a:t>app.js </a:t>
            </a:r>
            <a:r>
              <a:rPr lang="ko-KR" altLang="en-US" dirty="0"/>
              <a:t>파일에 함수 이름을 </a:t>
            </a:r>
            <a:r>
              <a:rPr lang="en-US" altLang="ko-KR" dirty="0"/>
              <a:t>logger</a:t>
            </a:r>
            <a:r>
              <a:rPr lang="ko-KR" altLang="en-US" dirty="0"/>
              <a:t>라고 하고 </a:t>
            </a:r>
            <a:r>
              <a:rPr lang="en-US" altLang="ko-KR" dirty="0"/>
              <a:t>“User Logged”</a:t>
            </a:r>
            <a:r>
              <a:rPr lang="ko-KR" altLang="en-US" dirty="0"/>
              <a:t>라는 텍스트를 간단히 표시하는 함수 생성</a:t>
            </a:r>
            <a:endParaRPr lang="en-US" altLang="ko-KR" dirty="0"/>
          </a:p>
          <a:p>
            <a:pPr lvl="3"/>
            <a:r>
              <a:rPr lang="ko-KR" altLang="en-US" dirty="0"/>
              <a:t>미들웨어 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를 만들었으면 등록을 해야함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app.use</a:t>
            </a:r>
            <a:r>
              <a:rPr lang="en-US" altLang="ko-KR" dirty="0"/>
              <a:t>(logger)</a:t>
            </a:r>
          </a:p>
          <a:p>
            <a:pPr lvl="4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F9987-0FD9-9E08-84BF-D740D772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3D4DB5-A077-044B-EE86-8ACDF3632A95}"/>
              </a:ext>
            </a:extLst>
          </p:cNvPr>
          <p:cNvSpPr/>
          <p:nvPr/>
        </p:nvSpPr>
        <p:spPr>
          <a:xfrm>
            <a:off x="792485" y="1995712"/>
            <a:ext cx="4536504" cy="26582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 Logged'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1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("/", (req, res) =&gt; {</a:t>
            </a:r>
          </a:p>
          <a:p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(200).send("Hello Node!");</a:t>
            </a:r>
          </a:p>
          <a:p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980A89-489A-E9D8-FEF5-DC9C9DD829BE}"/>
              </a:ext>
            </a:extLst>
          </p:cNvPr>
          <p:cNvSpPr/>
          <p:nvPr/>
        </p:nvSpPr>
        <p:spPr>
          <a:xfrm>
            <a:off x="6265093" y="1995712"/>
            <a:ext cx="4536504" cy="265827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 Logged'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1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("/", (req, res) =&gt; {</a:t>
            </a:r>
          </a:p>
          <a:p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(200).send("Hello Node!");</a:t>
            </a:r>
          </a:p>
          <a:p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sz="1600" b="1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77E23339-5B8B-0652-1274-F3B7122B004C}"/>
              </a:ext>
            </a:extLst>
          </p:cNvPr>
          <p:cNvSpPr/>
          <p:nvPr/>
        </p:nvSpPr>
        <p:spPr>
          <a:xfrm>
            <a:off x="5473005" y="3168454"/>
            <a:ext cx="648072" cy="360040"/>
          </a:xfrm>
          <a:prstGeom prst="leftRightArrow">
            <a:avLst/>
          </a:prstGeom>
          <a:noFill/>
          <a:ln>
            <a:solidFill>
              <a:srgbClr val="80AB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FD0135-F0DF-350B-4D62-E4D54CEA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73" y="4768554"/>
            <a:ext cx="3305636" cy="8002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066340-FE9E-099F-B711-E4C0E19E4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45" y="4731523"/>
            <a:ext cx="3467584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68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F4ED6-51E6-5A29-9B37-68DD7019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414052-9F6F-A169-EFB2-DB134669AA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4CA115-2AC1-F922-B696-872F8176AA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07-3 </a:t>
            </a:r>
            <a:r>
              <a:rPr lang="ko-KR" altLang="en-US" dirty="0"/>
              <a:t>내손으로 미들웨어 함수 직접 만들기</a:t>
            </a:r>
            <a:endParaRPr lang="en-US" altLang="ko-KR" dirty="0"/>
          </a:p>
          <a:p>
            <a:pPr lvl="2"/>
            <a:r>
              <a:rPr lang="ko-KR" altLang="en-US" dirty="0"/>
              <a:t>미들웨어 함수를 작성할 때 요청 객체나 응답 객체의 기존 속성값을 변경하거나 새로운 속성을 추가해서 프로그램에서 사용할 수 있음</a:t>
            </a:r>
            <a:endParaRPr lang="en-US" altLang="ko-KR" dirty="0"/>
          </a:p>
          <a:p>
            <a:pPr lvl="2"/>
            <a:r>
              <a:rPr lang="en-US" altLang="ko-KR" dirty="0"/>
              <a:t>“/” </a:t>
            </a:r>
            <a:r>
              <a:rPr lang="ko-KR" altLang="en-US" dirty="0"/>
              <a:t>경로로 </a:t>
            </a:r>
            <a:r>
              <a:rPr lang="en-US" altLang="ko-KR" dirty="0"/>
              <a:t>GET </a:t>
            </a:r>
            <a:r>
              <a:rPr lang="ko-KR" altLang="en-US" dirty="0"/>
              <a:t>요청이 들어왔을 때 요청이 발생한 시간을 함께 표시하는 미들웨어 함수를 작성하겠음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요청 객체나 응답 객체 변경하기</a:t>
            </a:r>
            <a:endParaRPr lang="en-US" altLang="ko-KR" dirty="0"/>
          </a:p>
          <a:p>
            <a:pPr lvl="3"/>
            <a:r>
              <a:rPr lang="ko-KR" altLang="en-US" dirty="0"/>
              <a:t>코드 정리부터 하겠음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앞서 만든 미들웨어 </a:t>
            </a:r>
            <a:r>
              <a:rPr lang="en-US" altLang="ko-KR" dirty="0"/>
              <a:t>logger() </a:t>
            </a:r>
            <a:r>
              <a:rPr lang="ko-KR" altLang="en-US" dirty="0"/>
              <a:t>함수와 </a:t>
            </a:r>
            <a:r>
              <a:rPr lang="en-US" altLang="ko-KR" dirty="0" err="1"/>
              <a:t>app.use</a:t>
            </a:r>
            <a:r>
              <a:rPr lang="en-US" altLang="ko-KR" dirty="0"/>
              <a:t>(logger) </a:t>
            </a:r>
            <a:r>
              <a:rPr lang="ko-KR" altLang="en-US" dirty="0"/>
              <a:t>코드 삭제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 </a:t>
            </a:r>
            <a:r>
              <a:rPr lang="ko-KR" altLang="en-US" dirty="0"/>
              <a:t>미들웨어 함수 만들기</a:t>
            </a:r>
            <a:endParaRPr lang="en-US" altLang="ko-KR" dirty="0"/>
          </a:p>
          <a:p>
            <a:pPr lvl="3"/>
            <a:r>
              <a:rPr lang="en-US" altLang="ko-KR" dirty="0"/>
              <a:t>app.js </a:t>
            </a:r>
            <a:r>
              <a:rPr lang="ko-KR" altLang="en-US" dirty="0"/>
              <a:t>파일 편집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BE59F-908D-A3FC-5FFA-B2E15B87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D7C6DE-8207-5C72-A382-82271BC7F7A4}"/>
              </a:ext>
            </a:extLst>
          </p:cNvPr>
          <p:cNvSpPr/>
          <p:nvPr/>
        </p:nvSpPr>
        <p:spPr>
          <a:xfrm>
            <a:off x="3168749" y="2774251"/>
            <a:ext cx="5472608" cy="302396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toLocaleTimeString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("/", (req, res) =&gt; {</a:t>
            </a:r>
          </a:p>
          <a:p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(200).send("Hello Node!");</a:t>
            </a:r>
          </a:p>
          <a:p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8982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218A-6639-0710-5499-CB8BC1FF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8C2E1D-70FB-3395-0FD8-1E56DF24FD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29CDB4-39EA-3A9B-94DC-A6E9A37195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07-3 </a:t>
            </a:r>
            <a:r>
              <a:rPr lang="ko-KR" altLang="en-US" dirty="0"/>
              <a:t>내손으로 미들웨어 함수 직접 만들기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요청 객체나 응답 객체 변경하기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 </a:t>
            </a:r>
            <a:r>
              <a:rPr lang="ko-KR" altLang="en-US" dirty="0"/>
              <a:t>코드 수정</a:t>
            </a:r>
            <a:endParaRPr lang="en-US" altLang="ko-KR" dirty="0"/>
          </a:p>
          <a:p>
            <a:pPr lvl="3"/>
            <a:r>
              <a:rPr lang="en-US" altLang="ko-KR" dirty="0"/>
              <a:t>app.js </a:t>
            </a:r>
            <a:r>
              <a:rPr lang="ko-KR" altLang="en-US" dirty="0"/>
              <a:t>파일 편집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EE63E9-A50E-840C-230B-42F9692C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AD7A81-5E26-AD24-3F9C-4CCB4965F7D2}"/>
              </a:ext>
            </a:extLst>
          </p:cNvPr>
          <p:cNvSpPr/>
          <p:nvPr/>
        </p:nvSpPr>
        <p:spPr>
          <a:xfrm>
            <a:off x="936501" y="1799927"/>
            <a:ext cx="7632848" cy="36197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toLocaleTimeString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Node!</a:t>
            </a:r>
            <a:r>
              <a:rPr lang="en-US" altLang="ko-KR" sz="16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시간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'text/plain'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815575-E21B-5F25-39AB-BBAA526D2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974" y="4740967"/>
            <a:ext cx="351521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11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4B8B5-F590-40C3-9D16-70D215AF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CFACCB-3516-05C0-1B54-A2A842EB4D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136040-9817-7B0E-5C45-07BFC6FD6B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95236" cy="2505543"/>
          </a:xfrm>
        </p:spPr>
        <p:txBody>
          <a:bodyPr/>
          <a:lstStyle/>
          <a:p>
            <a:r>
              <a:rPr lang="en-US" altLang="ko-KR" dirty="0"/>
              <a:t>07-3 </a:t>
            </a:r>
            <a:r>
              <a:rPr lang="ko-KR" altLang="en-US" dirty="0"/>
              <a:t>내손으로 미들웨어 함수 직접 만들기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요청 객체나 응답 객체 변경하기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 </a:t>
            </a:r>
            <a:r>
              <a:rPr lang="ko-KR" altLang="en-US" dirty="0"/>
              <a:t>이어지는 수업을 위해 코드 정리</a:t>
            </a:r>
            <a:endParaRPr lang="en-US" altLang="ko-KR" dirty="0"/>
          </a:p>
          <a:p>
            <a:pPr lvl="3"/>
            <a:r>
              <a:rPr lang="en-US" altLang="ko-KR" dirty="0"/>
              <a:t>app.js </a:t>
            </a:r>
            <a:r>
              <a:rPr lang="ko-KR" altLang="en-US" dirty="0"/>
              <a:t>파일 편집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88F44E-4566-8126-EB5D-0AEA859A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07. </a:t>
            </a:r>
            <a:r>
              <a:rPr lang="ko-KR" altLang="en-US" dirty="0"/>
              <a:t>익스프레스 도우미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CCF371-08A6-56E5-1F2A-5750CBA081E2}"/>
              </a:ext>
            </a:extLst>
          </p:cNvPr>
          <p:cNvSpPr/>
          <p:nvPr/>
        </p:nvSpPr>
        <p:spPr>
          <a:xfrm>
            <a:off x="2664693" y="1871560"/>
            <a:ext cx="6624736" cy="396044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(req, res, next)=&gt;{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let today = new Date()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let now = 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today.toLocaleTimeString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req.requestTime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now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next()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requestTime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("/", (req, res) =&gt; {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const 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`Hello Node!\n</a:t>
            </a:r>
            <a:r>
              <a:rPr lang="ko-KR" altLang="en-US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요청 시간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:${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req.requestTime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}`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res.set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('Content-type', 'text/plain')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res.send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strike="sngStrike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responseText</a:t>
            </a:r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strike="sngStrike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Node!"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9484025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08-1 </a:t>
            </a:r>
            <a:r>
              <a:rPr lang="ko-KR" altLang="en-US" dirty="0"/>
              <a:t>웹과 데이터베이스</a:t>
            </a:r>
            <a:endParaRPr lang="en-US" altLang="ko-KR" dirty="0"/>
          </a:p>
          <a:p>
            <a:pPr lvl="2"/>
            <a:r>
              <a:rPr lang="ko-KR" altLang="en-US" dirty="0"/>
              <a:t>웹 개발에서 </a:t>
            </a:r>
            <a:r>
              <a:rPr lang="ko-KR" altLang="en-US" dirty="0" err="1"/>
              <a:t>프런트엔드는</a:t>
            </a:r>
            <a:r>
              <a:rPr lang="ko-KR" altLang="en-US" dirty="0"/>
              <a:t> 사용자에게 보이는 부분만 담당하지만 </a:t>
            </a:r>
            <a:r>
              <a:rPr lang="ko-KR" altLang="en-US" dirty="0" err="1"/>
              <a:t>백엔드는</a:t>
            </a:r>
            <a:r>
              <a:rPr lang="ko-KR" altLang="en-US" dirty="0"/>
              <a:t> 많은 자료를 저장하고 가공하는 일을 함</a:t>
            </a:r>
            <a:endParaRPr lang="en-US" altLang="ko-KR" dirty="0"/>
          </a:p>
          <a:p>
            <a:pPr lvl="2"/>
            <a:r>
              <a:rPr lang="ko-KR" altLang="en-US" dirty="0"/>
              <a:t>실제로 자료를 처리하는 것은 </a:t>
            </a:r>
            <a:r>
              <a:rPr lang="ko-KR" altLang="en-US" dirty="0" err="1"/>
              <a:t>백엔드이므로</a:t>
            </a:r>
            <a:r>
              <a:rPr lang="ko-KR" altLang="en-US" dirty="0"/>
              <a:t> </a:t>
            </a:r>
            <a:r>
              <a:rPr lang="ko-KR" altLang="en-US" dirty="0" err="1"/>
              <a:t>백엔트</a:t>
            </a:r>
            <a:r>
              <a:rPr lang="ko-KR" altLang="en-US" dirty="0"/>
              <a:t> 개발에서 데이터베이스 역할은 매우 중요</a:t>
            </a:r>
            <a:endParaRPr lang="en-US" altLang="ko-KR" dirty="0"/>
          </a:p>
          <a:p>
            <a:pPr lvl="1"/>
            <a:r>
              <a:rPr lang="ko-KR" altLang="en-US" dirty="0"/>
              <a:t>웹과 데이터베이스</a:t>
            </a:r>
            <a:endParaRPr lang="en-US" altLang="ko-KR" dirty="0"/>
          </a:p>
          <a:p>
            <a:pPr lvl="2"/>
            <a:r>
              <a:rPr lang="ko-KR" altLang="en-US" dirty="0"/>
              <a:t>데이터베이스는 웹 사이트</a:t>
            </a:r>
            <a:r>
              <a:rPr lang="en-US" altLang="ko-KR" dirty="0"/>
              <a:t>(</a:t>
            </a:r>
            <a:r>
              <a:rPr lang="ko-KR" altLang="en-US" dirty="0"/>
              <a:t>애플리케이션</a:t>
            </a:r>
            <a:r>
              <a:rPr lang="en-US" altLang="ko-KR" dirty="0"/>
              <a:t>)</a:t>
            </a:r>
            <a:r>
              <a:rPr lang="ko-KR" altLang="en-US" dirty="0"/>
              <a:t>와 관계된 여러 정보를 저장하고 있는 공간</a:t>
            </a:r>
            <a:endParaRPr lang="en-US" altLang="ko-KR" dirty="0"/>
          </a:p>
          <a:p>
            <a:pPr lvl="2"/>
            <a:r>
              <a:rPr lang="ko-KR" altLang="en-US" dirty="0"/>
              <a:t>웹 사이트</a:t>
            </a:r>
            <a:r>
              <a:rPr lang="en-US" altLang="ko-KR" dirty="0"/>
              <a:t>(</a:t>
            </a:r>
            <a:r>
              <a:rPr lang="ko-KR" altLang="en-US" dirty="0"/>
              <a:t>애플리케이션</a:t>
            </a:r>
            <a:r>
              <a:rPr lang="en-US" altLang="ko-KR" dirty="0"/>
              <a:t>)</a:t>
            </a:r>
            <a:r>
              <a:rPr lang="ko-KR" altLang="en-US" dirty="0"/>
              <a:t>가 데이터에 쉽게 접근할 수 있도록 효율적으로 구성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D917B-4DF6-D322-2825-B62CF461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23" y="2620088"/>
            <a:ext cx="5249008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555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179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08-1 </a:t>
            </a:r>
            <a:r>
              <a:rPr lang="ko-KR" altLang="en-US" dirty="0"/>
              <a:t>웹과 데이터베이스</a:t>
            </a:r>
            <a:endParaRPr lang="en-US" altLang="ko-KR" dirty="0"/>
          </a:p>
          <a:p>
            <a:pPr lvl="1"/>
            <a:r>
              <a:rPr lang="ko-KR" altLang="en-US" dirty="0"/>
              <a:t>데이터베이스 종류</a:t>
            </a:r>
            <a:endParaRPr lang="en-US" altLang="ko-KR" dirty="0"/>
          </a:p>
          <a:p>
            <a:pPr lvl="2"/>
            <a:r>
              <a:rPr lang="ko-KR" altLang="en-US" dirty="0"/>
              <a:t>관계형 데이터베이스</a:t>
            </a:r>
            <a:endParaRPr lang="en-US" altLang="ko-KR" dirty="0"/>
          </a:p>
          <a:p>
            <a:pPr lvl="3"/>
            <a:r>
              <a:rPr lang="ko-KR" altLang="en-US" dirty="0"/>
              <a:t>저장할 자료의 구조를 행과 열로 구분해서 표</a:t>
            </a:r>
            <a:r>
              <a:rPr lang="en-US" altLang="ko-KR" dirty="0"/>
              <a:t>(table) </a:t>
            </a:r>
            <a:r>
              <a:rPr lang="ko-KR" altLang="en-US" dirty="0"/>
              <a:t>형태로 관리</a:t>
            </a:r>
            <a:endParaRPr lang="en-US" altLang="ko-KR" dirty="0"/>
          </a:p>
          <a:p>
            <a:pPr lvl="3"/>
            <a:r>
              <a:rPr lang="ko-KR" altLang="en-US" dirty="0"/>
              <a:t>자료 종류별로 표를 여러 개 만들고 표와 표를 연결해서 사용</a:t>
            </a:r>
            <a:endParaRPr lang="en-US" altLang="ko-KR" dirty="0"/>
          </a:p>
          <a:p>
            <a:pPr lvl="3"/>
            <a:r>
              <a:rPr lang="ko-KR" altLang="en-US" dirty="0"/>
              <a:t>관계형 데이터베이스는 </a:t>
            </a:r>
            <a:r>
              <a:rPr lang="en-US" altLang="ko-KR" dirty="0"/>
              <a:t>SQL(Structured Query Language) </a:t>
            </a:r>
            <a:r>
              <a:rPr lang="ko-KR" altLang="en-US" dirty="0"/>
              <a:t>언어를 사용하므로 </a:t>
            </a:r>
            <a:r>
              <a:rPr lang="en-US" altLang="ko-KR" dirty="0"/>
              <a:t>SQL </a:t>
            </a:r>
            <a:r>
              <a:rPr lang="ko-KR" altLang="en-US" dirty="0"/>
              <a:t>데이터베이스라고도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NoSQL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pPr lvl="3"/>
            <a:r>
              <a:rPr lang="en-US" altLang="ko-KR" dirty="0"/>
              <a:t>NoSQL</a:t>
            </a:r>
            <a:r>
              <a:rPr lang="ko-KR" altLang="en-US" dirty="0"/>
              <a:t>이라는 용어는 </a:t>
            </a:r>
            <a:r>
              <a:rPr lang="en-US" altLang="ko-KR" dirty="0"/>
              <a:t>SQL</a:t>
            </a:r>
            <a:r>
              <a:rPr lang="ko-KR" altLang="en-US" dirty="0"/>
              <a:t>언어를 사용하지 않는다는 의미</a:t>
            </a:r>
            <a:endParaRPr lang="en-US" altLang="ko-KR" dirty="0"/>
          </a:p>
          <a:p>
            <a:pPr lvl="3"/>
            <a:r>
              <a:rPr lang="en-US" altLang="ko-KR" dirty="0"/>
              <a:t>SQL </a:t>
            </a:r>
            <a:r>
              <a:rPr lang="ko-KR" altLang="en-US" dirty="0"/>
              <a:t>데이터베이스에서 자료를 표 형태로 저장했다면 </a:t>
            </a:r>
            <a:r>
              <a:rPr lang="en-US" altLang="ko-KR" dirty="0"/>
              <a:t>NoSQL </a:t>
            </a:r>
            <a:r>
              <a:rPr lang="ko-KR" altLang="en-US" dirty="0"/>
              <a:t>데이터베이스에서는 자료를 문서 형태로 저장</a:t>
            </a:r>
            <a:endParaRPr lang="en-US" altLang="ko-KR" dirty="0"/>
          </a:p>
          <a:p>
            <a:pPr lvl="3"/>
            <a:r>
              <a:rPr lang="ko-KR" altLang="en-US" dirty="0"/>
              <a:t>자료 구조가 표처럼 고정되어 있지 않으므로 새로운 필드를 추가하기도 쉽고 기존 필드를 수정할 수도 있음</a:t>
            </a:r>
            <a:r>
              <a:rPr lang="en-US" altLang="ko-KR" dirty="0"/>
              <a:t>, </a:t>
            </a:r>
            <a:r>
              <a:rPr lang="ko-KR" altLang="en-US" dirty="0"/>
              <a:t>즉 자료 구조 변경이 용이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관계형 데이터베이스를 쓸 것인가 </a:t>
            </a:r>
            <a:r>
              <a:rPr lang="en-US" altLang="ko-KR" dirty="0"/>
              <a:t>NoSQL </a:t>
            </a:r>
            <a:r>
              <a:rPr lang="ko-KR" altLang="en-US" dirty="0" err="1"/>
              <a:t>테이터베이스를</a:t>
            </a:r>
            <a:r>
              <a:rPr lang="ko-KR" altLang="en-US" dirty="0"/>
              <a:t> 사용할 것인가</a:t>
            </a:r>
            <a:r>
              <a:rPr lang="en-US" altLang="ko-KR" dirty="0"/>
              <a:t>?</a:t>
            </a:r>
          </a:p>
          <a:p>
            <a:pPr lvl="3"/>
            <a:r>
              <a:rPr lang="ko-KR" altLang="en-US" dirty="0"/>
              <a:t>관계형 데이터베이스는 자료의 일관성과 자료 간의 관계가 중요할 경우 주로 사용</a:t>
            </a:r>
            <a:endParaRPr lang="en-US" altLang="ko-KR" dirty="0"/>
          </a:p>
          <a:p>
            <a:pPr lvl="3"/>
            <a:r>
              <a:rPr lang="en-US" altLang="ko-KR" dirty="0"/>
              <a:t>NoSQL </a:t>
            </a:r>
            <a:r>
              <a:rPr lang="ko-KR" altLang="en-US" dirty="0"/>
              <a:t>데이터베이스는 자료 구조가 자주 변하고 서로 다른 자료를 처리할 때 편리 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15867-02D4-7A57-D5ED-F2AAA174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65" y="2208306"/>
            <a:ext cx="5094515" cy="1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6D3F4-DE10-B363-9A37-7E796BCD3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401CCB-3E8E-B6DA-FF8C-802D7985DC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148534-E9A0-4A97-1DDC-F81F7DDA97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 및 환경 구축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작업 폴더 추가하기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2. VS Code</a:t>
            </a:r>
            <a:r>
              <a:rPr lang="ko-KR" altLang="en-US" dirty="0">
                <a:sym typeface="Wingdings" panose="05000000000000000000" pitchFamily="2" charset="2"/>
              </a:rPr>
              <a:t>를 실행시킴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3. </a:t>
            </a:r>
            <a:r>
              <a:rPr lang="ko-KR" altLang="en-US" dirty="0">
                <a:sym typeface="Wingdings" panose="05000000000000000000" pitchFamily="2" charset="2"/>
              </a:rPr>
              <a:t>파일</a:t>
            </a:r>
            <a:r>
              <a:rPr lang="en-US" altLang="ko-KR" dirty="0">
                <a:sym typeface="Wingdings" panose="05000000000000000000" pitchFamily="2" charset="2"/>
              </a:rPr>
              <a:t>/”</a:t>
            </a:r>
            <a:r>
              <a:rPr lang="ko-KR" altLang="en-US" dirty="0">
                <a:sym typeface="Wingdings" panose="05000000000000000000" pitchFamily="2" charset="2"/>
              </a:rPr>
              <a:t>작업 영역에 폴더 추가</a:t>
            </a:r>
            <a:r>
              <a:rPr lang="en-US" altLang="ko-KR" dirty="0">
                <a:sym typeface="Wingdings" panose="05000000000000000000" pitchFamily="2" charset="2"/>
              </a:rPr>
              <a:t>…”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-node-main/basics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32308-02BA-C484-6BBF-A62DBCF1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69" y="2231975"/>
            <a:ext cx="2486372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538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5FD19-7BB5-59E9-F0A9-C297FC6E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5F4658-D65E-2261-C0EC-7D9B8A0F5E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B14B9-BC89-6045-2342-E343FF28E8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08-1 </a:t>
            </a:r>
            <a:r>
              <a:rPr lang="ko-KR" altLang="en-US" dirty="0"/>
              <a:t>웹과 데이터베이스</a:t>
            </a:r>
            <a:endParaRPr lang="en-US" altLang="ko-KR" dirty="0"/>
          </a:p>
          <a:p>
            <a:pPr lvl="1"/>
            <a:r>
              <a:rPr lang="ko-KR" altLang="en-US" dirty="0"/>
              <a:t>데이터베이스 종류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CF1A31-2C78-0D08-BEBD-396C14C5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18180A-B8FE-10D6-9C8B-FFF801751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486" y="1213483"/>
            <a:ext cx="7620100" cy="43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172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2"/>
            <a:r>
              <a:rPr lang="ko-KR" altLang="en-US" dirty="0" err="1"/>
              <a:t>백엔드</a:t>
            </a:r>
            <a:r>
              <a:rPr lang="ko-KR" altLang="en-US" dirty="0"/>
              <a:t> 개발에서 관계형 데이터베이스나 </a:t>
            </a:r>
            <a:r>
              <a:rPr lang="en-US" altLang="ko-KR" dirty="0"/>
              <a:t>NoSQL </a:t>
            </a:r>
            <a:r>
              <a:rPr lang="ko-KR" altLang="en-US" dirty="0"/>
              <a:t>데이터베이스 모두 사용할 수 있음</a:t>
            </a:r>
            <a:endParaRPr lang="en-US" altLang="ko-KR" dirty="0"/>
          </a:p>
          <a:p>
            <a:pPr lvl="2"/>
            <a:r>
              <a:rPr lang="ko-KR" altLang="en-US" dirty="0"/>
              <a:t>본 교재에서는 </a:t>
            </a:r>
            <a:r>
              <a:rPr lang="en-US" altLang="ko-KR" dirty="0"/>
              <a:t>SQL </a:t>
            </a:r>
            <a:r>
              <a:rPr lang="ko-KR" altLang="en-US" dirty="0"/>
              <a:t>언어를 따로 공부하지 않아도 되는 </a:t>
            </a:r>
            <a:r>
              <a:rPr lang="en-US" altLang="ko-KR" dirty="0"/>
              <a:t>NoSQL </a:t>
            </a:r>
            <a:r>
              <a:rPr lang="ko-KR" altLang="en-US" dirty="0"/>
              <a:t>데이터베이스 중에서 몽고</a:t>
            </a:r>
            <a:r>
              <a:rPr lang="en-US" altLang="ko-KR" dirty="0"/>
              <a:t>DB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몽고</a:t>
            </a:r>
            <a:r>
              <a:rPr lang="en-US" altLang="ko-KR" dirty="0"/>
              <a:t>DB</a:t>
            </a:r>
          </a:p>
          <a:p>
            <a:pPr lvl="2"/>
            <a:r>
              <a:rPr lang="en-US" altLang="ko-KR" dirty="0"/>
              <a:t>NoSQL </a:t>
            </a:r>
            <a:r>
              <a:rPr lang="ko-KR" altLang="en-US" dirty="0"/>
              <a:t>데이터베이스 중 하나</a:t>
            </a:r>
            <a:endParaRPr lang="en-US" altLang="ko-KR" dirty="0"/>
          </a:p>
          <a:p>
            <a:pPr lvl="2"/>
            <a:r>
              <a:rPr lang="en-US" altLang="ko-KR" dirty="0"/>
              <a:t>JSON </a:t>
            </a:r>
            <a:r>
              <a:rPr lang="ko-KR" altLang="en-US" dirty="0"/>
              <a:t>형식으로 자료 저장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에서는 자료를 저장한 문서를 도큐먼트</a:t>
            </a:r>
            <a:r>
              <a:rPr lang="en-US" altLang="ko-KR" dirty="0"/>
              <a:t>(Document)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아틀라스</a:t>
            </a:r>
            <a:r>
              <a:rPr lang="en-US" altLang="ko-KR" dirty="0"/>
              <a:t>(MongoDB Atlas)</a:t>
            </a:r>
            <a:r>
              <a:rPr lang="ko-KR" altLang="en-US" dirty="0"/>
              <a:t>를 사용하면 </a:t>
            </a:r>
            <a:r>
              <a:rPr lang="ko-KR" altLang="en-US" dirty="0" err="1"/>
              <a:t>클라우드에서</a:t>
            </a:r>
            <a:r>
              <a:rPr lang="ko-KR" altLang="en-US" dirty="0"/>
              <a:t> 데이터베이스를 관리할 수 있어서 편리</a:t>
            </a:r>
            <a:endParaRPr lang="en-US" altLang="ko-KR" dirty="0"/>
          </a:p>
          <a:p>
            <a:pPr lvl="1"/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제품 선택하기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는 서버에 데이터베이스를 직접 설치하고 관리할 수도 있지만 </a:t>
            </a:r>
            <a:r>
              <a:rPr lang="ko-KR" altLang="en-US" dirty="0" err="1"/>
              <a:t>클라우드에</a:t>
            </a:r>
            <a:r>
              <a:rPr lang="ko-KR" altLang="en-US" dirty="0"/>
              <a:t> 데이터베이스를 올려놓고 사용할 수도 있음</a:t>
            </a:r>
            <a:endParaRPr lang="en-US" altLang="ko-KR" dirty="0"/>
          </a:p>
          <a:p>
            <a:pPr lvl="2"/>
            <a:r>
              <a:rPr lang="ko-KR" altLang="en-US" dirty="0" err="1"/>
              <a:t>큐모가</a:t>
            </a:r>
            <a:r>
              <a:rPr lang="ko-KR" altLang="en-US" dirty="0"/>
              <a:t> 큰 기업이나 자체 </a:t>
            </a:r>
            <a:r>
              <a:rPr lang="ko-KR" altLang="en-US" dirty="0" err="1"/>
              <a:t>클라우드를</a:t>
            </a:r>
            <a:r>
              <a:rPr lang="ko-KR" altLang="en-US" dirty="0"/>
              <a:t> 운용하는 업체에서는 데이터베이스를 직접관리</a:t>
            </a:r>
            <a:endParaRPr lang="en-US" altLang="ko-KR" dirty="0"/>
          </a:p>
          <a:p>
            <a:pPr lvl="2"/>
            <a:r>
              <a:rPr lang="en-US" altLang="ko-KR" dirty="0"/>
              <a:t>AWS</a:t>
            </a:r>
            <a:r>
              <a:rPr lang="ko-KR" altLang="en-US" dirty="0"/>
              <a:t>나 </a:t>
            </a:r>
            <a:r>
              <a:rPr lang="ko-KR" altLang="en-US" dirty="0" err="1"/>
              <a:t>애저</a:t>
            </a:r>
            <a:r>
              <a:rPr lang="en-US" altLang="ko-KR" dirty="0"/>
              <a:t>, </a:t>
            </a:r>
            <a:r>
              <a:rPr lang="ko-KR" altLang="en-US" dirty="0"/>
              <a:t>구글 </a:t>
            </a:r>
            <a:r>
              <a:rPr lang="ko-KR" altLang="en-US" dirty="0" err="1"/>
              <a:t>클라우드</a:t>
            </a:r>
            <a:r>
              <a:rPr lang="ko-KR" altLang="en-US" dirty="0"/>
              <a:t> 같은 </a:t>
            </a:r>
            <a:r>
              <a:rPr lang="ko-KR" altLang="en-US" dirty="0" err="1"/>
              <a:t>클라우드에</a:t>
            </a:r>
            <a:r>
              <a:rPr lang="ko-KR" altLang="en-US" dirty="0"/>
              <a:t> 몽고</a:t>
            </a:r>
            <a:r>
              <a:rPr lang="en-US" altLang="ko-KR" dirty="0"/>
              <a:t>DB</a:t>
            </a:r>
            <a:r>
              <a:rPr lang="ko-KR" altLang="en-US" dirty="0"/>
              <a:t>를 올려놓고 사용하는 서비스를 아틀라스라고 함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아틀라스 서비스</a:t>
            </a:r>
            <a:endParaRPr lang="en-US" altLang="ko-KR" dirty="0"/>
          </a:p>
          <a:p>
            <a:pPr lvl="3"/>
            <a:r>
              <a:rPr lang="ko-KR" altLang="en-US" dirty="0"/>
              <a:t>사용량에 따라 요금 부과 </a:t>
            </a:r>
            <a:r>
              <a:rPr lang="en-US" altLang="ko-KR" dirty="0"/>
              <a:t>: </a:t>
            </a:r>
            <a:r>
              <a:rPr lang="ko-KR" altLang="en-US" dirty="0" err="1"/>
              <a:t>서버리스</a:t>
            </a:r>
            <a:r>
              <a:rPr lang="en-US" altLang="ko-KR" dirty="0"/>
              <a:t>(</a:t>
            </a:r>
            <a:r>
              <a:rPr lang="en-US" altLang="ko-KR" dirty="0" err="1"/>
              <a:t>Serverless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매달 일정 금액을 지불 </a:t>
            </a:r>
            <a:r>
              <a:rPr lang="en-US" altLang="ko-KR" dirty="0"/>
              <a:t>: </a:t>
            </a:r>
            <a:r>
              <a:rPr lang="ko-KR" altLang="en-US" dirty="0" err="1"/>
              <a:t>데디테이트</a:t>
            </a:r>
            <a:r>
              <a:rPr lang="en-US" altLang="ko-KR" dirty="0"/>
              <a:t>(Dedicated)</a:t>
            </a:r>
          </a:p>
          <a:p>
            <a:pPr lvl="3"/>
            <a:r>
              <a:rPr lang="ko-KR" altLang="en-US" dirty="0"/>
              <a:t>무료 </a:t>
            </a:r>
            <a:r>
              <a:rPr lang="en-US" altLang="ko-KR" dirty="0"/>
              <a:t>: </a:t>
            </a:r>
            <a:r>
              <a:rPr lang="ko-KR" altLang="en-US" dirty="0" err="1"/>
              <a:t>셰어드</a:t>
            </a:r>
            <a:r>
              <a:rPr lang="en-US" altLang="ko-KR" dirty="0"/>
              <a:t>(Shared)</a:t>
            </a:r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90924-FFBE-FD5A-5DB6-3B09276E7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89"/>
          <a:stretch/>
        </p:blipFill>
        <p:spPr>
          <a:xfrm>
            <a:off x="4248869" y="4032175"/>
            <a:ext cx="3600400" cy="16639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85241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ko-KR" altLang="en-US" dirty="0"/>
              <a:t>몽고</a:t>
            </a:r>
            <a:r>
              <a:rPr lang="en-US" altLang="ko-KR" dirty="0"/>
              <a:t>DB – </a:t>
            </a:r>
            <a:r>
              <a:rPr lang="ko-KR" altLang="en-US" dirty="0"/>
              <a:t>컬렉션과 도큐먼트</a:t>
            </a:r>
            <a:endParaRPr lang="en-US" altLang="ko-KR" dirty="0"/>
          </a:p>
          <a:p>
            <a:pPr lvl="2"/>
            <a:r>
              <a:rPr lang="ko-KR" altLang="en-US" dirty="0"/>
              <a:t>데이터베이스 </a:t>
            </a:r>
            <a:r>
              <a:rPr lang="en-US" altLang="ko-KR" dirty="0"/>
              <a:t>	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데이터베이스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테이블</a:t>
            </a:r>
            <a:r>
              <a:rPr lang="en-US" altLang="ko-KR" dirty="0">
                <a:sym typeface="Wingdings" panose="05000000000000000000" pitchFamily="2" charset="2"/>
              </a:rPr>
              <a:t>(table)	 </a:t>
            </a:r>
            <a:r>
              <a:rPr lang="ko-KR" altLang="en-US" dirty="0"/>
              <a:t>컬렉션</a:t>
            </a:r>
            <a:r>
              <a:rPr lang="en-US" altLang="ko-KR" dirty="0"/>
              <a:t>(Collection)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테이블의 한 행</a:t>
            </a:r>
            <a:r>
              <a:rPr lang="en-US" altLang="ko-KR" dirty="0">
                <a:sym typeface="Wingdings" panose="05000000000000000000" pitchFamily="2" charset="2"/>
              </a:rPr>
              <a:t>	 </a:t>
            </a:r>
            <a:r>
              <a:rPr lang="ko-KR" altLang="en-US" dirty="0">
                <a:sym typeface="Wingdings" panose="05000000000000000000" pitchFamily="2" charset="2"/>
              </a:rPr>
              <a:t>도큐먼트</a:t>
            </a:r>
            <a:r>
              <a:rPr lang="en-US" altLang="ko-KR" dirty="0">
                <a:sym typeface="Wingdings" panose="05000000000000000000" pitchFamily="2" charset="2"/>
              </a:rPr>
              <a:t>(Document)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ACB1EE-BC50-2254-7A48-F5279C6A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08" y="2356472"/>
            <a:ext cx="2736304" cy="1280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654E87-8626-7AF3-991F-9C1643A94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41" y="1077137"/>
            <a:ext cx="5259321" cy="35981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427064-6476-C748-E524-A735B0E36872}"/>
              </a:ext>
            </a:extLst>
          </p:cNvPr>
          <p:cNvSpPr/>
          <p:nvPr/>
        </p:nvSpPr>
        <p:spPr>
          <a:xfrm>
            <a:off x="5043693" y="2129662"/>
            <a:ext cx="864096" cy="156273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95F5C2-C71D-3420-654F-928509EDAC5C}"/>
              </a:ext>
            </a:extLst>
          </p:cNvPr>
          <p:cNvSpPr/>
          <p:nvPr/>
        </p:nvSpPr>
        <p:spPr>
          <a:xfrm>
            <a:off x="5043693" y="2356472"/>
            <a:ext cx="864096" cy="15627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C611ECE1-26E7-6284-1419-9175BCDD8765}"/>
              </a:ext>
            </a:extLst>
          </p:cNvPr>
          <p:cNvCxnSpPr/>
          <p:nvPr/>
        </p:nvCxnSpPr>
        <p:spPr>
          <a:xfrm>
            <a:off x="3384773" y="1367879"/>
            <a:ext cx="1658920" cy="864096"/>
          </a:xfrm>
          <a:prstGeom prst="curvedConnector3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84FA55C8-5767-CA60-ED8F-AA3FACFE7A68}"/>
              </a:ext>
            </a:extLst>
          </p:cNvPr>
          <p:cNvCxnSpPr>
            <a:endCxn id="10" idx="1"/>
          </p:cNvCxnSpPr>
          <p:nvPr/>
        </p:nvCxnSpPr>
        <p:spPr>
          <a:xfrm>
            <a:off x="3744813" y="1655911"/>
            <a:ext cx="1298880" cy="778698"/>
          </a:xfrm>
          <a:prstGeom prst="curvedConnector3">
            <a:avLst>
              <a:gd name="adj1" fmla="val 34716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FB4A70-8243-97A7-6B76-7C6173A2AD20}"/>
              </a:ext>
            </a:extLst>
          </p:cNvPr>
          <p:cNvSpPr/>
          <p:nvPr/>
        </p:nvSpPr>
        <p:spPr>
          <a:xfrm>
            <a:off x="6841157" y="3240087"/>
            <a:ext cx="3024336" cy="720080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20234921-89A1-C3ED-3BBA-C22CDFC0918C}"/>
              </a:ext>
            </a:extLst>
          </p:cNvPr>
          <p:cNvCxnSpPr/>
          <p:nvPr/>
        </p:nvCxnSpPr>
        <p:spPr>
          <a:xfrm>
            <a:off x="3888829" y="1943943"/>
            <a:ext cx="2952328" cy="1656184"/>
          </a:xfrm>
          <a:prstGeom prst="curvedConnector3">
            <a:avLst>
              <a:gd name="adj1" fmla="val 15156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BBD2EE-D8A2-A6CD-C64B-88C135A5038D}"/>
              </a:ext>
            </a:extLst>
          </p:cNvPr>
          <p:cNvSpPr/>
          <p:nvPr/>
        </p:nvSpPr>
        <p:spPr>
          <a:xfrm>
            <a:off x="6829994" y="4032175"/>
            <a:ext cx="3024336" cy="643115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7256837-6596-1A90-EF6B-C39F17DF257A}"/>
              </a:ext>
            </a:extLst>
          </p:cNvPr>
          <p:cNvCxnSpPr>
            <a:endCxn id="21" idx="1"/>
          </p:cNvCxnSpPr>
          <p:nvPr/>
        </p:nvCxnSpPr>
        <p:spPr>
          <a:xfrm>
            <a:off x="3888829" y="1943943"/>
            <a:ext cx="2941165" cy="2409790"/>
          </a:xfrm>
          <a:prstGeom prst="curvedConnector3">
            <a:avLst>
              <a:gd name="adj1" fmla="val 12774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5046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 err="1"/>
              <a:t>몽고유</a:t>
            </a:r>
            <a:r>
              <a:rPr lang="en-US" altLang="ko-KR" dirty="0"/>
              <a:t> </a:t>
            </a:r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https://www.mongodb.com</a:t>
            </a:r>
            <a:r>
              <a:rPr lang="en-US" altLang="ko-KR" dirty="0"/>
              <a:t>)</a:t>
            </a:r>
            <a:r>
              <a:rPr lang="ko-KR" altLang="en-US" dirty="0"/>
              <a:t> 접속</a:t>
            </a:r>
            <a:endParaRPr lang="en-US" altLang="ko-KR" dirty="0"/>
          </a:p>
          <a:p>
            <a:pPr lvl="3"/>
            <a:r>
              <a:rPr lang="en-US" altLang="ko-KR" dirty="0"/>
              <a:t>[</a:t>
            </a:r>
            <a:r>
              <a:rPr lang="ko-KR" altLang="en-US" dirty="0" err="1"/>
              <a:t>무료체험판</a:t>
            </a:r>
            <a:r>
              <a:rPr lang="ko-KR" altLang="en-US" dirty="0"/>
              <a:t> 다운로드</a:t>
            </a:r>
            <a:r>
              <a:rPr lang="en-US" altLang="ko-KR" dirty="0"/>
              <a:t>]</a:t>
            </a:r>
            <a:r>
              <a:rPr lang="ko-KR" altLang="en-US" dirty="0"/>
              <a:t>나 </a:t>
            </a:r>
            <a:r>
              <a:rPr lang="en-US" altLang="ko-KR" dirty="0"/>
              <a:t>[</a:t>
            </a:r>
            <a:r>
              <a:rPr lang="ko-KR" altLang="en-US" dirty="0"/>
              <a:t>무료로 시작하세요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3"/>
            <a:r>
              <a:rPr lang="en-US" altLang="ko-KR" dirty="0"/>
              <a:t>“</a:t>
            </a:r>
            <a:r>
              <a:rPr lang="ko-KR" altLang="en-US" dirty="0"/>
              <a:t>등록하기</a:t>
            </a:r>
            <a:r>
              <a:rPr lang="en-US" altLang="ko-KR" dirty="0"/>
              <a:t>”</a:t>
            </a:r>
            <a:r>
              <a:rPr lang="ko-KR" altLang="en-US" dirty="0"/>
              <a:t> 진행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구글 계정으로 등록 가능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위에서 사용한 이메일 주소로 확인 메일이 도착</a:t>
            </a:r>
            <a:endParaRPr lang="en-US" altLang="ko-KR" dirty="0"/>
          </a:p>
          <a:p>
            <a:pPr lvl="3"/>
            <a:r>
              <a:rPr lang="ko-KR" altLang="en-US" dirty="0"/>
              <a:t>이메일을 열고 </a:t>
            </a:r>
            <a:r>
              <a:rPr lang="en-US" altLang="ko-KR" dirty="0"/>
              <a:t>[Verify Email]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r>
              <a:rPr lang="ko-KR" altLang="en-US" dirty="0"/>
              <a:t>지시를 따라 쭉</a:t>
            </a:r>
            <a:r>
              <a:rPr lang="en-US" altLang="ko-KR" dirty="0"/>
              <a:t>~ </a:t>
            </a:r>
            <a:r>
              <a:rPr lang="ko-KR" altLang="en-US" dirty="0"/>
              <a:t>진행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어떤 유형의 데이터베이스를 사용할지 선택</a:t>
            </a:r>
            <a:endParaRPr lang="en-US" altLang="ko-KR" dirty="0"/>
          </a:p>
          <a:p>
            <a:pPr lvl="3"/>
            <a:r>
              <a:rPr lang="ko-KR" altLang="en-US" dirty="0"/>
              <a:t>우리는 연습용으로 진행할 것이므로 </a:t>
            </a:r>
            <a:r>
              <a:rPr lang="en-US" altLang="ko-KR" dirty="0"/>
              <a:t>[M0 Free]</a:t>
            </a:r>
            <a:r>
              <a:rPr lang="ko-KR" altLang="en-US" dirty="0"/>
              <a:t>를 선택</a:t>
            </a:r>
            <a:r>
              <a:rPr lang="en-US" altLang="ko-KR" dirty="0"/>
              <a:t>, [Create]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6807859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데이터베이스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클라우드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https://account.mongodb.com/account/login</a:t>
            </a:r>
            <a:r>
              <a:rPr lang="en-US" altLang="ko-KR" dirty="0"/>
              <a:t>)</a:t>
            </a:r>
            <a:r>
              <a:rPr lang="ko-KR" altLang="en-US" dirty="0"/>
              <a:t> 접속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Overview/DEPLOYMENT/</a:t>
            </a:r>
            <a:r>
              <a:rPr lang="en-US" altLang="ko-KR" dirty="0" err="1"/>
              <a:t>Datbase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클러스터 이름 오른쪽에 있는 </a:t>
            </a:r>
            <a:r>
              <a:rPr lang="en-US" altLang="ko-KR" dirty="0">
                <a:sym typeface="Wingdings" panose="05000000000000000000" pitchFamily="2" charset="2"/>
              </a:rPr>
              <a:t>[Browse Collections]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66" y="2015951"/>
            <a:ext cx="4382111" cy="731622"/>
          </a:xfrm>
          <a:prstGeom prst="rect">
            <a:avLst/>
          </a:prstGeom>
        </p:spPr>
      </p:pic>
      <p:sp>
        <p:nvSpPr>
          <p:cNvPr id="9" name="번개 8"/>
          <p:cNvSpPr/>
          <p:nvPr/>
        </p:nvSpPr>
        <p:spPr>
          <a:xfrm>
            <a:off x="6667056" y="2096898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36D79A-2F72-04C3-987D-68094C7F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" y="1295871"/>
            <a:ext cx="788706" cy="3384376"/>
          </a:xfrm>
          <a:prstGeom prst="rect">
            <a:avLst/>
          </a:prstGeom>
        </p:spPr>
      </p:pic>
      <p:sp>
        <p:nvSpPr>
          <p:cNvPr id="8" name="번개 7"/>
          <p:cNvSpPr/>
          <p:nvPr/>
        </p:nvSpPr>
        <p:spPr>
          <a:xfrm>
            <a:off x="504453" y="1697251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205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데이터베이스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샘플 데이터 불러오기</a:t>
            </a:r>
            <a:endParaRPr lang="en-US" altLang="ko-KR" dirty="0"/>
          </a:p>
          <a:p>
            <a:pPr lvl="3"/>
            <a:r>
              <a:rPr lang="en-US" altLang="ko-KR" dirty="0"/>
              <a:t>[Load a Sample Dataset]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678" y="1799927"/>
            <a:ext cx="7128792" cy="41114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37154" y="3439635"/>
            <a:ext cx="936104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478" y="320386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데이터베이스</a:t>
            </a:r>
          </a:p>
        </p:txBody>
      </p:sp>
      <p:cxnSp>
        <p:nvCxnSpPr>
          <p:cNvPr id="13" name="구부러진 연결선 12"/>
          <p:cNvCxnSpPr>
            <a:stCxn id="11" idx="3"/>
            <a:endCxn id="10" idx="1"/>
          </p:cNvCxnSpPr>
          <p:nvPr/>
        </p:nvCxnSpPr>
        <p:spPr>
          <a:xfrm>
            <a:off x="1982362" y="3357755"/>
            <a:ext cx="554792" cy="153888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759575" y="3711640"/>
            <a:ext cx="936104" cy="144016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0478" y="3583651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컬렉션</a:t>
            </a:r>
          </a:p>
        </p:txBody>
      </p:sp>
      <p:cxnSp>
        <p:nvCxnSpPr>
          <p:cNvPr id="20" name="구부러진 연결선 19"/>
          <p:cNvCxnSpPr>
            <a:stCxn id="18" idx="3"/>
            <a:endCxn id="16" idx="1"/>
          </p:cNvCxnSpPr>
          <p:nvPr/>
        </p:nvCxnSpPr>
        <p:spPr>
          <a:xfrm>
            <a:off x="1434135" y="3737540"/>
            <a:ext cx="1325440" cy="46108"/>
          </a:xfrm>
          <a:prstGeom prst="curvedConnector3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53178" y="3923119"/>
            <a:ext cx="936104" cy="144016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43669" y="4151074"/>
            <a:ext cx="936104" cy="144016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5" name="구부러진 연결선 24"/>
          <p:cNvCxnSpPr>
            <a:stCxn id="18" idx="3"/>
          </p:cNvCxnSpPr>
          <p:nvPr/>
        </p:nvCxnSpPr>
        <p:spPr>
          <a:xfrm>
            <a:off x="1434135" y="3737540"/>
            <a:ext cx="1309534" cy="246105"/>
          </a:xfrm>
          <a:prstGeom prst="curvedConnector3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stCxn id="18" idx="3"/>
          </p:cNvCxnSpPr>
          <p:nvPr/>
        </p:nvCxnSpPr>
        <p:spPr>
          <a:xfrm>
            <a:off x="1434135" y="3737540"/>
            <a:ext cx="1309534" cy="485542"/>
          </a:xfrm>
          <a:prstGeom prst="curvedConnector3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0477" y="4228963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선택된 컬렉션</a:t>
            </a:r>
          </a:p>
        </p:txBody>
      </p:sp>
      <p:cxnSp>
        <p:nvCxnSpPr>
          <p:cNvPr id="33" name="구부러진 연결선 32"/>
          <p:cNvCxnSpPr>
            <a:stCxn id="31" idx="3"/>
          </p:cNvCxnSpPr>
          <p:nvPr/>
        </p:nvCxnSpPr>
        <p:spPr>
          <a:xfrm flipV="1">
            <a:off x="2022436" y="3783648"/>
            <a:ext cx="721233" cy="599204"/>
          </a:xfrm>
          <a:prstGeom prst="curvedConnector3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40958" y="3696349"/>
            <a:ext cx="4032448" cy="79920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65494" y="335775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다큐먼트</a:t>
            </a:r>
          </a:p>
        </p:txBody>
      </p:sp>
      <p:cxnSp>
        <p:nvCxnSpPr>
          <p:cNvPr id="37" name="구부러진 연결선 36"/>
          <p:cNvCxnSpPr>
            <a:stCxn id="35" idx="1"/>
          </p:cNvCxnSpPr>
          <p:nvPr/>
        </p:nvCxnSpPr>
        <p:spPr>
          <a:xfrm rot="10800000" flipV="1">
            <a:off x="9073406" y="3511643"/>
            <a:ext cx="792088" cy="584306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042371" y="4767600"/>
            <a:ext cx="4032448" cy="799201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0" name="구부러진 연결선 39"/>
          <p:cNvCxnSpPr>
            <a:stCxn id="35" idx="1"/>
            <a:endCxn id="38" idx="3"/>
          </p:cNvCxnSpPr>
          <p:nvPr/>
        </p:nvCxnSpPr>
        <p:spPr>
          <a:xfrm rot="10800000" flipV="1">
            <a:off x="9074820" y="3511643"/>
            <a:ext cx="790675" cy="1655558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9606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데이터베이스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데이터베이스 만들기</a:t>
            </a:r>
            <a:endParaRPr lang="en-US" altLang="ko-KR" dirty="0"/>
          </a:p>
          <a:p>
            <a:pPr lvl="3"/>
            <a:r>
              <a:rPr lang="en-US" altLang="ko-KR" dirty="0"/>
              <a:t>[Create Database]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r>
              <a:rPr lang="en-US" altLang="ko-KR" dirty="0"/>
              <a:t>[Database name] : </a:t>
            </a:r>
            <a:r>
              <a:rPr lang="en-US" altLang="ko-KR" dirty="0" err="1"/>
              <a:t>myContacts</a:t>
            </a:r>
            <a:endParaRPr lang="en-US" altLang="ko-KR" dirty="0"/>
          </a:p>
          <a:p>
            <a:pPr lvl="3"/>
            <a:r>
              <a:rPr lang="en-US" altLang="ko-KR" dirty="0"/>
              <a:t>[Collection name] : contacts</a:t>
            </a:r>
          </a:p>
          <a:p>
            <a:pPr lvl="3"/>
            <a:r>
              <a:rPr lang="en-US" altLang="ko-KR" dirty="0"/>
              <a:t>[Create]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37" y="2447999"/>
            <a:ext cx="2095793" cy="2347287"/>
          </a:xfrm>
          <a:prstGeom prst="rect">
            <a:avLst/>
          </a:prstGeom>
        </p:spPr>
      </p:pic>
      <p:sp>
        <p:nvSpPr>
          <p:cNvPr id="24" name="번개 23"/>
          <p:cNvSpPr/>
          <p:nvPr/>
        </p:nvSpPr>
        <p:spPr>
          <a:xfrm>
            <a:off x="964829" y="2368955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81" y="2558864"/>
            <a:ext cx="4580259" cy="3056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번개 25"/>
          <p:cNvSpPr/>
          <p:nvPr/>
        </p:nvSpPr>
        <p:spPr>
          <a:xfrm>
            <a:off x="7201197" y="4874498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341" y="2481231"/>
            <a:ext cx="2088171" cy="1653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4418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데이터베이스에 사용자 추가하기</a:t>
            </a:r>
            <a:endParaRPr lang="en-US" altLang="ko-KR" dirty="0"/>
          </a:p>
          <a:p>
            <a:pPr lvl="2"/>
            <a:r>
              <a:rPr lang="ko-KR" altLang="en-US" dirty="0"/>
              <a:t>데이터베이스에 접근할 수 있는 권한을 가진 사용자를 추가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데이터베이스에 접근할 수 있는 사용자 확인</a:t>
            </a:r>
            <a:endParaRPr lang="en-US" altLang="ko-KR" dirty="0"/>
          </a:p>
          <a:p>
            <a:pPr lvl="3"/>
            <a:r>
              <a:rPr lang="en-US" altLang="ko-KR" dirty="0"/>
              <a:t>Overview/[Data Access]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새로운 데이터 사용자 추가 </a:t>
            </a:r>
            <a:endParaRPr lang="en-US" altLang="ko-KR" dirty="0"/>
          </a:p>
          <a:p>
            <a:pPr lvl="3"/>
            <a:r>
              <a:rPr lang="en-US" altLang="ko-KR" dirty="0"/>
              <a:t>[+ADD NEW DATABASE USER]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3"/>
            <a:r>
              <a:rPr lang="ko-KR" altLang="en-US" dirty="0"/>
              <a:t>인증 방법</a:t>
            </a:r>
            <a:r>
              <a:rPr lang="en-US" altLang="ko-KR" dirty="0"/>
              <a:t>(Authentication Method)</a:t>
            </a:r>
            <a:r>
              <a:rPr lang="ko-KR" altLang="en-US" dirty="0"/>
              <a:t>으로 </a:t>
            </a:r>
            <a:r>
              <a:rPr lang="en-US" altLang="ko-KR" dirty="0"/>
              <a:t>Password</a:t>
            </a:r>
            <a:r>
              <a:rPr lang="ko-KR" altLang="en-US" dirty="0"/>
              <a:t>가 기본값으로 설정되어 있음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id:ship</a:t>
            </a:r>
            <a:r>
              <a:rPr lang="en-US" altLang="ko-KR" dirty="0"/>
              <a:t>, password:1234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권한 부여</a:t>
            </a:r>
            <a:endParaRPr lang="en-US" altLang="ko-KR" dirty="0"/>
          </a:p>
          <a:p>
            <a:pPr lvl="3"/>
            <a:r>
              <a:rPr lang="en-US" altLang="ko-KR" dirty="0"/>
              <a:t>Built-in Role : Atlas admin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" y="1295871"/>
            <a:ext cx="788706" cy="3384376"/>
          </a:xfrm>
          <a:prstGeom prst="rect">
            <a:avLst/>
          </a:prstGeom>
        </p:spPr>
      </p:pic>
      <p:sp>
        <p:nvSpPr>
          <p:cNvPr id="11" name="번개 10"/>
          <p:cNvSpPr/>
          <p:nvPr/>
        </p:nvSpPr>
        <p:spPr>
          <a:xfrm>
            <a:off x="432445" y="3979481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57" y="1873058"/>
            <a:ext cx="6995184" cy="1367029"/>
          </a:xfrm>
          <a:prstGeom prst="rect">
            <a:avLst/>
          </a:prstGeom>
        </p:spPr>
      </p:pic>
      <p:sp>
        <p:nvSpPr>
          <p:cNvPr id="13" name="번개 12"/>
          <p:cNvSpPr/>
          <p:nvPr/>
        </p:nvSpPr>
        <p:spPr>
          <a:xfrm>
            <a:off x="9001397" y="2366663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757" y="3960167"/>
            <a:ext cx="5159460" cy="10059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188" y="5256311"/>
            <a:ext cx="2446362" cy="6325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405" y="5684043"/>
            <a:ext cx="1219370" cy="327706"/>
          </a:xfrm>
          <a:prstGeom prst="rect">
            <a:avLst/>
          </a:prstGeom>
        </p:spPr>
      </p:pic>
      <p:sp>
        <p:nvSpPr>
          <p:cNvPr id="17" name="번개 16"/>
          <p:cNvSpPr/>
          <p:nvPr/>
        </p:nvSpPr>
        <p:spPr>
          <a:xfrm>
            <a:off x="9865493" y="5527647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7128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확장</a:t>
            </a:r>
            <a:r>
              <a:rPr lang="en-US" altLang="ko-KR" dirty="0"/>
              <a:t>(extension)</a:t>
            </a:r>
            <a:r>
              <a:rPr lang="ko-KR" altLang="en-US" dirty="0"/>
              <a:t>을 통해 데이터베이스에 접속하기</a:t>
            </a:r>
            <a:endParaRPr lang="en-US" altLang="ko-KR" dirty="0"/>
          </a:p>
          <a:p>
            <a:pPr lvl="2"/>
            <a:r>
              <a:rPr lang="en-US" altLang="ko-KR" dirty="0"/>
              <a:t>VS Code</a:t>
            </a:r>
            <a:r>
              <a:rPr lang="ko-KR" altLang="en-US" dirty="0"/>
              <a:t>와 몽고</a:t>
            </a:r>
            <a:r>
              <a:rPr lang="en-US" altLang="ko-KR" dirty="0"/>
              <a:t>DB </a:t>
            </a:r>
            <a:r>
              <a:rPr lang="ko-KR" altLang="en-US" dirty="0"/>
              <a:t>사이트 화면을 오가면서 개발하게 되면 번거로움</a:t>
            </a:r>
            <a:endParaRPr lang="en-US" altLang="ko-KR" dirty="0"/>
          </a:p>
          <a:p>
            <a:pPr lvl="2"/>
            <a:r>
              <a:rPr lang="en-US" altLang="ko-KR" dirty="0"/>
              <a:t>VS Code</a:t>
            </a:r>
            <a:r>
              <a:rPr lang="ko-KR" altLang="en-US" dirty="0"/>
              <a:t>에서 몽고</a:t>
            </a:r>
            <a:r>
              <a:rPr lang="en-US" altLang="ko-KR" dirty="0"/>
              <a:t>DB</a:t>
            </a:r>
            <a:r>
              <a:rPr lang="ko-KR" altLang="en-US" dirty="0"/>
              <a:t>에 접속하여 작업할 수 있는 확장</a:t>
            </a:r>
            <a:r>
              <a:rPr lang="en-US" altLang="ko-KR" dirty="0"/>
              <a:t>(extension)</a:t>
            </a:r>
            <a:r>
              <a:rPr lang="ko-KR" altLang="en-US" dirty="0"/>
              <a:t>을 활용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MongoDB for VS Code </a:t>
            </a:r>
            <a:r>
              <a:rPr lang="ko-KR" altLang="en-US" dirty="0"/>
              <a:t>확장 설치하기</a:t>
            </a:r>
            <a:endParaRPr lang="en-US" altLang="ko-KR" dirty="0"/>
          </a:p>
          <a:p>
            <a:pPr lvl="3"/>
            <a:r>
              <a:rPr lang="en-US" altLang="ko-KR" dirty="0"/>
              <a:t>VS Code</a:t>
            </a:r>
            <a:r>
              <a:rPr lang="ko-KR" altLang="en-US" dirty="0"/>
              <a:t>에서 확장 아이콘 클릭 후 </a:t>
            </a:r>
            <a:r>
              <a:rPr lang="en-US" altLang="ko-KR" dirty="0"/>
              <a:t>‘MongoDB for VS Code’</a:t>
            </a:r>
            <a:r>
              <a:rPr lang="ko-KR" altLang="en-US" dirty="0"/>
              <a:t>로 검색 후 </a:t>
            </a:r>
            <a:r>
              <a:rPr lang="en-US" altLang="ko-KR" dirty="0"/>
              <a:t>Install     , </a:t>
            </a:r>
            <a:r>
              <a:rPr lang="ko-KR" altLang="en-US" dirty="0"/>
              <a:t>설치 후 새로운 아이콘 나타남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en-US" altLang="ko-KR" dirty="0" err="1"/>
              <a:t>MongDB</a:t>
            </a:r>
            <a:r>
              <a:rPr lang="en-US" altLang="ko-KR" dirty="0"/>
              <a:t> for VS Code </a:t>
            </a:r>
            <a:r>
              <a:rPr lang="ko-KR" altLang="en-US" dirty="0"/>
              <a:t>확장과 연결하기</a:t>
            </a:r>
            <a:endParaRPr lang="en-US" altLang="ko-KR" dirty="0"/>
          </a:p>
          <a:p>
            <a:pPr lvl="3"/>
            <a:r>
              <a:rPr lang="en-US" altLang="ko-KR" dirty="0"/>
              <a:t>Overview/[Database]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303983"/>
            <a:ext cx="7521990" cy="1143159"/>
          </a:xfrm>
          <a:prstGeom prst="rect">
            <a:avLst/>
          </a:prstGeom>
        </p:spPr>
      </p:pic>
      <p:sp>
        <p:nvSpPr>
          <p:cNvPr id="15" name="번개 14"/>
          <p:cNvSpPr/>
          <p:nvPr/>
        </p:nvSpPr>
        <p:spPr>
          <a:xfrm>
            <a:off x="2088629" y="2990842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9589" y="1512355"/>
            <a:ext cx="373432" cy="29569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" y="1295871"/>
            <a:ext cx="788706" cy="3384376"/>
          </a:xfrm>
          <a:prstGeom prst="rect">
            <a:avLst/>
          </a:prstGeom>
        </p:spPr>
      </p:pic>
      <p:sp>
        <p:nvSpPr>
          <p:cNvPr id="19" name="번개 18"/>
          <p:cNvSpPr/>
          <p:nvPr/>
        </p:nvSpPr>
        <p:spPr>
          <a:xfrm>
            <a:off x="408872" y="1659225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191" y="4176191"/>
            <a:ext cx="4252554" cy="1272718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944613" y="2939675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586056" y="4104183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98689" y="1518779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번개 27"/>
          <p:cNvSpPr/>
          <p:nvPr/>
        </p:nvSpPr>
        <p:spPr>
          <a:xfrm>
            <a:off x="5336295" y="5017340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343541" y="4901376"/>
            <a:ext cx="144016" cy="14401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BC1C8C9-322C-A7D9-FCD2-95F6DA34A341}"/>
              </a:ext>
            </a:extLst>
          </p:cNvPr>
          <p:cNvSpPr/>
          <p:nvPr/>
        </p:nvSpPr>
        <p:spPr>
          <a:xfrm>
            <a:off x="5786027" y="2083475"/>
            <a:ext cx="144016" cy="14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B1C555-7E49-4454-9D76-FE2BD193EEC3}"/>
              </a:ext>
            </a:extLst>
          </p:cNvPr>
          <p:cNvSpPr/>
          <p:nvPr/>
        </p:nvSpPr>
        <p:spPr>
          <a:xfrm>
            <a:off x="7808207" y="2083411"/>
            <a:ext cx="144016" cy="14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1724E60-2EAB-8D7D-53A5-06A8E47A9AE0}"/>
              </a:ext>
            </a:extLst>
          </p:cNvPr>
          <p:cNvSpPr/>
          <p:nvPr/>
        </p:nvSpPr>
        <p:spPr>
          <a:xfrm>
            <a:off x="2848116" y="4074103"/>
            <a:ext cx="144016" cy="14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6824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2B966-1266-BB89-F2CF-70590E78F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381428-2C57-0928-C7F0-44334C6061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189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F4851-3634-22D8-C200-A5A4E63AB1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 확장</a:t>
            </a:r>
            <a:r>
              <a:rPr lang="en-US" altLang="ko-KR" dirty="0"/>
              <a:t> (extension)</a:t>
            </a:r>
            <a:r>
              <a:rPr lang="ko-KR" altLang="en-US" dirty="0"/>
              <a:t>을 통한 데이터베이스 접속하기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데이터베이스 연결 문자열 확인하기</a:t>
            </a:r>
            <a:endParaRPr lang="en-US" altLang="ko-KR" dirty="0"/>
          </a:p>
          <a:p>
            <a:pPr lvl="3"/>
            <a:r>
              <a:rPr lang="en-US" altLang="ko-KR" dirty="0"/>
              <a:t>[Connect]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[MongoDB for VS Code]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커넥션 스트링 복사하기</a:t>
            </a:r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</a:p>
          <a:p>
            <a:pPr lvl="3"/>
            <a:r>
              <a:rPr lang="en-US" altLang="ko-KR" dirty="0"/>
              <a:t>VS Code</a:t>
            </a:r>
            <a:r>
              <a:rPr lang="ko-KR" altLang="en-US" dirty="0"/>
              <a:t>에서 </a:t>
            </a:r>
            <a:r>
              <a:rPr lang="en-US" altLang="ko-KR" dirty="0"/>
              <a:t>MongoDB for 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anose="05000000000000000000" pitchFamily="2" charset="2"/>
              </a:rPr>
              <a:t> Add Connection </a:t>
            </a:r>
            <a:r>
              <a:rPr lang="ko-KR" altLang="en-US" dirty="0">
                <a:sym typeface="Wingdings" panose="05000000000000000000" pitchFamily="2" charset="2"/>
              </a:rPr>
              <a:t>버튼 클릭 </a:t>
            </a:r>
            <a:r>
              <a:rPr lang="en-US" altLang="ko-KR" dirty="0">
                <a:sym typeface="Wingdings" panose="05000000000000000000" pitchFamily="2" charset="2"/>
              </a:rPr>
              <a:t> Connect String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Connect </a:t>
            </a:r>
            <a:r>
              <a:rPr lang="ko-KR" altLang="en-US" dirty="0">
                <a:sym typeface="Wingdings" panose="05000000000000000000" pitchFamily="2" charset="2"/>
              </a:rPr>
              <a:t>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AFEE6F-902D-AA2F-B2A4-5EF14EC75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D30F7F-222A-CDE0-6A0D-6FDE3CD39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84" y="3428267"/>
            <a:ext cx="5685314" cy="396295"/>
          </a:xfrm>
          <a:prstGeom prst="rect">
            <a:avLst/>
          </a:prstGeom>
        </p:spPr>
      </p:pic>
      <p:sp>
        <p:nvSpPr>
          <p:cNvPr id="14" name="번개 13">
            <a:extLst>
              <a:ext uri="{FF2B5EF4-FFF2-40B4-BE49-F238E27FC236}">
                <a16:creationId xmlns:a16="http://schemas.microsoft.com/office/drawing/2014/main" id="{2650B1E7-0E01-D053-F9CF-7CC53CCA98F8}"/>
              </a:ext>
            </a:extLst>
          </p:cNvPr>
          <p:cNvSpPr/>
          <p:nvPr/>
        </p:nvSpPr>
        <p:spPr>
          <a:xfrm>
            <a:off x="8497341" y="3403013"/>
            <a:ext cx="144016" cy="14401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C411A5-302F-1233-A4AB-8294E21E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614" y="1580978"/>
            <a:ext cx="333422" cy="30770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F1BDBA-23D2-0864-5D18-2B71A2083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281" y="4353994"/>
            <a:ext cx="2581917" cy="13036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738FEF0-E488-23A3-7274-78F6852E2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264" y="4635646"/>
            <a:ext cx="2724530" cy="352474"/>
          </a:xfrm>
          <a:prstGeom prst="rect">
            <a:avLst/>
          </a:prstGeom>
        </p:spPr>
      </p:pic>
      <p:sp>
        <p:nvSpPr>
          <p:cNvPr id="21" name="번개 20">
            <a:extLst>
              <a:ext uri="{FF2B5EF4-FFF2-40B4-BE49-F238E27FC236}">
                <a16:creationId xmlns:a16="http://schemas.microsoft.com/office/drawing/2014/main" id="{979AC1B2-3F58-CD42-063E-C3C02AA0E7DB}"/>
              </a:ext>
            </a:extLst>
          </p:cNvPr>
          <p:cNvSpPr/>
          <p:nvPr/>
        </p:nvSpPr>
        <p:spPr>
          <a:xfrm>
            <a:off x="11056305" y="4209978"/>
            <a:ext cx="144016" cy="14401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번개 21">
            <a:extLst>
              <a:ext uri="{FF2B5EF4-FFF2-40B4-BE49-F238E27FC236}">
                <a16:creationId xmlns:a16="http://schemas.microsoft.com/office/drawing/2014/main" id="{EFD7DE5A-1902-5873-9445-4B092E82D981}"/>
              </a:ext>
            </a:extLst>
          </p:cNvPr>
          <p:cNvSpPr/>
          <p:nvPr/>
        </p:nvSpPr>
        <p:spPr>
          <a:xfrm>
            <a:off x="2736701" y="4563638"/>
            <a:ext cx="144016" cy="14401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67DB3383-65F1-8D6B-CF74-57E3C075280E}"/>
              </a:ext>
            </a:extLst>
          </p:cNvPr>
          <p:cNvSpPr/>
          <p:nvPr/>
        </p:nvSpPr>
        <p:spPr>
          <a:xfrm>
            <a:off x="6340281" y="4933825"/>
            <a:ext cx="144016" cy="14401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19DD9-A1CF-EE42-D603-D418105F8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" y="1295871"/>
            <a:ext cx="788706" cy="3384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4BAB99-BBBA-AFC6-E398-AE22392F2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2159" y="1589758"/>
            <a:ext cx="4252554" cy="1272718"/>
          </a:xfrm>
          <a:prstGeom prst="rect">
            <a:avLst/>
          </a:prstGeom>
        </p:spPr>
      </p:pic>
      <p:sp>
        <p:nvSpPr>
          <p:cNvPr id="15" name="번개 14">
            <a:extLst>
              <a:ext uri="{FF2B5EF4-FFF2-40B4-BE49-F238E27FC236}">
                <a16:creationId xmlns:a16="http://schemas.microsoft.com/office/drawing/2014/main" id="{7816B4D9-8F89-4403-2315-A8DFCCA1B37F}"/>
              </a:ext>
            </a:extLst>
          </p:cNvPr>
          <p:cNvSpPr/>
          <p:nvPr/>
        </p:nvSpPr>
        <p:spPr>
          <a:xfrm>
            <a:off x="4608909" y="2486299"/>
            <a:ext cx="144016" cy="144016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984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53A35-AC35-6B69-0AD7-1D78CF554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A7D703-A856-FCB5-A6EF-4276471CA4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05F162-D51F-C379-5B91-F45E85E6B8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 치하기 및 환경 구축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파일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오픈</a:t>
            </a:r>
            <a:r>
              <a:rPr lang="en-US" altLang="ko-KR" dirty="0">
                <a:sym typeface="Wingdings" panose="05000000000000000000" pitchFamily="2" charset="2"/>
              </a:rPr>
              <a:t> : basics/01/hello.js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터미널 오픈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ctrl+shift</a:t>
            </a:r>
            <a:r>
              <a:rPr lang="en-US" altLang="ko-KR" dirty="0">
                <a:sym typeface="Wingdings" panose="05000000000000000000" pitchFamily="2" charset="2"/>
              </a:rPr>
              <a:t>+`(</a:t>
            </a:r>
            <a:r>
              <a:rPr lang="ko-KR" altLang="en-US" dirty="0" err="1">
                <a:sym typeface="Wingdings" panose="05000000000000000000" pitchFamily="2" charset="2"/>
              </a:rPr>
              <a:t>백틱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Hello.js</a:t>
            </a:r>
            <a:r>
              <a:rPr lang="ko-KR" altLang="en-US" dirty="0">
                <a:sym typeface="Wingdings" panose="05000000000000000000" pitchFamily="2" charset="2"/>
              </a:rPr>
              <a:t> 파일 실행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디렉토리 이동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-node-main\basics&gt; cd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01 </a:t>
            </a:r>
            <a:r>
              <a:rPr lang="en-US" altLang="ko-KR" i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[enter]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-node-main\basics\01&gt; node hello.js </a:t>
            </a:r>
            <a:r>
              <a:rPr lang="en-US" altLang="ko-KR" i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[enter]</a:t>
            </a: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확장자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js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입력하지 않아도 됨</a:t>
            </a:r>
            <a:r>
              <a:rPr lang="en-US" altLang="ko-KR" dirty="0">
                <a:sym typeface="Wingdings" panose="05000000000000000000" pitchFamily="2" charset="2"/>
              </a:rPr>
              <a:t> &gt; node hello</a:t>
            </a:r>
            <a:r>
              <a:rPr lang="en-US" altLang="ko-KR" i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[enter]</a:t>
            </a:r>
          </a:p>
          <a:p>
            <a:pPr marL="542925" lvl="2" indent="0">
              <a:buNone/>
            </a:pPr>
            <a:r>
              <a:rPr lang="en-US" altLang="ko-KR" i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	</a:t>
            </a:r>
          </a:p>
          <a:p>
            <a:pPr marL="542925" lvl="2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9D13E6-902C-D752-1E95-3A5996171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0C1320-316C-5F65-1D5D-90AD8AD78F3A}"/>
              </a:ext>
            </a:extLst>
          </p:cNvPr>
          <p:cNvSpPr/>
          <p:nvPr/>
        </p:nvSpPr>
        <p:spPr>
          <a:xfrm>
            <a:off x="2983768" y="1223863"/>
            <a:ext cx="5544616" cy="144016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689940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3C852-BEDA-CD7D-01C5-9F324364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EFD2F8-4050-982E-D295-83DA1A8396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EEFD9-064C-816C-8541-2B0A458E953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08-2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시작하기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 확장을 통한 데이터베이스 접속하기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5. </a:t>
            </a:r>
            <a:r>
              <a:rPr lang="ko-KR" altLang="en-US" dirty="0">
                <a:sym typeface="Wingdings" panose="05000000000000000000" pitchFamily="2" charset="2"/>
              </a:rPr>
              <a:t>아래 창에 붙여 넣은 후 </a:t>
            </a:r>
            <a:r>
              <a:rPr lang="en-US" altLang="ko-KR" dirty="0">
                <a:sym typeface="Wingdings" panose="05000000000000000000" pitchFamily="2" charset="2"/>
              </a:rPr>
              <a:t>&lt;username&gt;</a:t>
            </a:r>
            <a:r>
              <a:rPr lang="ko-KR" altLang="en-US" dirty="0">
                <a:sym typeface="Wingdings" panose="05000000000000000000" pitchFamily="2" charset="2"/>
              </a:rPr>
              <a:t>을 등록한 </a:t>
            </a:r>
            <a:r>
              <a:rPr lang="en-US" altLang="ko-KR" dirty="0">
                <a:sym typeface="Wingdings" panose="05000000000000000000" pitchFamily="2" charset="2"/>
              </a:rPr>
              <a:t>id, &lt;password&gt;</a:t>
            </a:r>
            <a:r>
              <a:rPr lang="ko-KR" altLang="en-US" dirty="0">
                <a:sym typeface="Wingdings" panose="05000000000000000000" pitchFamily="2" charset="2"/>
              </a:rPr>
              <a:t>는 해당 </a:t>
            </a:r>
            <a:r>
              <a:rPr lang="en-US" altLang="ko-KR" dirty="0">
                <a:sym typeface="Wingdings" panose="05000000000000000000" pitchFamily="2" charset="2"/>
              </a:rPr>
              <a:t>id</a:t>
            </a:r>
            <a:r>
              <a:rPr lang="ko-KR" altLang="en-US" dirty="0">
                <a:sym typeface="Wingdings" panose="05000000000000000000" pitchFamily="2" charset="2"/>
              </a:rPr>
              <a:t>에 대한 패스워드로 변경 후 </a:t>
            </a:r>
            <a:r>
              <a:rPr lang="en-US" altLang="ko-KR" i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[Enter]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username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사용자 등록된 </a:t>
            </a:r>
            <a:r>
              <a:rPr lang="en-US" altLang="ko-KR" i="1" dirty="0">
                <a:sym typeface="Wingdings" panose="05000000000000000000" pitchFamily="2" charset="2"/>
              </a:rPr>
              <a:t>username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password  </a:t>
            </a:r>
            <a:r>
              <a:rPr lang="ko-KR" altLang="en-US" dirty="0">
                <a:sym typeface="Wingdings" panose="05000000000000000000" pitchFamily="2" charset="2"/>
              </a:rPr>
              <a:t>해당 사용자에 대한 </a:t>
            </a:r>
            <a:r>
              <a:rPr lang="en-US" altLang="ko-KR" i="1" dirty="0">
                <a:sym typeface="Wingdings" panose="05000000000000000000" pitchFamily="2" charset="2"/>
              </a:rPr>
              <a:t>password</a:t>
            </a:r>
            <a:r>
              <a:rPr lang="ko-KR" altLang="en-US" dirty="0">
                <a:sym typeface="Wingdings" panose="05000000000000000000" pitchFamily="2" charset="2"/>
              </a:rPr>
              <a:t>로 수정하여 입력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정상적으로 연결되었다면 아래와</a:t>
            </a:r>
            <a:r>
              <a:rPr lang="en-US" altLang="ko-KR" dirty="0"/>
              <a:t> </a:t>
            </a:r>
            <a:r>
              <a:rPr lang="ko-KR" altLang="en-US" dirty="0"/>
              <a:t>같이</a:t>
            </a:r>
            <a:r>
              <a:rPr lang="en-US" altLang="ko-KR" dirty="0"/>
              <a:t> VS Code</a:t>
            </a:r>
            <a:r>
              <a:rPr lang="ko-KR" altLang="en-US" dirty="0"/>
              <a:t>에 데이터베이스 목록이 나타남</a:t>
            </a:r>
            <a:endParaRPr lang="en-US" altLang="ko-KR" dirty="0"/>
          </a:p>
          <a:p>
            <a:pPr lvl="3"/>
            <a:endParaRPr lang="en-US" altLang="ko-KR" dirty="0"/>
          </a:p>
          <a:p>
            <a:pPr marL="702000" lvl="3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D58FF6-214D-5598-D32E-7821AB7A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F933D-84D8-0B64-DE58-9F3CE107D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65" y="1524745"/>
            <a:ext cx="4641228" cy="594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88D017-7721-8571-84ED-7A2D300E2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93" y="2808039"/>
            <a:ext cx="2126277" cy="291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945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FCAC7-2CA7-5468-9654-989E5F516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B41A0C-281A-15A5-CDFE-F1A0F00917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40EBA3-831E-FA6C-785B-1190320B59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08-3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데이터베이스를 만들고 또한 </a:t>
            </a:r>
            <a:r>
              <a:rPr lang="en-US" altLang="ko-KR" dirty="0"/>
              <a:t>VS Code</a:t>
            </a:r>
            <a:r>
              <a:rPr lang="ko-KR" altLang="en-US" dirty="0"/>
              <a:t>에서 몽고</a:t>
            </a:r>
            <a:r>
              <a:rPr lang="en-US" altLang="ko-KR" dirty="0"/>
              <a:t>DB</a:t>
            </a:r>
            <a:r>
              <a:rPr lang="ko-KR" altLang="en-US" dirty="0"/>
              <a:t>에 접속 되었다면 이제 애플리케이션에서 몽고</a:t>
            </a:r>
            <a:r>
              <a:rPr lang="en-US" altLang="ko-KR" dirty="0"/>
              <a:t>DB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연결하는 방법을 알아보겠습니다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데이터베이스 연결 정보</a:t>
            </a:r>
            <a:r>
              <a:rPr lang="ko-KR" altLang="en-US" dirty="0"/>
              <a:t>가 외부에 드러나지 않도록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.env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파일</a:t>
            </a:r>
            <a:r>
              <a:rPr lang="ko-KR" altLang="en-US" dirty="0"/>
              <a:t>로 저장하는 방법도 알아보겠습니다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몽구스</a:t>
            </a:r>
            <a:r>
              <a:rPr lang="ko-KR" altLang="en-US" dirty="0"/>
              <a:t> 모듈과 </a:t>
            </a:r>
            <a:r>
              <a:rPr lang="en-US" altLang="ko-KR" dirty="0" err="1"/>
              <a:t>dotenv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2"/>
            <a:r>
              <a:rPr lang="ko-KR" altLang="en-US" dirty="0"/>
              <a:t>자바스크립트 코드를 사용해서 몽고</a:t>
            </a:r>
            <a:r>
              <a:rPr lang="en-US" altLang="ko-KR" dirty="0"/>
              <a:t>DB</a:t>
            </a:r>
            <a:r>
              <a:rPr lang="ko-KR" altLang="en-US" dirty="0"/>
              <a:t>에 연결할 때 모든 코드를 직접 작성할 수도 있지만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데이터베이스에 접속하고 관리하는 명령을 제공하는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몽구스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(Mongoose)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모듈을 이용</a:t>
            </a:r>
            <a:r>
              <a:rPr lang="ko-KR" altLang="en-US" dirty="0"/>
              <a:t>하면 편리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.env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파일을 사용하기 위해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dotenv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모듈</a:t>
            </a:r>
            <a:r>
              <a:rPr lang="ko-KR" altLang="en-US" dirty="0"/>
              <a:t>도 설치하겠음</a:t>
            </a:r>
            <a:endParaRPr lang="en-US" altLang="ko-KR" dirty="0"/>
          </a:p>
          <a:p>
            <a:pPr lvl="2"/>
            <a:r>
              <a:rPr lang="en-US" altLang="ko-KR" dirty="0" err="1"/>
              <a:t>mongoose.connect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 함수</a:t>
            </a:r>
            <a:endParaRPr lang="en-US" altLang="ko-KR" dirty="0"/>
          </a:p>
          <a:p>
            <a:pPr lvl="2"/>
            <a:r>
              <a:rPr lang="en-US" altLang="ko-KR" dirty="0"/>
              <a:t>.env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2"/>
            <a:r>
              <a:rPr lang="en-US" altLang="ko-KR" dirty="0"/>
              <a:t>process </a:t>
            </a:r>
            <a:r>
              <a:rPr lang="ko-KR" altLang="en-US" dirty="0"/>
              <a:t>객체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7040B8-1C82-27C2-17AE-B69202F2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13759471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08-3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lvl="2"/>
            <a:r>
              <a:rPr lang="ko-KR" altLang="en-US" dirty="0"/>
              <a:t>연락처 애플리케이션에서 몽고</a:t>
            </a:r>
            <a:r>
              <a:rPr lang="en-US" altLang="ko-KR" dirty="0"/>
              <a:t>DB</a:t>
            </a:r>
            <a:r>
              <a:rPr lang="ko-KR" altLang="en-US" dirty="0"/>
              <a:t>를 사용하려면 우선 데이터베이스에 접근할 수 있어야 함</a:t>
            </a:r>
            <a:endParaRPr lang="en-US" altLang="ko-KR" dirty="0"/>
          </a:p>
          <a:p>
            <a:pPr lvl="2"/>
            <a:r>
              <a:rPr lang="ko-KR" altLang="en-US" dirty="0" err="1"/>
              <a:t>몽구스</a:t>
            </a:r>
            <a:r>
              <a:rPr lang="en-US" altLang="ko-KR" dirty="0"/>
              <a:t>(mongoose)</a:t>
            </a:r>
            <a:r>
              <a:rPr lang="ko-KR" altLang="en-US" dirty="0"/>
              <a:t>와 </a:t>
            </a:r>
            <a:r>
              <a:rPr lang="en-US" altLang="ko-KR" dirty="0" err="1"/>
              <a:t>dotenv</a:t>
            </a:r>
            <a:r>
              <a:rPr lang="ko-KR" altLang="en-US" dirty="0"/>
              <a:t> 패키지를</a:t>
            </a:r>
            <a:r>
              <a:rPr lang="en-US" altLang="ko-KR" dirty="0"/>
              <a:t> </a:t>
            </a:r>
            <a:r>
              <a:rPr lang="ko-KR" altLang="en-US" dirty="0"/>
              <a:t>사용해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몽고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접근하는 방법</a:t>
            </a:r>
            <a:r>
              <a:rPr lang="ko-KR" altLang="en-US" dirty="0"/>
              <a:t>을 알아보겠음</a:t>
            </a:r>
            <a:endParaRPr lang="en-US" altLang="ko-KR" dirty="0"/>
          </a:p>
          <a:p>
            <a:pPr lvl="1"/>
            <a:r>
              <a:rPr lang="en-US" altLang="ko-KR" dirty="0"/>
              <a:t>Do it! .</a:t>
            </a:r>
            <a:r>
              <a:rPr lang="en-US" altLang="ko-KR" dirty="0" err="1"/>
              <a:t>env</a:t>
            </a:r>
            <a:r>
              <a:rPr lang="en-US" altLang="ko-KR" dirty="0"/>
              <a:t> </a:t>
            </a:r>
            <a:r>
              <a:rPr lang="ko-KR" altLang="en-US" dirty="0"/>
              <a:t>파일에 몽고</a:t>
            </a:r>
            <a:r>
              <a:rPr lang="en-US" altLang="ko-KR" dirty="0"/>
              <a:t>DB </a:t>
            </a:r>
            <a:r>
              <a:rPr lang="ko-KR" altLang="en-US" dirty="0"/>
              <a:t>연결 정보 저장하기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 err="1"/>
              <a:t>몽구스와</a:t>
            </a:r>
            <a:r>
              <a:rPr lang="ko-KR" altLang="en-US" dirty="0"/>
              <a:t> </a:t>
            </a:r>
            <a:r>
              <a:rPr lang="en-US" altLang="ko-KR" dirty="0" err="1"/>
              <a:t>dotenv</a:t>
            </a:r>
            <a:r>
              <a:rPr lang="en-US" altLang="ko-KR" dirty="0"/>
              <a:t> </a:t>
            </a:r>
            <a:r>
              <a:rPr lang="ko-KR" altLang="en-US" dirty="0"/>
              <a:t>패키지 설치</a:t>
            </a:r>
            <a:endParaRPr lang="en-US" altLang="ko-KR" dirty="0"/>
          </a:p>
          <a:p>
            <a:pPr lvl="3"/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mongoose </a:t>
            </a:r>
            <a:r>
              <a:rPr lang="en-US" altLang="ko-KR" dirty="0" err="1"/>
              <a:t>dotenv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설치 확인을 위해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열어 볼 것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101" y="2375991"/>
            <a:ext cx="5915851" cy="2286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D94B8D-7C3B-09ED-1127-AAD2B6CE97E3}"/>
              </a:ext>
            </a:extLst>
          </p:cNvPr>
          <p:cNvSpPr/>
          <p:nvPr/>
        </p:nvSpPr>
        <p:spPr>
          <a:xfrm>
            <a:off x="4231368" y="3097539"/>
            <a:ext cx="3024336" cy="125485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"dependencies"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dotenv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"^16.4.5"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"^4.18.2"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"mongoose"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"^8.1.3"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1081217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08-3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lvl="1"/>
            <a:r>
              <a:rPr lang="en-US" altLang="ko-KR" dirty="0"/>
              <a:t>Do it! .</a:t>
            </a:r>
            <a:r>
              <a:rPr lang="en-US" altLang="ko-KR" dirty="0" err="1"/>
              <a:t>env</a:t>
            </a:r>
            <a:r>
              <a:rPr lang="en-US" altLang="ko-KR" dirty="0"/>
              <a:t> </a:t>
            </a:r>
            <a:r>
              <a:rPr lang="ko-KR" altLang="en-US" dirty="0"/>
              <a:t>파일에 몽고</a:t>
            </a:r>
            <a:r>
              <a:rPr lang="en-US" altLang="ko-KR" dirty="0"/>
              <a:t>DB </a:t>
            </a:r>
            <a:r>
              <a:rPr lang="ko-KR" altLang="en-US" dirty="0"/>
              <a:t>연결 정보 저장하기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커넥션 스트링 복사하기</a:t>
            </a:r>
            <a:endParaRPr lang="en-US" altLang="ko-KR" dirty="0"/>
          </a:p>
          <a:p>
            <a:pPr lvl="3"/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사이트에서</a:t>
            </a:r>
            <a:r>
              <a:rPr lang="en-US" altLang="ko-KR" dirty="0"/>
              <a:t>,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04" y="1794907"/>
            <a:ext cx="4313522" cy="1486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번개 7"/>
          <p:cNvSpPr/>
          <p:nvPr/>
        </p:nvSpPr>
        <p:spPr>
          <a:xfrm>
            <a:off x="2135647" y="2659003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773" y="3451936"/>
            <a:ext cx="5692934" cy="61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925" y="4232520"/>
            <a:ext cx="5738661" cy="891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번개 10"/>
          <p:cNvSpPr/>
          <p:nvPr/>
        </p:nvSpPr>
        <p:spPr>
          <a:xfrm>
            <a:off x="5671528" y="3384103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번개 11"/>
          <p:cNvSpPr/>
          <p:nvPr/>
        </p:nvSpPr>
        <p:spPr>
          <a:xfrm>
            <a:off x="10153525" y="4583397"/>
            <a:ext cx="144016" cy="189909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3009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08-3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lvl="1"/>
            <a:r>
              <a:rPr lang="en-US" altLang="ko-KR" dirty="0"/>
              <a:t>Do it! .</a:t>
            </a:r>
            <a:r>
              <a:rPr lang="en-US" altLang="ko-KR" dirty="0" err="1"/>
              <a:t>env</a:t>
            </a:r>
            <a:r>
              <a:rPr lang="en-US" altLang="ko-KR" dirty="0"/>
              <a:t> </a:t>
            </a:r>
            <a:r>
              <a:rPr lang="ko-KR" altLang="en-US" dirty="0"/>
              <a:t>파일에 몽고</a:t>
            </a:r>
            <a:r>
              <a:rPr lang="en-US" altLang="ko-KR" dirty="0"/>
              <a:t>DB </a:t>
            </a:r>
            <a:r>
              <a:rPr lang="ko-KR" altLang="en-US" dirty="0"/>
              <a:t>연결 정보 저장하기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3. .</a:t>
            </a:r>
            <a:r>
              <a:rPr lang="en-US" altLang="ko-KR" dirty="0" err="1"/>
              <a:t>env</a:t>
            </a:r>
            <a:r>
              <a:rPr lang="en-US" altLang="ko-KR" dirty="0"/>
              <a:t> </a:t>
            </a:r>
            <a:r>
              <a:rPr lang="ko-KR" altLang="en-US" dirty="0"/>
              <a:t>파일 작성하기</a:t>
            </a:r>
            <a:endParaRPr lang="en-US" altLang="ko-KR" dirty="0"/>
          </a:p>
          <a:p>
            <a:pPr lvl="3"/>
            <a:r>
              <a:rPr lang="en-US" altLang="ko-KR" dirty="0"/>
              <a:t>VS Code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  <a:r>
              <a:rPr lang="en-US" altLang="ko-KR" dirty="0" err="1"/>
              <a:t>myContacts</a:t>
            </a:r>
            <a:r>
              <a:rPr lang="ko-KR" altLang="en-US" dirty="0"/>
              <a:t> 폴더에 </a:t>
            </a:r>
            <a:r>
              <a:rPr lang="en-US" altLang="ko-KR" dirty="0"/>
              <a:t>.env </a:t>
            </a:r>
            <a:r>
              <a:rPr lang="ko-KR" altLang="en-US" dirty="0"/>
              <a:t>파일을 생성</a:t>
            </a:r>
            <a:endParaRPr lang="en-US" altLang="ko-KR" dirty="0"/>
          </a:p>
          <a:p>
            <a:pPr lvl="4"/>
            <a:r>
              <a:rPr lang="en-US" altLang="ko-KR" dirty="0"/>
              <a:t>.env </a:t>
            </a:r>
            <a:r>
              <a:rPr lang="ko-KR" altLang="en-US" dirty="0"/>
              <a:t>파일에는 </a:t>
            </a:r>
            <a:r>
              <a:rPr lang="en-US" altLang="ko-KR" dirty="0"/>
              <a:t>DB </a:t>
            </a:r>
            <a:r>
              <a:rPr lang="ko-KR" altLang="en-US" dirty="0"/>
              <a:t>접속을 위한 정보나 외부로 보여서는 안될 정보를 저장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.env </a:t>
            </a:r>
            <a:r>
              <a:rPr lang="ko-KR" altLang="en-US" dirty="0"/>
              <a:t>파일 작성 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커넥션 스트링</a:t>
            </a:r>
            <a:r>
              <a:rPr lang="en-US" altLang="ko-KR" dirty="0"/>
              <a:t>＇</a:t>
            </a:r>
            <a:r>
              <a:rPr lang="ko-KR" altLang="en-US" dirty="0"/>
              <a:t>을 붙여 넣고 프로그램에서 사용할 수 있도록 변수 이름을 지정</a:t>
            </a:r>
            <a:endParaRPr lang="en-US" altLang="ko-KR" dirty="0"/>
          </a:p>
          <a:p>
            <a:pPr lvl="3"/>
            <a:r>
              <a:rPr lang="en-US" altLang="ko-KR" dirty="0"/>
              <a:t>.env </a:t>
            </a:r>
            <a:r>
              <a:rPr lang="ko-KR" altLang="en-US" dirty="0"/>
              <a:t>파일에서 사용하는 변수들은 대문자로 작성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폴더 구조 및 파일 위치 확인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4B754F-84A9-0DE1-65E0-55F194AE598F}"/>
              </a:ext>
            </a:extLst>
          </p:cNvPr>
          <p:cNvSpPr/>
          <p:nvPr/>
        </p:nvSpPr>
        <p:spPr>
          <a:xfrm>
            <a:off x="1440557" y="2705311"/>
            <a:ext cx="8064896" cy="39076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DB_CONNECT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mongodb+srv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://admin:1234@cluster0.cfktnir.mongodb.net/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myContacts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00C5C9-B4D4-0700-FA47-026C4B13F533}"/>
              </a:ext>
            </a:extLst>
          </p:cNvPr>
          <p:cNvSpPr/>
          <p:nvPr/>
        </p:nvSpPr>
        <p:spPr>
          <a:xfrm>
            <a:off x="8113237" y="2808039"/>
            <a:ext cx="1008112" cy="21602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52C82-1524-50F1-7364-179AE7E3A437}"/>
              </a:ext>
            </a:extLst>
          </p:cNvPr>
          <p:cNvSpPr txBox="1"/>
          <p:nvPr/>
        </p:nvSpPr>
        <p:spPr>
          <a:xfrm>
            <a:off x="7982255" y="2225245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사용할 데이터베이스 이름</a:t>
            </a: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2744C4C6-4B06-0B13-272F-071684FCA456}"/>
              </a:ext>
            </a:extLst>
          </p:cNvPr>
          <p:cNvCxnSpPr>
            <a:stCxn id="7" idx="1"/>
            <a:endCxn id="6" idx="0"/>
          </p:cNvCxnSpPr>
          <p:nvPr/>
        </p:nvCxnSpPr>
        <p:spPr>
          <a:xfrm rot="10800000" flipH="1" flipV="1">
            <a:off x="7982255" y="2379133"/>
            <a:ext cx="635038" cy="428905"/>
          </a:xfrm>
          <a:prstGeom prst="curvedConnector4">
            <a:avLst>
              <a:gd name="adj1" fmla="val -35998"/>
              <a:gd name="adj2" fmla="val 6794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755F14-B959-FC9C-2BCC-54AB39A41B3F}"/>
              </a:ext>
            </a:extLst>
          </p:cNvPr>
          <p:cNvCxnSpPr/>
          <p:nvPr/>
        </p:nvCxnSpPr>
        <p:spPr>
          <a:xfrm>
            <a:off x="4200925" y="2988151"/>
            <a:ext cx="972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55DD2A4-D946-83F8-5615-BD6D6C056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41" y="3662205"/>
            <a:ext cx="136226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7094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FE9BF-0783-1B0C-0874-3CB52952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069306-4B27-24C2-3FE5-43F7A4B338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A50111-93C5-7441-F813-C217FD3552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08-3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 하기</a:t>
            </a:r>
            <a:endParaRPr lang="en-US" altLang="ko-KR" dirty="0"/>
          </a:p>
          <a:p>
            <a:pPr lvl="2"/>
            <a:r>
              <a:rPr lang="ko-KR" altLang="en-US" dirty="0"/>
              <a:t>주 내용 </a:t>
            </a:r>
            <a:r>
              <a:rPr lang="en-US" altLang="ko-KR" dirty="0"/>
              <a:t>-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몽고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연결하는 코드를 작성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연결하는 코드를 모듈로 작성</a:t>
            </a:r>
            <a:endParaRPr lang="en-US" altLang="ko-KR" dirty="0"/>
          </a:p>
          <a:p>
            <a:pPr lvl="3"/>
            <a:r>
              <a:rPr lang="en-US" altLang="ko-KR" dirty="0"/>
              <a:t>VS Code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  <a:r>
              <a:rPr lang="en-US" altLang="ko-KR" dirty="0" err="1"/>
              <a:t>myContacts</a:t>
            </a:r>
            <a:r>
              <a:rPr lang="ko-KR" altLang="en-US" dirty="0"/>
              <a:t> 폴더 아래 </a:t>
            </a:r>
            <a:r>
              <a:rPr lang="en-US" altLang="ko-KR" dirty="0"/>
              <a:t>config </a:t>
            </a:r>
            <a:r>
              <a:rPr lang="ko-KR" altLang="en-US" dirty="0"/>
              <a:t>폴더 생성 후 그 안에 </a:t>
            </a:r>
            <a:r>
              <a:rPr lang="en-US" altLang="ko-KR" dirty="0"/>
              <a:t>dbConnect.js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dbConnect.js </a:t>
            </a:r>
            <a:r>
              <a:rPr lang="ko-KR" altLang="en-US" dirty="0"/>
              <a:t>파일 작성</a:t>
            </a:r>
            <a:endParaRPr lang="en-US" altLang="ko-KR" dirty="0"/>
          </a:p>
          <a:p>
            <a:pPr lvl="3"/>
            <a:r>
              <a:rPr lang="ko-KR" altLang="en-US" dirty="0" err="1"/>
              <a:t>몽구스</a:t>
            </a:r>
            <a:r>
              <a:rPr lang="ko-KR" altLang="en-US" dirty="0"/>
              <a:t> 모듈과 </a:t>
            </a:r>
            <a:r>
              <a:rPr lang="en-US" altLang="ko-KR" dirty="0" err="1"/>
              <a:t>detenv</a:t>
            </a:r>
            <a:r>
              <a:rPr lang="en-US" altLang="ko-KR" dirty="0"/>
              <a:t> </a:t>
            </a:r>
            <a:r>
              <a:rPr lang="ko-KR" altLang="en-US" dirty="0"/>
              <a:t>모듈을 사용하기 위해 </a:t>
            </a:r>
            <a:r>
              <a:rPr lang="en-US" altLang="ko-KR" dirty="0"/>
              <a:t>dbConnect.js </a:t>
            </a:r>
            <a:r>
              <a:rPr lang="ko-KR" altLang="en-US" dirty="0"/>
              <a:t>파일에 다음 코드를 추가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F43265-C038-0EDC-D572-A190D4B1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E7F9D0-8F07-3C17-9618-74E7E54C7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293" y="1045510"/>
            <a:ext cx="1895740" cy="8478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8FFA00-2619-67CA-7172-3D2DBC5461D7}"/>
              </a:ext>
            </a:extLst>
          </p:cNvPr>
          <p:cNvSpPr/>
          <p:nvPr/>
        </p:nvSpPr>
        <p:spPr>
          <a:xfrm>
            <a:off x="1224533" y="2561294"/>
            <a:ext cx="8064896" cy="65927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423817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53FBB-707A-6870-A4FB-704E96FE4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AE42D-23EE-B248-AB74-888D34BDF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32D131-1774-A250-EAD1-82452CB62E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08-3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 하기</a:t>
            </a:r>
            <a:endParaRPr lang="en-US" altLang="ko-KR" dirty="0"/>
          </a:p>
          <a:p>
            <a:pPr lvl="2"/>
            <a:r>
              <a:rPr lang="ko-KR" altLang="en-US" dirty="0"/>
              <a:t>주 내용 </a:t>
            </a:r>
            <a:r>
              <a:rPr lang="en-US" altLang="ko-KR" dirty="0"/>
              <a:t>-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몽고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연결하는 코드를 작성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몽고 </a:t>
            </a:r>
            <a:r>
              <a:rPr lang="en-US" altLang="ko-KR" dirty="0"/>
              <a:t>DB</a:t>
            </a:r>
            <a:r>
              <a:rPr lang="ko-KR" altLang="en-US" dirty="0"/>
              <a:t>에 접속하는 코드를 </a:t>
            </a:r>
            <a:r>
              <a:rPr lang="en-US" altLang="ko-KR" dirty="0"/>
              <a:t>dbConnect.js </a:t>
            </a:r>
            <a:r>
              <a:rPr lang="ko-KR" altLang="en-US" dirty="0"/>
              <a:t>파일에 추가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3C8CAD-CA74-D460-4637-1277359A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A0D8E5-493F-8BC6-5524-5C578EB0F3E1}"/>
              </a:ext>
            </a:extLst>
          </p:cNvPr>
          <p:cNvSpPr/>
          <p:nvPr/>
        </p:nvSpPr>
        <p:spPr>
          <a:xfrm>
            <a:off x="1224533" y="1799927"/>
            <a:ext cx="9577064" cy="396044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DB_CONNECT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'DB Connected'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dbConnect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2172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8544C-65A7-3FA6-66EB-5918EF868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87ADFA-C523-1F69-1F3E-B983BAF48D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0586C4-7CCE-9B4B-2206-63AA6C6A7AF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08-3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연결 하기</a:t>
            </a:r>
            <a:endParaRPr lang="en-US" altLang="ko-KR" dirty="0"/>
          </a:p>
          <a:p>
            <a:pPr lvl="2"/>
            <a:r>
              <a:rPr lang="ko-KR" altLang="en-US" dirty="0"/>
              <a:t>주 내용 </a:t>
            </a:r>
            <a:r>
              <a:rPr lang="en-US" altLang="ko-KR" dirty="0"/>
              <a:t>-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몽고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연결하는 코드를 작성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dbConnect.js</a:t>
            </a:r>
            <a:r>
              <a:rPr lang="ko-KR" altLang="en-US" dirty="0"/>
              <a:t> 파일은 데이터베이스에 연결하기 기능을 지원하는 모듈임</a:t>
            </a:r>
            <a:r>
              <a:rPr lang="en-US" altLang="ko-KR" dirty="0"/>
              <a:t>. </a:t>
            </a:r>
            <a:r>
              <a:rPr lang="ko-KR" altLang="en-US" dirty="0"/>
              <a:t>이 모듈을 </a:t>
            </a:r>
            <a:r>
              <a:rPr lang="en-US" altLang="ko-KR" dirty="0"/>
              <a:t>app.js </a:t>
            </a:r>
            <a:r>
              <a:rPr lang="ko-KR" altLang="en-US" dirty="0"/>
              <a:t>파일에서 실행하기 위해 </a:t>
            </a:r>
            <a:r>
              <a:rPr lang="en-US" altLang="ko-KR" dirty="0"/>
              <a:t>app.js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/>
              <a:t>서버 실행</a:t>
            </a:r>
            <a:r>
              <a:rPr lang="en-US" altLang="ko-KR" dirty="0"/>
              <a:t>(</a:t>
            </a:r>
            <a:r>
              <a:rPr lang="en-US" altLang="ko-KR" dirty="0" err="1"/>
              <a:t>npm</a:t>
            </a:r>
            <a:r>
              <a:rPr lang="en-US" altLang="ko-KR" dirty="0"/>
              <a:t> start)</a:t>
            </a:r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1248EC-14FC-8EAD-04AE-620DDBBA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652E51-CCCC-DF9B-E748-F82B007E2B38}"/>
              </a:ext>
            </a:extLst>
          </p:cNvPr>
          <p:cNvSpPr/>
          <p:nvPr/>
        </p:nvSpPr>
        <p:spPr>
          <a:xfrm>
            <a:off x="2401651" y="1854695"/>
            <a:ext cx="6768752" cy="230425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'./config/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ko-KR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// (…</a:t>
            </a:r>
            <a:r>
              <a:rPr lang="ko-KR" altLang="en-US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이하 생략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5AA0A7-FA40-C18D-91E8-C8D3B17E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82" y="4536231"/>
            <a:ext cx="3216089" cy="11736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17E46D-875A-620B-FEB2-E06FCD89B7B4}"/>
              </a:ext>
            </a:extLst>
          </p:cNvPr>
          <p:cNvSpPr/>
          <p:nvPr/>
        </p:nvSpPr>
        <p:spPr>
          <a:xfrm>
            <a:off x="4165950" y="5562391"/>
            <a:ext cx="862975" cy="144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843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90567-3AD5-74C5-2D3B-A9C758AD7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0D0CE3-C019-7DE5-672E-5892E70C7B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2644A-A359-78E1-8D17-D0E7E3D39D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08-4 </a:t>
            </a:r>
            <a:r>
              <a:rPr lang="ko-KR" altLang="en-US" dirty="0"/>
              <a:t>스키마와 모델 만들기</a:t>
            </a:r>
            <a:endParaRPr lang="en-US" altLang="ko-KR" dirty="0"/>
          </a:p>
          <a:p>
            <a:pPr lvl="1"/>
            <a:r>
              <a:rPr lang="ko-KR" altLang="en-US" dirty="0"/>
              <a:t>이 절의 목표</a:t>
            </a:r>
            <a:endParaRPr lang="en-US" altLang="ko-KR" dirty="0"/>
          </a:p>
          <a:p>
            <a:pPr lvl="2"/>
            <a:r>
              <a:rPr lang="ko-KR" altLang="en-US" dirty="0" err="1"/>
              <a:t>백엔드</a:t>
            </a:r>
            <a:r>
              <a:rPr lang="ko-KR" altLang="en-US" dirty="0"/>
              <a:t> 개발에서 데이터베이스를 사용할 때 데이터베이스 스키마</a:t>
            </a:r>
            <a:r>
              <a:rPr lang="en-US" altLang="ko-KR" dirty="0"/>
              <a:t>(database schema)</a:t>
            </a:r>
            <a:r>
              <a:rPr lang="ko-KR" altLang="en-US" dirty="0"/>
              <a:t>라는 용어를 자주 접하게 됨</a:t>
            </a:r>
            <a:endParaRPr lang="en-US" altLang="ko-KR" dirty="0"/>
          </a:p>
          <a:p>
            <a:pPr lvl="2"/>
            <a:r>
              <a:rPr lang="ko-KR" altLang="en-US" dirty="0"/>
              <a:t>스키마가 무엇인지 알아보고 </a:t>
            </a:r>
            <a:r>
              <a:rPr lang="ko-KR" altLang="en-US" dirty="0" err="1"/>
              <a:t>몽구스를</a:t>
            </a:r>
            <a:r>
              <a:rPr lang="ko-KR" altLang="en-US" dirty="0"/>
              <a:t> 사용해 몽고</a:t>
            </a:r>
            <a:r>
              <a:rPr lang="en-US" altLang="ko-KR" dirty="0"/>
              <a:t>DB </a:t>
            </a:r>
            <a:r>
              <a:rPr lang="ko-KR" altLang="en-US" dirty="0"/>
              <a:t>스키마를 만드는 방법을 알아봄</a:t>
            </a:r>
            <a:endParaRPr lang="en-US" altLang="ko-KR" dirty="0"/>
          </a:p>
          <a:p>
            <a:pPr lvl="1"/>
            <a:r>
              <a:rPr lang="ko-KR" altLang="en-US" dirty="0"/>
              <a:t>스키마와 모델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스키마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(schema) :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애플리케이션에서 사용할 자료의 형태</a:t>
            </a:r>
            <a:r>
              <a:rPr lang="ko-KR" altLang="en-US" dirty="0"/>
              <a:t>를 정하는 것</a:t>
            </a:r>
            <a:endParaRPr lang="en-US" altLang="ko-KR" dirty="0"/>
          </a:p>
          <a:p>
            <a:pPr lvl="3"/>
            <a:r>
              <a:rPr lang="ko-KR" altLang="en-US" dirty="0"/>
              <a:t>예를 들어 연락처 애플리케이션에서 사용할 자료와 블로그 애플리케이션에서 사용할 자료의 구성 요소는 각기 다름</a:t>
            </a:r>
            <a:r>
              <a:rPr lang="en-US" altLang="ko-KR" dirty="0"/>
              <a:t>, </a:t>
            </a:r>
            <a:r>
              <a:rPr lang="ko-KR" altLang="en-US" dirty="0"/>
              <a:t>해당 애플리케이션에서 사용할 자료의 형태를 정의해야 함</a:t>
            </a:r>
            <a:endParaRPr lang="en-US" altLang="ko-KR" dirty="0"/>
          </a:p>
          <a:p>
            <a:pPr lvl="3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스키마 파일은 자료의 구조 정의를 전담</a:t>
            </a:r>
            <a:r>
              <a:rPr lang="ko-KR" altLang="en-US" dirty="0"/>
              <a:t>하므로 역할이 명확함 따라서 코드를 분리하여 별도의 파일로 작성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8DC6BC-9620-90A5-07ED-B485AACD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E6F1A7-D795-BAD3-1913-8F86307C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653" y="2880047"/>
            <a:ext cx="6278860" cy="23983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8BAA70E-53F3-2F20-8BB6-A8DD9B913132}"/>
              </a:ext>
            </a:extLst>
          </p:cNvPr>
          <p:cNvSpPr/>
          <p:nvPr/>
        </p:nvSpPr>
        <p:spPr>
          <a:xfrm>
            <a:off x="7561237" y="4968279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17136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E424C-73F8-4632-8930-34FEEE78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4DAF4B-D0B6-9D98-0CD8-D7DC11BD64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199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F83B04-9A22-0495-38B0-5F5CE80235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08-4 </a:t>
            </a:r>
            <a:r>
              <a:rPr lang="ko-KR" altLang="en-US" dirty="0"/>
              <a:t>스키마와 모델 만들기</a:t>
            </a:r>
            <a:endParaRPr lang="en-US" altLang="ko-KR" dirty="0"/>
          </a:p>
          <a:p>
            <a:pPr lvl="1"/>
            <a:r>
              <a:rPr lang="ko-KR" altLang="en-US" dirty="0"/>
              <a:t>스키마와 모델</a:t>
            </a:r>
            <a:endParaRPr lang="en-US" altLang="ko-KR" dirty="0"/>
          </a:p>
          <a:p>
            <a:pPr lvl="2"/>
            <a:r>
              <a:rPr lang="en-US" altLang="ko-KR" dirty="0" err="1"/>
              <a:t>mongoose.Schema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스키마를 생성</a:t>
            </a:r>
            <a:endParaRPr lang="en-US" altLang="ko-KR" dirty="0"/>
          </a:p>
          <a:p>
            <a:pPr lvl="4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스키마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(schema) :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애플리케이션에서 사용할 자료의 형태</a:t>
            </a:r>
            <a:r>
              <a:rPr lang="ko-KR" altLang="en-US" dirty="0"/>
              <a:t>를</a:t>
            </a:r>
            <a:endParaRPr lang="en-US" altLang="ko-KR" dirty="0"/>
          </a:p>
          <a:p>
            <a:pPr lvl="3"/>
            <a:r>
              <a:rPr lang="ko-KR" altLang="en-US" dirty="0"/>
              <a:t>몽고유의 컬렉션에 저장한 데이터 구조와 유효성 검사 규칙을 저장</a:t>
            </a:r>
            <a:endParaRPr lang="en-US" altLang="ko-KR" dirty="0"/>
          </a:p>
          <a:p>
            <a:pPr lvl="3"/>
            <a:r>
              <a:rPr lang="ko-KR" altLang="en-US" dirty="0"/>
              <a:t>자바스크립트 객체 형태로 스키마 </a:t>
            </a:r>
            <a:r>
              <a:rPr lang="en-US" altLang="ko-KR" dirty="0"/>
              <a:t>(</a:t>
            </a:r>
            <a:r>
              <a:rPr lang="ko-KR" altLang="en-US" dirty="0"/>
              <a:t>구조</a:t>
            </a:r>
            <a:r>
              <a:rPr lang="en-US" altLang="ko-KR" dirty="0"/>
              <a:t>)</a:t>
            </a:r>
            <a:r>
              <a:rPr lang="ko-KR" altLang="en-US" dirty="0"/>
              <a:t>를 정의</a:t>
            </a:r>
            <a:endParaRPr lang="en-US" altLang="ko-KR" dirty="0"/>
          </a:p>
          <a:p>
            <a:pPr lvl="4"/>
            <a:r>
              <a:rPr lang="ko-KR" altLang="en-US" dirty="0"/>
              <a:t>객체 속성은 몽고</a:t>
            </a:r>
            <a:r>
              <a:rPr lang="en-US" altLang="ko-KR" dirty="0"/>
              <a:t>DB </a:t>
            </a:r>
            <a:r>
              <a:rPr lang="ko-KR" altLang="en-US" dirty="0"/>
              <a:t>컬렉션의 필드를 나타내고 각 속성의 값은 필드의 데이터 유형을 나타냄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en-US" altLang="ko-KR" dirty="0"/>
              <a:t>type : </a:t>
            </a:r>
            <a:r>
              <a:rPr lang="ko-KR" altLang="en-US" dirty="0"/>
              <a:t>속성의 데이터 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639414-B73A-6345-8627-78BEE4D9B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E8AF33-32C5-758E-9382-5FB3715183C3}"/>
              </a:ext>
            </a:extLst>
          </p:cNvPr>
          <p:cNvSpPr/>
          <p:nvPr/>
        </p:nvSpPr>
        <p:spPr>
          <a:xfrm>
            <a:off x="2664693" y="1566663"/>
            <a:ext cx="6336704" cy="44928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스키마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[,</a:t>
            </a:r>
            <a:r>
              <a:rPr lang="ko-KR" alt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옵션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42DA9D-9998-337A-C061-D0B513BC219E}"/>
              </a:ext>
            </a:extLst>
          </p:cNvPr>
          <p:cNvSpPr/>
          <p:nvPr/>
        </p:nvSpPr>
        <p:spPr>
          <a:xfrm>
            <a:off x="2664693" y="3397388"/>
            <a:ext cx="6336704" cy="173255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  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021764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ko-KR" altLang="en-US" dirty="0"/>
              <a:t>교재</a:t>
            </a:r>
            <a:endParaRPr lang="en-US" altLang="ko-KR" dirty="0"/>
          </a:p>
          <a:p>
            <a:pPr lvl="1"/>
            <a:r>
              <a:rPr lang="en-US" altLang="ko-KR" dirty="0"/>
              <a:t>Do it! Node.js </a:t>
            </a:r>
            <a:r>
              <a:rPr lang="ko-KR" altLang="en-US" dirty="0"/>
              <a:t>프로그래밍 입문</a:t>
            </a:r>
            <a:endParaRPr lang="en-US" altLang="ko-KR" dirty="0"/>
          </a:p>
          <a:p>
            <a:pPr lvl="2"/>
            <a:r>
              <a:rPr lang="ko-KR" altLang="en-US" dirty="0"/>
              <a:t>고경희 지음</a:t>
            </a:r>
            <a:r>
              <a:rPr lang="en-US" altLang="ko-KR" dirty="0"/>
              <a:t>, </a:t>
            </a:r>
            <a:r>
              <a:rPr lang="ko-KR" altLang="en-US" dirty="0" err="1"/>
              <a:t>이지스퍼블리싱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교재</a:t>
            </a:r>
          </a:p>
        </p:txBody>
      </p:sp>
      <p:pic>
        <p:nvPicPr>
          <p:cNvPr id="3" name="Picture 2" descr="Do it! Node.js 프로그래밍 입문 대표 이미지">
            <a:extLst>
              <a:ext uri="{FF2B5EF4-FFF2-40B4-BE49-F238E27FC236}">
                <a16:creationId xmlns:a16="http://schemas.microsoft.com/office/drawing/2014/main" id="{73FD0203-0288-759C-0504-6280A705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09" y="1727919"/>
            <a:ext cx="2653864" cy="363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12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03405-A90B-6FEE-6EE4-C1E410EB7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D6762B-9347-FD17-931B-D14B6DDFA3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3CC949-2AD3-9F0C-DCB2-EC7BF2C101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01-4 </a:t>
            </a:r>
            <a:r>
              <a:rPr lang="ko-KR" altLang="en-US" dirty="0"/>
              <a:t>패키지 관리는 </a:t>
            </a:r>
            <a:r>
              <a:rPr lang="en-US" altLang="ko-KR" dirty="0" err="1"/>
              <a:t>npm</a:t>
            </a:r>
            <a:r>
              <a:rPr lang="ko-KR" altLang="en-US" dirty="0"/>
              <a:t>으로</a:t>
            </a:r>
            <a:endParaRPr lang="en-US" altLang="ko-KR" dirty="0"/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en-US" altLang="ko-KR" dirty="0">
                <a:sym typeface="Wingdings" panose="05000000000000000000" pitchFamily="2" charset="2"/>
              </a:rPr>
              <a:t>(Node Package Manager)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자바스크립트 라이브러리를 비롯해 프레임워크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플러그인 등 다양한 패키지를 </a:t>
            </a:r>
            <a:r>
              <a:rPr lang="ko-KR" altLang="en-US" dirty="0" err="1">
                <a:sym typeface="Wingdings" panose="05000000000000000000" pitchFamily="2" charset="2"/>
              </a:rPr>
              <a:t>내려받아</a:t>
            </a:r>
            <a:r>
              <a:rPr lang="ko-KR" altLang="en-US" dirty="0">
                <a:sym typeface="Wingdings" panose="05000000000000000000" pitchFamily="2" charset="2"/>
              </a:rPr>
              <a:t> 사용할 수 있게 해주는 도구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ym typeface="Wingdings" panose="05000000000000000000" pitchFamily="2" charset="2"/>
              </a:rPr>
              <a:t>를 설치하면 </a:t>
            </a:r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ko-KR" altLang="en-US" dirty="0">
                <a:sym typeface="Wingdings" panose="05000000000000000000" pitchFamily="2" charset="2"/>
              </a:rPr>
              <a:t>도 함께 설치됨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npmjs.com</a:t>
            </a:r>
            <a:r>
              <a:rPr lang="ko-KR" altLang="en-US" dirty="0">
                <a:sym typeface="Wingdings" panose="05000000000000000000" pitchFamily="2" charset="2"/>
              </a:rPr>
              <a:t>에서 필요한 패키지를 검색하고 설치할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68FE40-082C-F619-91FE-7C036F5B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CE55D-D814-E423-BF2F-8088D5FD2776}"/>
              </a:ext>
            </a:extLst>
          </p:cNvPr>
          <p:cNvSpPr txBox="1"/>
          <p:nvPr/>
        </p:nvSpPr>
        <p:spPr>
          <a:xfrm>
            <a:off x="1106787" y="3949728"/>
            <a:ext cx="9298577" cy="1343381"/>
          </a:xfrm>
          <a:custGeom>
            <a:avLst/>
            <a:gdLst>
              <a:gd name="connsiteX0" fmla="*/ 0 w 9298577"/>
              <a:gd name="connsiteY0" fmla="*/ 0 h 1343381"/>
              <a:gd name="connsiteX1" fmla="*/ 385227 w 9298577"/>
              <a:gd name="connsiteY1" fmla="*/ 0 h 1343381"/>
              <a:gd name="connsiteX2" fmla="*/ 1049411 w 9298577"/>
              <a:gd name="connsiteY2" fmla="*/ 0 h 1343381"/>
              <a:gd name="connsiteX3" fmla="*/ 1899566 w 9298577"/>
              <a:gd name="connsiteY3" fmla="*/ 0 h 1343381"/>
              <a:gd name="connsiteX4" fmla="*/ 2749722 w 9298577"/>
              <a:gd name="connsiteY4" fmla="*/ 0 h 1343381"/>
              <a:gd name="connsiteX5" fmla="*/ 3599878 w 9298577"/>
              <a:gd name="connsiteY5" fmla="*/ 0 h 1343381"/>
              <a:gd name="connsiteX6" fmla="*/ 4357048 w 9298577"/>
              <a:gd name="connsiteY6" fmla="*/ 0 h 1343381"/>
              <a:gd name="connsiteX7" fmla="*/ 4835260 w 9298577"/>
              <a:gd name="connsiteY7" fmla="*/ 0 h 1343381"/>
              <a:gd name="connsiteX8" fmla="*/ 5406458 w 9298577"/>
              <a:gd name="connsiteY8" fmla="*/ 0 h 1343381"/>
              <a:gd name="connsiteX9" fmla="*/ 6163628 w 9298577"/>
              <a:gd name="connsiteY9" fmla="*/ 0 h 1343381"/>
              <a:gd name="connsiteX10" fmla="*/ 6548855 w 9298577"/>
              <a:gd name="connsiteY10" fmla="*/ 0 h 1343381"/>
              <a:gd name="connsiteX11" fmla="*/ 7120053 w 9298577"/>
              <a:gd name="connsiteY11" fmla="*/ 0 h 1343381"/>
              <a:gd name="connsiteX12" fmla="*/ 7784237 w 9298577"/>
              <a:gd name="connsiteY12" fmla="*/ 0 h 1343381"/>
              <a:gd name="connsiteX13" fmla="*/ 8634393 w 9298577"/>
              <a:gd name="connsiteY13" fmla="*/ 0 h 1343381"/>
              <a:gd name="connsiteX14" fmla="*/ 9298577 w 9298577"/>
              <a:gd name="connsiteY14" fmla="*/ 0 h 1343381"/>
              <a:gd name="connsiteX15" fmla="*/ 9298577 w 9298577"/>
              <a:gd name="connsiteY15" fmla="*/ 631389 h 1343381"/>
              <a:gd name="connsiteX16" fmla="*/ 9298577 w 9298577"/>
              <a:gd name="connsiteY16" fmla="*/ 1343381 h 1343381"/>
              <a:gd name="connsiteX17" fmla="*/ 8541407 w 9298577"/>
              <a:gd name="connsiteY17" fmla="*/ 1343381 h 1343381"/>
              <a:gd name="connsiteX18" fmla="*/ 7691252 w 9298577"/>
              <a:gd name="connsiteY18" fmla="*/ 1343381 h 1343381"/>
              <a:gd name="connsiteX19" fmla="*/ 7306025 w 9298577"/>
              <a:gd name="connsiteY19" fmla="*/ 1343381 h 1343381"/>
              <a:gd name="connsiteX20" fmla="*/ 6827812 w 9298577"/>
              <a:gd name="connsiteY20" fmla="*/ 1343381 h 1343381"/>
              <a:gd name="connsiteX21" fmla="*/ 6070642 w 9298577"/>
              <a:gd name="connsiteY21" fmla="*/ 1343381 h 1343381"/>
              <a:gd name="connsiteX22" fmla="*/ 5592430 w 9298577"/>
              <a:gd name="connsiteY22" fmla="*/ 1343381 h 1343381"/>
              <a:gd name="connsiteX23" fmla="*/ 5114217 w 9298577"/>
              <a:gd name="connsiteY23" fmla="*/ 1343381 h 1343381"/>
              <a:gd name="connsiteX24" fmla="*/ 4264062 w 9298577"/>
              <a:gd name="connsiteY24" fmla="*/ 1343381 h 1343381"/>
              <a:gd name="connsiteX25" fmla="*/ 3785849 w 9298577"/>
              <a:gd name="connsiteY25" fmla="*/ 1343381 h 1343381"/>
              <a:gd name="connsiteX26" fmla="*/ 2935694 w 9298577"/>
              <a:gd name="connsiteY26" fmla="*/ 1343381 h 1343381"/>
              <a:gd name="connsiteX27" fmla="*/ 2085538 w 9298577"/>
              <a:gd name="connsiteY27" fmla="*/ 1343381 h 1343381"/>
              <a:gd name="connsiteX28" fmla="*/ 1514340 w 9298577"/>
              <a:gd name="connsiteY28" fmla="*/ 1343381 h 1343381"/>
              <a:gd name="connsiteX29" fmla="*/ 757170 w 9298577"/>
              <a:gd name="connsiteY29" fmla="*/ 1343381 h 1343381"/>
              <a:gd name="connsiteX30" fmla="*/ 0 w 9298577"/>
              <a:gd name="connsiteY30" fmla="*/ 1343381 h 1343381"/>
              <a:gd name="connsiteX31" fmla="*/ 0 w 9298577"/>
              <a:gd name="connsiteY31" fmla="*/ 698558 h 1343381"/>
              <a:gd name="connsiteX32" fmla="*/ 0 w 9298577"/>
              <a:gd name="connsiteY32" fmla="*/ 0 h 134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298577" h="1343381" extrusionOk="0">
                <a:moveTo>
                  <a:pt x="0" y="0"/>
                </a:moveTo>
                <a:cubicBezTo>
                  <a:pt x="148875" y="18622"/>
                  <a:pt x="241547" y="11004"/>
                  <a:pt x="385227" y="0"/>
                </a:cubicBezTo>
                <a:cubicBezTo>
                  <a:pt x="528907" y="-11004"/>
                  <a:pt x="725847" y="27339"/>
                  <a:pt x="1049411" y="0"/>
                </a:cubicBezTo>
                <a:cubicBezTo>
                  <a:pt x="1372975" y="-27339"/>
                  <a:pt x="1726655" y="-9522"/>
                  <a:pt x="1899566" y="0"/>
                </a:cubicBezTo>
                <a:cubicBezTo>
                  <a:pt x="2072477" y="9522"/>
                  <a:pt x="2439589" y="-36287"/>
                  <a:pt x="2749722" y="0"/>
                </a:cubicBezTo>
                <a:cubicBezTo>
                  <a:pt x="3059855" y="36287"/>
                  <a:pt x="3295480" y="-34163"/>
                  <a:pt x="3599878" y="0"/>
                </a:cubicBezTo>
                <a:cubicBezTo>
                  <a:pt x="3904276" y="34163"/>
                  <a:pt x="4136248" y="-33521"/>
                  <a:pt x="4357048" y="0"/>
                </a:cubicBezTo>
                <a:cubicBezTo>
                  <a:pt x="4577848" y="33521"/>
                  <a:pt x="4618558" y="8778"/>
                  <a:pt x="4835260" y="0"/>
                </a:cubicBezTo>
                <a:cubicBezTo>
                  <a:pt x="5051962" y="-8778"/>
                  <a:pt x="5146348" y="960"/>
                  <a:pt x="5406458" y="0"/>
                </a:cubicBezTo>
                <a:cubicBezTo>
                  <a:pt x="5666568" y="-960"/>
                  <a:pt x="6008388" y="18420"/>
                  <a:pt x="6163628" y="0"/>
                </a:cubicBezTo>
                <a:cubicBezTo>
                  <a:pt x="6318868" y="-18420"/>
                  <a:pt x="6385273" y="10954"/>
                  <a:pt x="6548855" y="0"/>
                </a:cubicBezTo>
                <a:cubicBezTo>
                  <a:pt x="6712437" y="-10954"/>
                  <a:pt x="6883519" y="11300"/>
                  <a:pt x="7120053" y="0"/>
                </a:cubicBezTo>
                <a:cubicBezTo>
                  <a:pt x="7356587" y="-11300"/>
                  <a:pt x="7633589" y="21970"/>
                  <a:pt x="7784237" y="0"/>
                </a:cubicBezTo>
                <a:cubicBezTo>
                  <a:pt x="7934885" y="-21970"/>
                  <a:pt x="8216320" y="-27326"/>
                  <a:pt x="8634393" y="0"/>
                </a:cubicBezTo>
                <a:cubicBezTo>
                  <a:pt x="9052466" y="27326"/>
                  <a:pt x="9072502" y="-32617"/>
                  <a:pt x="9298577" y="0"/>
                </a:cubicBezTo>
                <a:cubicBezTo>
                  <a:pt x="9325226" y="291915"/>
                  <a:pt x="9284818" y="359091"/>
                  <a:pt x="9298577" y="631389"/>
                </a:cubicBezTo>
                <a:cubicBezTo>
                  <a:pt x="9312336" y="903687"/>
                  <a:pt x="9274080" y="1019733"/>
                  <a:pt x="9298577" y="1343381"/>
                </a:cubicBezTo>
                <a:cubicBezTo>
                  <a:pt x="9018773" y="1369588"/>
                  <a:pt x="8882288" y="1371655"/>
                  <a:pt x="8541407" y="1343381"/>
                </a:cubicBezTo>
                <a:cubicBezTo>
                  <a:pt x="8200526" y="1315108"/>
                  <a:pt x="8092838" y="1343027"/>
                  <a:pt x="7691252" y="1343381"/>
                </a:cubicBezTo>
                <a:cubicBezTo>
                  <a:pt x="7289667" y="1343735"/>
                  <a:pt x="7385993" y="1345803"/>
                  <a:pt x="7306025" y="1343381"/>
                </a:cubicBezTo>
                <a:cubicBezTo>
                  <a:pt x="7226057" y="1340959"/>
                  <a:pt x="7013573" y="1352705"/>
                  <a:pt x="6827812" y="1343381"/>
                </a:cubicBezTo>
                <a:cubicBezTo>
                  <a:pt x="6642051" y="1334057"/>
                  <a:pt x="6340761" y="1371045"/>
                  <a:pt x="6070642" y="1343381"/>
                </a:cubicBezTo>
                <a:cubicBezTo>
                  <a:pt x="5800523" y="1315718"/>
                  <a:pt x="5792502" y="1362778"/>
                  <a:pt x="5592430" y="1343381"/>
                </a:cubicBezTo>
                <a:cubicBezTo>
                  <a:pt x="5392358" y="1323984"/>
                  <a:pt x="5299114" y="1328728"/>
                  <a:pt x="5114217" y="1343381"/>
                </a:cubicBezTo>
                <a:cubicBezTo>
                  <a:pt x="4929320" y="1358034"/>
                  <a:pt x="4462366" y="1341165"/>
                  <a:pt x="4264062" y="1343381"/>
                </a:cubicBezTo>
                <a:cubicBezTo>
                  <a:pt x="4065758" y="1345597"/>
                  <a:pt x="3954377" y="1348076"/>
                  <a:pt x="3785849" y="1343381"/>
                </a:cubicBezTo>
                <a:cubicBezTo>
                  <a:pt x="3617321" y="1338686"/>
                  <a:pt x="3197634" y="1330112"/>
                  <a:pt x="2935694" y="1343381"/>
                </a:cubicBezTo>
                <a:cubicBezTo>
                  <a:pt x="2673755" y="1356650"/>
                  <a:pt x="2296281" y="1339148"/>
                  <a:pt x="2085538" y="1343381"/>
                </a:cubicBezTo>
                <a:cubicBezTo>
                  <a:pt x="1874795" y="1347614"/>
                  <a:pt x="1755536" y="1347855"/>
                  <a:pt x="1514340" y="1343381"/>
                </a:cubicBezTo>
                <a:cubicBezTo>
                  <a:pt x="1273144" y="1338907"/>
                  <a:pt x="1101255" y="1375719"/>
                  <a:pt x="757170" y="1343381"/>
                </a:cubicBezTo>
                <a:cubicBezTo>
                  <a:pt x="413085" y="1311044"/>
                  <a:pt x="176684" y="1331315"/>
                  <a:pt x="0" y="1343381"/>
                </a:cubicBezTo>
                <a:cubicBezTo>
                  <a:pt x="19776" y="1179201"/>
                  <a:pt x="29943" y="944089"/>
                  <a:pt x="0" y="698558"/>
                </a:cubicBezTo>
                <a:cubicBezTo>
                  <a:pt x="-29943" y="453027"/>
                  <a:pt x="-10182" y="25733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305123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모듈 </a:t>
            </a:r>
            <a:r>
              <a:rPr lang="en-US" altLang="ko-KR" sz="1400" dirty="0"/>
              <a:t>: </a:t>
            </a:r>
            <a:r>
              <a:rPr lang="ko-KR" altLang="en-US" sz="1400" dirty="0"/>
              <a:t>기능별로 </a:t>
            </a:r>
            <a:r>
              <a:rPr lang="ko-KR" altLang="en-US" sz="1400" dirty="0" err="1"/>
              <a:t>쪼개놓은</a:t>
            </a:r>
            <a:r>
              <a:rPr lang="ko-KR" altLang="en-US" sz="1400" dirty="0"/>
              <a:t> 파일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라이브러리 </a:t>
            </a:r>
            <a:r>
              <a:rPr lang="en-US" altLang="ko-KR" sz="1400" dirty="0"/>
              <a:t>: </a:t>
            </a:r>
            <a:r>
              <a:rPr lang="ko-KR" altLang="en-US" sz="1400" dirty="0"/>
              <a:t>모듈보다 큰 단위</a:t>
            </a:r>
            <a:r>
              <a:rPr lang="en-US" altLang="ko-KR" sz="1400" dirty="0"/>
              <a:t>. </a:t>
            </a:r>
            <a:r>
              <a:rPr lang="ko-KR" altLang="en-US" sz="1400" dirty="0"/>
              <a:t>여러 개의 모듈을 묶어서 하나의 라이브러리를 만듦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(</a:t>
            </a:r>
            <a:r>
              <a:rPr lang="ko-KR" altLang="en-US" sz="1400" dirty="0"/>
              <a:t>모듈과</a:t>
            </a:r>
            <a:r>
              <a:rPr lang="en-US" altLang="ko-KR" sz="1400" dirty="0"/>
              <a:t> </a:t>
            </a:r>
            <a:r>
              <a:rPr lang="ko-KR" altLang="en-US" sz="1400" dirty="0"/>
              <a:t>라이브러리를 묶어 </a:t>
            </a:r>
            <a:r>
              <a:rPr lang="en-US" altLang="ko-KR" sz="1400" dirty="0"/>
              <a:t>‘</a:t>
            </a:r>
            <a:r>
              <a:rPr lang="ko-KR" altLang="en-US" sz="1400" dirty="0"/>
              <a:t>모듈</a:t>
            </a:r>
            <a:r>
              <a:rPr lang="en-US" altLang="ko-KR" sz="1400" dirty="0"/>
              <a:t>＇</a:t>
            </a:r>
            <a:r>
              <a:rPr lang="ko-KR" altLang="en-US" sz="1400" dirty="0"/>
              <a:t>이라고도 함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패키지 </a:t>
            </a:r>
            <a:r>
              <a:rPr lang="en-US" altLang="ko-KR" sz="1400" dirty="0"/>
              <a:t>: </a:t>
            </a:r>
            <a:r>
              <a:rPr lang="ko-KR" altLang="en-US" sz="1400" dirty="0"/>
              <a:t>배포할 수 있도록 여러 모듈과 모듈 관련 파일을 묶어 놓은 것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9488089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E3FE3-3A7C-3028-B162-1F8090DA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34C87C-91BC-6706-278F-90F87D2C11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D32CD3-BA85-04BA-B994-87CE88733D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08-4 </a:t>
            </a:r>
            <a:r>
              <a:rPr lang="ko-KR" altLang="en-US" dirty="0"/>
              <a:t>스키마와 모델 만들기</a:t>
            </a:r>
            <a:endParaRPr lang="en-US" altLang="ko-KR" dirty="0"/>
          </a:p>
          <a:p>
            <a:pPr lvl="1"/>
            <a:r>
              <a:rPr lang="ko-KR" altLang="en-US" dirty="0"/>
              <a:t>스키마와 모델</a:t>
            </a:r>
            <a:endParaRPr lang="en-US" altLang="ko-KR" dirty="0"/>
          </a:p>
          <a:p>
            <a:pPr lvl="2"/>
            <a:r>
              <a:rPr lang="en-US" altLang="ko-KR" dirty="0" err="1"/>
              <a:t>mongoose.model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ko-KR" altLang="en-US" dirty="0"/>
              <a:t>스키마 생성 후</a:t>
            </a:r>
            <a:r>
              <a:rPr lang="en-US" altLang="ko-KR" dirty="0"/>
              <a:t>)</a:t>
            </a:r>
            <a:r>
              <a:rPr lang="ko-KR" altLang="en-US" dirty="0"/>
              <a:t> 모델을 만들어 주는 함수</a:t>
            </a:r>
            <a:endParaRPr lang="en-US" altLang="ko-KR" dirty="0"/>
          </a:p>
          <a:p>
            <a:pPr lvl="3"/>
            <a:r>
              <a:rPr lang="ko-KR" altLang="en-US" dirty="0"/>
              <a:t>자료를 조회하거나 수정</a:t>
            </a:r>
            <a:r>
              <a:rPr lang="en-US" altLang="ko-KR" dirty="0"/>
              <a:t>, </a:t>
            </a:r>
            <a:r>
              <a:rPr lang="ko-KR" altLang="en-US" dirty="0"/>
              <a:t>삭제 등의 작업을 할 수 있음</a:t>
            </a:r>
            <a:endParaRPr lang="en-US" altLang="ko-KR" dirty="0"/>
          </a:p>
          <a:p>
            <a:pPr lvl="3"/>
            <a:r>
              <a:rPr lang="ko-KR" altLang="en-US" dirty="0"/>
              <a:t>첫번째 인자는 모델의 이름을 지정하는 문자열이며 첫 글자는 대문자로 시작하며 모델 이름은 나중에 컬렉션 이름으로 사용됨</a:t>
            </a:r>
            <a:endParaRPr lang="en-US" altLang="ko-KR" dirty="0"/>
          </a:p>
          <a:p>
            <a:pPr lvl="3"/>
            <a:r>
              <a:rPr lang="ko-KR" altLang="en-US" dirty="0"/>
              <a:t>두번째 인자는 미리 정의해 놓은 데이터베이스 스키마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A8C437-70C6-F670-3438-063733C5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ACDD73-E897-D884-CA08-9C8ADA5C0CD1}"/>
              </a:ext>
            </a:extLst>
          </p:cNvPr>
          <p:cNvSpPr/>
          <p:nvPr/>
        </p:nvSpPr>
        <p:spPr>
          <a:xfrm>
            <a:off x="2664693" y="1566663"/>
            <a:ext cx="6336704" cy="44928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모델명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스키마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FEDC41-4A9B-3B77-B3D9-0DF2EB1FE5D7}"/>
              </a:ext>
            </a:extLst>
          </p:cNvPr>
          <p:cNvSpPr/>
          <p:nvPr/>
        </p:nvSpPr>
        <p:spPr>
          <a:xfrm>
            <a:off x="2664693" y="3240087"/>
            <a:ext cx="6336704" cy="216024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altLang="ko-KR" sz="1600" b="0" dirty="0" err="1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altLang="ko-KR" sz="1600" b="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altLang="ko-KR" sz="1600" b="0" dirty="0" err="1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altLang="ko-KR" sz="1600" b="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name : { type: String, required: true },</a:t>
            </a:r>
          </a:p>
          <a:p>
            <a:r>
              <a:rPr lang="en-US" altLang="ko-KR" sz="1600" b="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age  : { type: Number },</a:t>
            </a:r>
          </a:p>
          <a:p>
            <a:r>
              <a:rPr lang="en-US" altLang="ko-KR" sz="1600" b="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 email: { type: String, required: true }</a:t>
            </a:r>
          </a:p>
          <a:p>
            <a:r>
              <a:rPr lang="en-US" altLang="ko-KR" sz="1600" b="0" dirty="0">
                <a:solidFill>
                  <a:schemeClr val="bg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userShema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DA2DB8-19E2-9A04-9D8D-B8FDBDA1E538}"/>
              </a:ext>
            </a:extLst>
          </p:cNvPr>
          <p:cNvSpPr/>
          <p:nvPr/>
        </p:nvSpPr>
        <p:spPr>
          <a:xfrm>
            <a:off x="6283141" y="4968279"/>
            <a:ext cx="720080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18D11-1B15-2186-1246-2EFBAC29436D}"/>
              </a:ext>
            </a:extLst>
          </p:cNvPr>
          <p:cNvSpPr txBox="1"/>
          <p:nvPr/>
        </p:nvSpPr>
        <p:spPr>
          <a:xfrm>
            <a:off x="6193085" y="5481789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컬렉션 이름으로 사용됨</a:t>
            </a: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240475D6-5A73-8DF2-3F73-E05D1834314B}"/>
              </a:ext>
            </a:extLst>
          </p:cNvPr>
          <p:cNvCxnSpPr>
            <a:stCxn id="8" idx="1"/>
            <a:endCxn id="3" idx="2"/>
          </p:cNvCxnSpPr>
          <p:nvPr/>
        </p:nvCxnSpPr>
        <p:spPr>
          <a:xfrm rot="10800000" flipH="1">
            <a:off x="6193085" y="5184304"/>
            <a:ext cx="450096" cy="451375"/>
          </a:xfrm>
          <a:prstGeom prst="curvedConnector4">
            <a:avLst>
              <a:gd name="adj1" fmla="val -50789"/>
              <a:gd name="adj2" fmla="val 67047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0A2465-9804-D437-6F08-452DC20E69CD}"/>
              </a:ext>
            </a:extLst>
          </p:cNvPr>
          <p:cNvSpPr/>
          <p:nvPr/>
        </p:nvSpPr>
        <p:spPr>
          <a:xfrm>
            <a:off x="7269695" y="4966972"/>
            <a:ext cx="1125741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B4899-4293-438F-AC12-76A911D8A638}"/>
              </a:ext>
            </a:extLst>
          </p:cNvPr>
          <p:cNvSpPr/>
          <p:nvPr/>
        </p:nvSpPr>
        <p:spPr>
          <a:xfrm>
            <a:off x="3414853" y="3470494"/>
            <a:ext cx="1125741" cy="216024"/>
          </a:xfrm>
          <a:prstGeom prst="rect">
            <a:avLst/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E726E35-47AF-C176-4B53-2AA2DBC9EAFC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5492347" y="2626753"/>
            <a:ext cx="1388466" cy="3291972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076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0ED4-D465-E7C1-013B-D4D852D66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3D9A86-C880-C5BC-AD2A-7BC79F142A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452EA1-E70D-FE3E-DC03-9E091BEEB59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08-4 </a:t>
            </a:r>
            <a:r>
              <a:rPr lang="ko-KR" altLang="en-US" dirty="0"/>
              <a:t>스키마와 모델 만들기</a:t>
            </a:r>
            <a:endParaRPr lang="en-US" altLang="ko-KR" dirty="0"/>
          </a:p>
          <a:p>
            <a:pPr lvl="2"/>
            <a:r>
              <a:rPr lang="ko-KR" altLang="en-US" dirty="0"/>
              <a:t>연락처 애플리케이션에서 사용할 모델을 만들어 보겠음</a:t>
            </a:r>
            <a:endParaRPr lang="en-US" altLang="ko-KR" dirty="0"/>
          </a:p>
          <a:p>
            <a:pPr lvl="2"/>
            <a:r>
              <a:rPr lang="ko-KR" altLang="en-US" dirty="0"/>
              <a:t>우선 연락처에 어떤 정보를 기록할 것인지</a:t>
            </a:r>
            <a:r>
              <a:rPr lang="en-US" altLang="ko-KR" dirty="0"/>
              <a:t>, </a:t>
            </a:r>
            <a:r>
              <a:rPr lang="ko-KR" altLang="en-US" dirty="0"/>
              <a:t>연락처 정보 어떤 것들은 데이터베이스에 저장할 것인지 스키마를 정한 후에 이 스키마를 모델로 만들면 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연락처 스키마 만들기</a:t>
            </a:r>
            <a:endParaRPr lang="en-US" altLang="ko-KR" dirty="0"/>
          </a:p>
          <a:p>
            <a:pPr lvl="2"/>
            <a:r>
              <a:rPr lang="ko-KR" altLang="en-US" dirty="0"/>
              <a:t>단계</a:t>
            </a:r>
            <a:r>
              <a:rPr lang="en-US" altLang="ko-KR" dirty="0"/>
              <a:t>1. </a:t>
            </a:r>
            <a:r>
              <a:rPr lang="ko-KR" altLang="en-US" dirty="0"/>
              <a:t>스키마 파일은 애플리케이션 코드와 별도로 저장</a:t>
            </a:r>
            <a:endParaRPr lang="en-US" altLang="ko-KR" dirty="0"/>
          </a:p>
          <a:p>
            <a:pPr lvl="3"/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  <a:r>
              <a:rPr lang="en-US" altLang="ko-KR" dirty="0" err="1"/>
              <a:t>myContacts</a:t>
            </a:r>
            <a:r>
              <a:rPr lang="en-US" altLang="ko-KR" dirty="0"/>
              <a:t> </a:t>
            </a:r>
            <a:r>
              <a:rPr lang="ko-KR" altLang="en-US" dirty="0"/>
              <a:t>폴더 아래 </a:t>
            </a:r>
            <a:r>
              <a:rPr lang="en-US" altLang="ko-KR" dirty="0"/>
              <a:t>models </a:t>
            </a:r>
            <a:r>
              <a:rPr lang="ko-KR" altLang="en-US" dirty="0"/>
              <a:t>폴더 생성하고 그 폴더에 </a:t>
            </a:r>
            <a:r>
              <a:rPr lang="en-US" altLang="ko-KR" dirty="0"/>
              <a:t>contactModel.js 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3ED3ED-3769-56AD-A8E7-2D035B84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283B4E-DD72-5624-2F85-F9645F34C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49" y="2045772"/>
            <a:ext cx="1305107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2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36F65-B6BB-A020-708D-B7442364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8C8419-F19A-6407-38D6-B35E0CFF28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AEE333-4644-3B05-1507-D3C5AA4A1B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08-4 </a:t>
            </a:r>
            <a:r>
              <a:rPr lang="ko-KR" altLang="en-US" dirty="0"/>
              <a:t>스키마와 모델 만들기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연락처 스키마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연락처 정보를 담을 스키마를 </a:t>
            </a:r>
            <a:r>
              <a:rPr lang="en-US" altLang="ko-KR" dirty="0"/>
              <a:t>\model\contactModel.js </a:t>
            </a:r>
            <a:r>
              <a:rPr lang="ko-KR" altLang="en-US" dirty="0"/>
              <a:t>파일에 </a:t>
            </a:r>
            <a:r>
              <a:rPr lang="ko-KR" altLang="en-US" dirty="0" err="1"/>
              <a:t>만듬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D970E7-2917-FE30-ADCA-B01B3F31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F8F8CF-C5FC-B652-4F4D-5D0369B034CC}"/>
              </a:ext>
            </a:extLst>
          </p:cNvPr>
          <p:cNvSpPr/>
          <p:nvPr/>
        </p:nvSpPr>
        <p:spPr>
          <a:xfrm>
            <a:off x="1080517" y="1655911"/>
            <a:ext cx="9517907" cy="345638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'mongoose’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contactSchema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전화번호는 꼭 기입해주세요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   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timestamps: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539530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57B46-9DC9-5602-50EC-03B9E523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C8B419-A4DC-E80E-1F59-CECD7EF0E7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44562C-9804-7ACB-936E-C8ABFECD15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08-4 </a:t>
            </a:r>
            <a:r>
              <a:rPr lang="ko-KR" altLang="en-US" dirty="0"/>
              <a:t>스키마와 모델 만들기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연락처 스키마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모델 만들기</a:t>
            </a:r>
            <a:endParaRPr lang="en-US" altLang="ko-KR" dirty="0"/>
          </a:p>
          <a:p>
            <a:pPr lvl="3"/>
            <a:r>
              <a:rPr lang="ko-KR" altLang="en-US" dirty="0"/>
              <a:t>스키마를 만들었다면 모델로 바꿔야하므로 이어서 아래와 같이 코드를 추가 함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0CB041-C712-ACEF-19AE-628CAD69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F349C-98BE-9571-2239-0364532034AA}"/>
              </a:ext>
            </a:extLst>
          </p:cNvPr>
          <p:cNvSpPr/>
          <p:nvPr/>
        </p:nvSpPr>
        <p:spPr>
          <a:xfrm>
            <a:off x="1027073" y="1799927"/>
            <a:ext cx="9517907" cy="407806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contactSchema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전화번호는 꼭 기입해주세요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   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timestamps: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'Contact'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contactSchema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E8A5EF-07FE-5CDA-C3E6-D79365C69E16}"/>
              </a:ext>
            </a:extLst>
          </p:cNvPr>
          <p:cNvSpPr/>
          <p:nvPr/>
        </p:nvSpPr>
        <p:spPr>
          <a:xfrm>
            <a:off x="1080517" y="5052134"/>
            <a:ext cx="8280920" cy="79200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1696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4D14-94D1-8696-D4FC-9CBF90275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1A9273-6820-8667-6C65-C6AE278D62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79A3AB-B74B-6ADC-D56E-AFC7FBB82F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08-4 </a:t>
            </a:r>
            <a:r>
              <a:rPr lang="ko-KR" altLang="en-US" dirty="0"/>
              <a:t>스키마와 모델 만들기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연락처 스키마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모델 만들기</a:t>
            </a:r>
            <a:endParaRPr lang="en-US" altLang="ko-KR" dirty="0"/>
          </a:p>
          <a:p>
            <a:pPr lvl="3"/>
            <a:r>
              <a:rPr lang="ko-KR" altLang="en-US" dirty="0"/>
              <a:t>스키마를 만들었다면 모델로 바꿔야 하므로 이어서 아래와 같이 코드를 추가 함</a:t>
            </a:r>
            <a:endParaRPr lang="en-US" altLang="ko-KR" dirty="0"/>
          </a:p>
          <a:p>
            <a:pPr lvl="3"/>
            <a:r>
              <a:rPr lang="ko-KR" altLang="en-US" dirty="0">
                <a:solidFill>
                  <a:srgbClr val="FF0000"/>
                </a:solidFill>
              </a:rPr>
              <a:t>모델 이름은 대문자로 시작하고 단수형을 사용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EC121E-3C85-6C8B-A590-F1F83713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08. </a:t>
            </a:r>
            <a:r>
              <a:rPr lang="ko-KR" altLang="en-US" dirty="0"/>
              <a:t>몽고</a:t>
            </a:r>
            <a:r>
              <a:rPr lang="en-US" altLang="ko-KR" dirty="0"/>
              <a:t>DB </a:t>
            </a:r>
            <a:r>
              <a:rPr lang="ko-KR" altLang="en-US" dirty="0"/>
              <a:t>데이터베이스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2376661" y="2087959"/>
            <a:ext cx="7326252" cy="345638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contactSchema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 :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required: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전화번호는 꼭 기입해주세요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   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timestamps: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'Contact'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contactSchema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5292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E5CA5-3C3D-DEEB-E026-FF556DBB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2C3D8-CE2F-8174-A0EB-F5A6B96810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C0CE2-E8F3-1D1D-F099-1591E6D775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6718772" cy="2505543"/>
          </a:xfrm>
        </p:spPr>
        <p:txBody>
          <a:bodyPr/>
          <a:lstStyle/>
          <a:p>
            <a:r>
              <a:rPr lang="en-US" altLang="ko-KR" dirty="0"/>
              <a:t>09-1 RESTful API </a:t>
            </a:r>
            <a:r>
              <a:rPr lang="ko-KR" altLang="en-US" dirty="0"/>
              <a:t>이해하기</a:t>
            </a:r>
            <a:endParaRPr lang="en-US" altLang="ko-KR" dirty="0"/>
          </a:p>
          <a:p>
            <a:pPr lvl="1"/>
            <a:r>
              <a:rPr lang="ko-KR" altLang="en-US" dirty="0" err="1"/>
              <a:t>이절의</a:t>
            </a:r>
            <a:r>
              <a:rPr lang="ko-KR" altLang="en-US" dirty="0"/>
              <a:t> 목표</a:t>
            </a:r>
            <a:endParaRPr lang="en-US" altLang="ko-KR" dirty="0"/>
          </a:p>
          <a:p>
            <a:pPr lvl="2"/>
            <a:r>
              <a:rPr lang="en-US" altLang="ko-KR" dirty="0" err="1"/>
              <a:t>RESTfull</a:t>
            </a:r>
            <a:r>
              <a:rPr lang="en-US" altLang="ko-KR" dirty="0"/>
              <a:t> API</a:t>
            </a:r>
            <a:r>
              <a:rPr lang="ko-KR" altLang="en-US" dirty="0"/>
              <a:t>는</a:t>
            </a:r>
            <a:r>
              <a:rPr lang="en-US" altLang="ko-KR" dirty="0"/>
              <a:t> REST </a:t>
            </a:r>
            <a:r>
              <a:rPr lang="ko-KR" altLang="en-US" dirty="0"/>
              <a:t>스러운 </a:t>
            </a:r>
            <a:r>
              <a:rPr lang="en-US" altLang="ko-KR" dirty="0"/>
              <a:t>API</a:t>
            </a:r>
            <a:r>
              <a:rPr lang="ko-KR" altLang="en-US" dirty="0"/>
              <a:t>라고 해석할 수 있는데 </a:t>
            </a:r>
            <a:r>
              <a:rPr lang="en-US" altLang="ko-KR" dirty="0"/>
              <a:t>API</a:t>
            </a:r>
            <a:r>
              <a:rPr lang="ko-KR" altLang="en-US" dirty="0"/>
              <a:t>와 </a:t>
            </a:r>
            <a:r>
              <a:rPr lang="en-US" altLang="ko-KR" dirty="0" err="1"/>
              <a:t>RESTfull</a:t>
            </a:r>
            <a:r>
              <a:rPr lang="en-US" altLang="ko-KR" dirty="0"/>
              <a:t> API</a:t>
            </a:r>
            <a:r>
              <a:rPr lang="ko-KR" altLang="en-US" dirty="0"/>
              <a:t>란 무엇인지 알아보겠음</a:t>
            </a:r>
            <a:endParaRPr lang="en-US" altLang="ko-KR" dirty="0"/>
          </a:p>
          <a:p>
            <a:pPr lvl="1"/>
            <a:r>
              <a:rPr lang="en-US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애프리케이션은</a:t>
            </a:r>
            <a:r>
              <a:rPr lang="ko-KR" altLang="en-US" dirty="0"/>
              <a:t> 어떻게 다를까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애플리케이션이란</a:t>
            </a:r>
            <a:endParaRPr lang="en-US" altLang="ko-KR" dirty="0"/>
          </a:p>
          <a:p>
            <a:pPr lvl="3"/>
            <a:r>
              <a:rPr lang="ko-KR" altLang="en-US" dirty="0" err="1"/>
              <a:t>백엔드</a:t>
            </a:r>
            <a:r>
              <a:rPr lang="ko-KR" altLang="en-US" dirty="0"/>
              <a:t> 개발에서 애플리케이션은 특정 기능을 제공하는 프로그램을 가리킴</a:t>
            </a:r>
            <a:endParaRPr lang="en-US" altLang="ko-KR" dirty="0"/>
          </a:p>
          <a:p>
            <a:pPr lvl="3"/>
            <a:r>
              <a:rPr lang="ko-KR" altLang="en-US" dirty="0"/>
              <a:t>애플리케이션은 그 자체로 완전한 프로그램</a:t>
            </a:r>
            <a:endParaRPr lang="en-US" altLang="ko-KR" dirty="0"/>
          </a:p>
          <a:p>
            <a:pPr lvl="4"/>
            <a:r>
              <a:rPr lang="ko-KR" altLang="en-US" dirty="0"/>
              <a:t>애플리케이션은 사용자 인터페이스도 있고 자료를 처리하거나 사용자와 상호작용하는 기능을 포함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, SNS </a:t>
            </a:r>
            <a:r>
              <a:rPr lang="ko-KR" altLang="en-US" dirty="0"/>
              <a:t>웹 사이트나 모바일 애플리케이션</a:t>
            </a:r>
            <a:endParaRPr lang="en-US" altLang="ko-KR" dirty="0"/>
          </a:p>
          <a:p>
            <a:pPr lvl="4"/>
            <a:r>
              <a:rPr lang="ko-KR" altLang="en-US" dirty="0"/>
              <a:t>사용자 로그인</a:t>
            </a:r>
            <a:r>
              <a:rPr lang="en-US" altLang="ko-KR" dirty="0"/>
              <a:t>, </a:t>
            </a:r>
            <a:r>
              <a:rPr lang="ko-KR" altLang="en-US" dirty="0"/>
              <a:t>게시물을 볼 수 있는 화면이 포함</a:t>
            </a:r>
            <a:r>
              <a:rPr lang="en-US" altLang="ko-KR" dirty="0"/>
              <a:t>, </a:t>
            </a:r>
            <a:r>
              <a:rPr lang="ko-KR" altLang="en-US" dirty="0"/>
              <a:t>게시물 작성하거나 댓글을 다는 등 여러 가지 기능 수행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완전한 프로그램</a:t>
            </a:r>
            <a:endParaRPr lang="en-US" altLang="ko-KR" dirty="0"/>
          </a:p>
          <a:p>
            <a:pPr lvl="2"/>
            <a:r>
              <a:rPr lang="en-US" altLang="ko-KR" dirty="0"/>
              <a:t>API</a:t>
            </a:r>
            <a:r>
              <a:rPr lang="ko-KR" altLang="en-US" dirty="0"/>
              <a:t>란</a:t>
            </a:r>
            <a:endParaRPr lang="en-US" altLang="ko-KR" dirty="0"/>
          </a:p>
          <a:p>
            <a:pPr lvl="3"/>
            <a:r>
              <a:rPr lang="en-US" altLang="ko-KR" dirty="0"/>
              <a:t>Application Programming Interface</a:t>
            </a:r>
            <a:r>
              <a:rPr lang="ko-KR" altLang="en-US" dirty="0"/>
              <a:t>의 </a:t>
            </a:r>
            <a:r>
              <a:rPr lang="ko-KR" altLang="en-US" dirty="0" err="1"/>
              <a:t>줄인말</a:t>
            </a:r>
            <a:endParaRPr lang="en-US" altLang="ko-KR" dirty="0"/>
          </a:p>
          <a:p>
            <a:pPr lvl="3"/>
            <a:r>
              <a:rPr lang="ko-KR" altLang="en-US" dirty="0"/>
              <a:t>애플리케이션 간에 자료를 주고받으면서 특정 기능을 실행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, SNS </a:t>
            </a:r>
            <a:r>
              <a:rPr lang="ko-KR" altLang="en-US" dirty="0"/>
              <a:t>웹 사이트나 모바일 </a:t>
            </a:r>
            <a:r>
              <a:rPr lang="ko-KR" altLang="en-US" dirty="0" err="1"/>
              <a:t>애프리케이션에서</a:t>
            </a:r>
            <a:r>
              <a:rPr lang="ko-KR" altLang="en-US" dirty="0"/>
              <a:t> 사용하는 로그인 </a:t>
            </a:r>
            <a:r>
              <a:rPr lang="en-US" altLang="ko-KR" dirty="0"/>
              <a:t>API, </a:t>
            </a:r>
            <a:r>
              <a:rPr lang="ko-KR" altLang="en-US" dirty="0"/>
              <a:t>게시물 작성 </a:t>
            </a:r>
            <a:r>
              <a:rPr lang="en-US" altLang="ko-KR" dirty="0"/>
              <a:t>API </a:t>
            </a:r>
            <a:r>
              <a:rPr lang="ko-KR" altLang="en-US" dirty="0"/>
              <a:t>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Application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(Programming)</a:t>
            </a:r>
            <a:r>
              <a:rPr lang="en-US" altLang="ko-KR" dirty="0"/>
              <a:t> </a:t>
            </a:r>
            <a:r>
              <a:rPr lang="en-US" altLang="ko-KR" dirty="0">
                <a:highlight>
                  <a:srgbClr val="FFFF00"/>
                </a:highlight>
              </a:rPr>
              <a:t>Interface</a:t>
            </a:r>
            <a:r>
              <a:rPr lang="en-US" altLang="ko-KR" dirty="0"/>
              <a:t>!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E9B98-1FE3-8D61-338B-51F51DB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A52CFA-11EE-0BDE-95AB-C28BE0867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97" y="2880047"/>
            <a:ext cx="375655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533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39456-4492-BEBA-211E-52D3BB4F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BD50A6-A9D2-20C3-CBE8-44E0B3691D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39AC23-555A-ABAB-0FD5-F4FF898B61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09-1 RESTful API </a:t>
            </a:r>
            <a:r>
              <a:rPr lang="ko-KR" altLang="en-US" dirty="0"/>
              <a:t>이해하기</a:t>
            </a:r>
            <a:endParaRPr lang="en-US" altLang="ko-KR" dirty="0"/>
          </a:p>
          <a:p>
            <a:pPr lvl="1"/>
            <a:r>
              <a:rPr lang="en-US" altLang="ko-KR" dirty="0"/>
              <a:t>REST</a:t>
            </a:r>
          </a:p>
          <a:p>
            <a:pPr lvl="2"/>
            <a:r>
              <a:rPr lang="en-US" altLang="ko-KR" dirty="0"/>
              <a:t>Representational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r>
              <a:rPr lang="ko-KR" altLang="en-US" dirty="0"/>
              <a:t>의 </a:t>
            </a:r>
            <a:r>
              <a:rPr lang="ko-KR" altLang="en-US" dirty="0" err="1"/>
              <a:t>준인말</a:t>
            </a:r>
            <a:endParaRPr lang="en-US" altLang="ko-KR" dirty="0"/>
          </a:p>
          <a:p>
            <a:pPr lvl="2"/>
            <a:r>
              <a:rPr lang="en-US" altLang="ko-KR" dirty="0"/>
              <a:t>Representational state</a:t>
            </a:r>
            <a:r>
              <a:rPr lang="ko-KR" altLang="en-US" dirty="0"/>
              <a:t>는 데이터의 현재 상태</a:t>
            </a:r>
            <a:r>
              <a:rPr lang="en-US" altLang="ko-KR" dirty="0"/>
              <a:t>(state)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볼 수 있게 나타낸 것</a:t>
            </a:r>
            <a:r>
              <a:rPr lang="en-US" altLang="ko-KR" dirty="0"/>
              <a:t>(representational)</a:t>
            </a:r>
            <a:r>
              <a:rPr lang="ko-KR" altLang="en-US" dirty="0"/>
              <a:t>을 말함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온라인 쇼핑몰에서 장바구니에 어떤 상품을 담았는지 모여주는 것이 상태를 나타내는 것</a:t>
            </a:r>
            <a:r>
              <a:rPr lang="en-US" altLang="ko-KR" dirty="0"/>
              <a:t>, </a:t>
            </a:r>
            <a:r>
              <a:rPr lang="ko-KR" altLang="en-US" dirty="0"/>
              <a:t>이런 상태를 주고 받을 때 사용하는 것이 </a:t>
            </a:r>
            <a:r>
              <a:rPr lang="en-US" altLang="ko-KR" dirty="0"/>
              <a:t>REST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RESTfull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</a:p>
          <a:p>
            <a:pPr lvl="2"/>
            <a:r>
              <a:rPr lang="ko-KR" altLang="en-US" dirty="0"/>
              <a:t>앞서 말한 </a:t>
            </a:r>
            <a:r>
              <a:rPr lang="en-US" altLang="ko-KR" dirty="0"/>
              <a:t>REST</a:t>
            </a:r>
            <a:r>
              <a:rPr lang="ko-KR" altLang="en-US" dirty="0"/>
              <a:t>를 잘 지켜서 개발한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en-US" altLang="ko-KR" dirty="0"/>
              <a:t>REST API </a:t>
            </a:r>
            <a:r>
              <a:rPr lang="ko-KR" altLang="en-US" dirty="0"/>
              <a:t>또는 </a:t>
            </a:r>
            <a:r>
              <a:rPr lang="en-US" altLang="ko-KR" dirty="0" err="1"/>
              <a:t>RESTfull</a:t>
            </a:r>
            <a:r>
              <a:rPr lang="en-US" altLang="ko-KR" dirty="0"/>
              <a:t> API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5CA090-69BA-BB45-314B-144C64B9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FB1CB6-EF98-84A9-8C36-3CC55085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01" y="2592699"/>
            <a:ext cx="4248472" cy="9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20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BB120-3EDD-09D0-8B5E-22DA9FB44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780172-F2C7-8C36-C09A-577DBCD851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C7A6CF-5D5F-65F9-46BD-534D716FAE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09-1 RESTful API </a:t>
            </a:r>
            <a:r>
              <a:rPr lang="ko-KR" altLang="en-US" dirty="0"/>
              <a:t>이해하기</a:t>
            </a:r>
            <a:endParaRPr lang="en-US" altLang="ko-KR" dirty="0"/>
          </a:p>
          <a:p>
            <a:pPr lvl="1"/>
            <a:r>
              <a:rPr lang="en-US" altLang="ko-KR" dirty="0" err="1"/>
              <a:t>RESTfull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</a:p>
          <a:p>
            <a:pPr lvl="3"/>
            <a:r>
              <a:rPr lang="ko-KR" altLang="en-US" dirty="0"/>
              <a:t>데이터의 현재 상태</a:t>
            </a:r>
            <a:r>
              <a:rPr lang="en-US" altLang="ko-KR" dirty="0"/>
              <a:t>(state)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볼 수 있게 나타내면서 동작하는 </a:t>
            </a:r>
            <a:r>
              <a:rPr lang="en-US" altLang="ko-KR" dirty="0"/>
              <a:t>API(… … Interface)</a:t>
            </a:r>
          </a:p>
          <a:p>
            <a:pPr lvl="2"/>
            <a:r>
              <a:rPr lang="en-US" altLang="ko-KR" dirty="0"/>
              <a:t>URL</a:t>
            </a:r>
            <a:r>
              <a:rPr lang="ko-KR" altLang="en-US" dirty="0"/>
              <a:t>로 자원 요청하기</a:t>
            </a:r>
            <a:r>
              <a:rPr lang="en-US" altLang="ko-KR" dirty="0"/>
              <a:t> - API</a:t>
            </a:r>
            <a:r>
              <a:rPr lang="ko-KR" altLang="en-US" dirty="0"/>
              <a:t>에서 주고 받는 자원의 위치는 </a:t>
            </a:r>
            <a:r>
              <a:rPr lang="en-US" altLang="ko-KR" dirty="0"/>
              <a:t>URL(URI)</a:t>
            </a:r>
            <a:r>
              <a:rPr lang="ko-KR" altLang="en-US" dirty="0"/>
              <a:t>를 사용해 표현</a:t>
            </a:r>
            <a:endParaRPr lang="en-US" altLang="ko-KR" dirty="0"/>
          </a:p>
          <a:p>
            <a:pPr lvl="2"/>
            <a:r>
              <a:rPr lang="en-US" altLang="ko-KR" dirty="0"/>
              <a:t>URI</a:t>
            </a:r>
            <a:r>
              <a:rPr lang="ko-KR" altLang="en-US" dirty="0"/>
              <a:t>를 지정할 때 지키면 좋은 약속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5E7942-27F0-F9BC-F946-F9B634FB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03CBB3-8F34-320D-C58B-BF3E2520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97" y="1151855"/>
            <a:ext cx="3152455" cy="1054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09F15A-157D-2253-0BA2-4D80318D413C}"/>
              </a:ext>
            </a:extLst>
          </p:cNvPr>
          <p:cNvSpPr txBox="1"/>
          <p:nvPr/>
        </p:nvSpPr>
        <p:spPr>
          <a:xfrm>
            <a:off x="2664693" y="2231975"/>
            <a:ext cx="7112895" cy="360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자원 이름은 명사형으로 알파벳 소문자 사용  </a:t>
            </a:r>
            <a:br>
              <a:rPr lang="en-US" altLang="ko-KR" sz="1400" b="1" dirty="0">
                <a:solidFill>
                  <a:srgbClr val="211D1E"/>
                </a:solidFill>
                <a:latin typeface="+mn-ea"/>
              </a:rPr>
            </a:b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예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) </a:t>
            </a:r>
            <a:r>
              <a:rPr lang="en-US" altLang="ko-KR" sz="1400" b="1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https://product.kyobobook.co.kr/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detail</a:t>
            </a:r>
            <a:r>
              <a:rPr lang="en-US" altLang="ko-KR" sz="1400" b="1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/S000001818002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자원 이름으로 단어를 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2</a:t>
            </a: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개 이상 사용한다면 붙임표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(-)</a:t>
            </a: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로 연결  </a:t>
            </a:r>
            <a:br>
              <a:rPr lang="en-US" altLang="ko-KR" sz="1400" b="1" dirty="0">
                <a:solidFill>
                  <a:srgbClr val="211D1E"/>
                </a:solidFill>
                <a:latin typeface="+mn-ea"/>
              </a:rPr>
            </a:b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예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) </a:t>
            </a:r>
            <a:r>
              <a:rPr lang="en-US" altLang="ko-KR" sz="1400" b="1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https://github.com/microsoft/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vscode-docs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단어가 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2</a:t>
            </a: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개 이상일 때 카멜 표기법을 사용하기도 함 </a:t>
            </a:r>
            <a:br>
              <a:rPr lang="en-US" altLang="ko-KR" sz="1400" b="1" dirty="0">
                <a:solidFill>
                  <a:srgbClr val="211D1E"/>
                </a:solidFill>
                <a:latin typeface="+mn-ea"/>
              </a:rPr>
            </a:b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예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) </a:t>
            </a:r>
            <a:r>
              <a:rPr lang="en-US" altLang="ko-KR" sz="1400" b="1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https://comic.naver.com/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bestChallenge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OYKHCF+TDc_SSiGothic_130_OTF"/>
              </a:rPr>
              <a:t>자원 간에 계층이 있다면 슬래시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OYKHCF+TDc_SSiGothic_130_OTF"/>
              </a:rPr>
              <a:t>(/)</a:t>
            </a: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OYKHCF+TDc_SSiGothic_130_OTF"/>
              </a:rPr>
              <a:t>로 구분하되 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OYKHCF+TDc_SSiGothic_130_OTF"/>
              </a:rPr>
              <a:t>URI </a:t>
            </a: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OYKHCF+TDc_SSiGothic_130_OTF"/>
              </a:rPr>
              <a:t>끝에는 슬래시를 붙이지 않음</a:t>
            </a:r>
            <a:br>
              <a:rPr lang="en-US" altLang="ko-KR" sz="1400" b="1" dirty="0">
                <a:solidFill>
                  <a:srgbClr val="211D1E"/>
                </a:solidFill>
                <a:latin typeface="OYKHCF+TDc_SSiGothic_130_OTF"/>
              </a:rPr>
            </a:br>
            <a:r>
              <a:rPr lang="en-US" altLang="ko-KR" sz="1400" b="1" dirty="0">
                <a:solidFill>
                  <a:srgbClr val="211D1E"/>
                </a:solidFill>
                <a:latin typeface="OYKHCF+TDc_SSiGothic_130_OTF"/>
              </a:rPr>
              <a:t>(</a:t>
            </a:r>
            <a:r>
              <a:rPr lang="ko-KR" altLang="en-US" sz="1400" b="1" dirty="0">
                <a:solidFill>
                  <a:srgbClr val="211D1E"/>
                </a:solidFill>
                <a:latin typeface="OYKHCF+TDc_SSiGothic_130_OTF"/>
              </a:rPr>
              <a:t>예</a:t>
            </a:r>
            <a:r>
              <a:rPr lang="en-US" altLang="ko-KR" sz="1400" b="1" dirty="0">
                <a:solidFill>
                  <a:srgbClr val="211D1E"/>
                </a:solidFill>
                <a:latin typeface="OYKHCF+TDc_SSiGothic_130_OTF"/>
              </a:rPr>
              <a:t>) </a:t>
            </a:r>
            <a:r>
              <a:rPr lang="en-US" altLang="ko-KR" sz="1400" b="1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https://v.daum.net/</a:t>
            </a:r>
            <a:r>
              <a:rPr lang="en-US" altLang="ko-KR" sz="14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channel/90/home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자원 처리 방법은 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URI</a:t>
            </a: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에 포함시키지 않음</a:t>
            </a:r>
            <a:br>
              <a:rPr lang="en-US" altLang="ko-KR" sz="1400" b="1" dirty="0">
                <a:solidFill>
                  <a:srgbClr val="211D1E"/>
                </a:solidFill>
                <a:latin typeface="+mn-ea"/>
              </a:rPr>
            </a:b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211D1E"/>
                </a:solidFill>
                <a:latin typeface="+mn-ea"/>
              </a:rPr>
              <a:t>예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) </a:t>
            </a:r>
            <a:r>
              <a:rPr lang="en-US" altLang="ko-KR" sz="1400" b="1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localhost:3000/contacts 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(O) </a:t>
            </a:r>
            <a:br>
              <a:rPr lang="en-US" altLang="ko-KR" sz="1400" b="1" dirty="0">
                <a:solidFill>
                  <a:srgbClr val="211D1E"/>
                </a:solidFill>
                <a:latin typeface="+mn-ea"/>
              </a:rPr>
            </a:br>
            <a:r>
              <a:rPr lang="en-US" altLang="ko-KR" sz="1400" b="1" dirty="0">
                <a:solidFill>
                  <a:srgbClr val="211D1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localhost:3000/get-contacts </a:t>
            </a:r>
            <a:r>
              <a:rPr lang="en-US" altLang="ko-KR" sz="1400" b="1" dirty="0">
                <a:solidFill>
                  <a:srgbClr val="211D1E"/>
                </a:solidFill>
                <a:latin typeface="+mn-ea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52809786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C3D62-189E-3601-DAFD-0F3E5D12C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79D315-3910-7910-6238-254B190C71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58FA6-7268-3015-AA3C-F881BF8F91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09-1 RESTful API </a:t>
            </a:r>
            <a:r>
              <a:rPr lang="ko-KR" altLang="en-US" dirty="0"/>
              <a:t>이해하기</a:t>
            </a:r>
            <a:endParaRPr lang="en-US" altLang="ko-KR" dirty="0"/>
          </a:p>
          <a:p>
            <a:pPr lvl="1"/>
            <a:r>
              <a:rPr lang="en-US" altLang="ko-KR" dirty="0" err="1"/>
              <a:t>RESTfull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</a:p>
          <a:p>
            <a:pPr lvl="2"/>
            <a:r>
              <a:rPr lang="en-US" altLang="ko-KR" dirty="0"/>
              <a:t>HTTP</a:t>
            </a:r>
            <a:r>
              <a:rPr lang="ko-KR" altLang="en-US" dirty="0"/>
              <a:t>로 요청 방식 처리하기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백엔드</a:t>
            </a:r>
            <a:r>
              <a:rPr lang="ko-KR" altLang="en-US" dirty="0"/>
              <a:t> 개발에서 데이터베이스와 연결해서 처리하는 작업은 주로 </a:t>
            </a:r>
            <a:r>
              <a:rPr lang="en-US" altLang="ko-KR" dirty="0"/>
              <a:t>CRUD</a:t>
            </a:r>
            <a:r>
              <a:rPr lang="ko-KR" altLang="en-US" dirty="0"/>
              <a:t>임</a:t>
            </a:r>
            <a:endParaRPr lang="en-US" altLang="ko-KR" dirty="0"/>
          </a:p>
          <a:p>
            <a:pPr lvl="3"/>
            <a:r>
              <a:rPr lang="ko-KR" altLang="en-US" dirty="0"/>
              <a:t>자료를 새로 만들어 저장</a:t>
            </a:r>
            <a:r>
              <a:rPr lang="en-US" altLang="ko-KR" dirty="0"/>
              <a:t>	: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en-US" altLang="ko-KR" dirty="0"/>
              <a:t>reate</a:t>
            </a:r>
          </a:p>
          <a:p>
            <a:pPr lvl="3"/>
            <a:r>
              <a:rPr lang="ko-KR" altLang="en-US" dirty="0"/>
              <a:t>기존 자료를 가져옴 </a:t>
            </a:r>
            <a:r>
              <a:rPr lang="en-US" altLang="ko-KR" dirty="0"/>
              <a:t>	: </a:t>
            </a:r>
            <a:r>
              <a:rPr lang="en-US" altLang="ko-KR" dirty="0">
                <a:solidFill>
                  <a:srgbClr val="FF0000"/>
                </a:solidFill>
              </a:rPr>
              <a:t>R</a:t>
            </a:r>
            <a:r>
              <a:rPr lang="en-US" altLang="ko-KR" dirty="0"/>
              <a:t>ead</a:t>
            </a:r>
          </a:p>
          <a:p>
            <a:pPr lvl="3"/>
            <a:r>
              <a:rPr lang="ko-KR" altLang="en-US" dirty="0"/>
              <a:t>자료를 수정 </a:t>
            </a:r>
            <a:r>
              <a:rPr lang="en-US" altLang="ko-KR" dirty="0"/>
              <a:t>		: </a:t>
            </a:r>
            <a:r>
              <a:rPr lang="en-US" altLang="ko-KR" dirty="0">
                <a:solidFill>
                  <a:srgbClr val="FF0000"/>
                </a:solidFill>
              </a:rPr>
              <a:t>U</a:t>
            </a:r>
            <a:r>
              <a:rPr lang="en-US" altLang="ko-KR" dirty="0"/>
              <a:t>pdate</a:t>
            </a:r>
          </a:p>
          <a:p>
            <a:pPr lvl="3"/>
            <a:r>
              <a:rPr lang="ko-KR" altLang="en-US" dirty="0"/>
              <a:t>자료를 삭제</a:t>
            </a:r>
            <a:r>
              <a:rPr lang="en-US" altLang="ko-KR" dirty="0"/>
              <a:t>		: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en-US" altLang="ko-KR" dirty="0"/>
              <a:t>elete</a:t>
            </a:r>
          </a:p>
          <a:p>
            <a:pPr lvl="2"/>
            <a:r>
              <a:rPr lang="en-US" altLang="ko-KR" dirty="0"/>
              <a:t>CRUD </a:t>
            </a:r>
            <a:r>
              <a:rPr lang="ko-KR" altLang="en-US" dirty="0"/>
              <a:t>작업을 하기 위해 필요한 </a:t>
            </a:r>
            <a:r>
              <a:rPr lang="en-US" altLang="ko-KR" dirty="0"/>
              <a:t>(RESTful) API</a:t>
            </a:r>
            <a:r>
              <a:rPr lang="ko-KR" altLang="en-US" dirty="0"/>
              <a:t>를 만드는 방법 이후 알아보겠습니다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A9BADF-CE04-4618-5FB2-FD6FE706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46AD95-242C-E63D-064F-1060024D5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17" y="1489501"/>
            <a:ext cx="5840020" cy="1623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8E1395-33DA-038D-2674-8F1FB19B8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877" y="3475737"/>
            <a:ext cx="2880320" cy="18926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96241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14DDC-B4AF-F3CD-80A4-0FFD493EB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3B07C6-F340-F593-5CFE-4EC62F5A10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209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D3D62D-72E9-463E-51CF-EE2CFD3010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패턴</a:t>
            </a:r>
            <a:endParaRPr lang="en-US" altLang="ko-KR" dirty="0"/>
          </a:p>
          <a:p>
            <a:pPr lvl="2"/>
            <a:r>
              <a:rPr lang="en-US" altLang="ko-KR" dirty="0"/>
              <a:t>MVC : Model, View, Controller</a:t>
            </a:r>
            <a:r>
              <a:rPr lang="ko-KR" altLang="en-US" dirty="0"/>
              <a:t>의 앞 글자를 따서 붙인 이름</a:t>
            </a:r>
            <a:endParaRPr lang="en-US" altLang="ko-KR" dirty="0"/>
          </a:p>
          <a:p>
            <a:pPr lvl="2"/>
            <a:r>
              <a:rPr lang="ko-KR" altLang="en-US" dirty="0"/>
              <a:t>애플리케이션을 세</a:t>
            </a:r>
            <a:r>
              <a:rPr lang="en-US" altLang="ko-KR" dirty="0"/>
              <a:t> </a:t>
            </a:r>
            <a:r>
              <a:rPr lang="ko-KR" altLang="en-US" dirty="0"/>
              <a:t>영역으로 나누어 구성하는 방식</a:t>
            </a:r>
            <a:endParaRPr lang="en-US" altLang="ko-KR" dirty="0"/>
          </a:p>
          <a:p>
            <a:pPr lvl="3"/>
            <a:r>
              <a:rPr lang="ko-KR" altLang="en-US" dirty="0"/>
              <a:t>모델과 뷰 그리고 컨트롤러 영역으로 나누어서 코딩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8BBAA8-6095-BED7-83FE-391EC7DF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6E779F-F83C-7B8B-740B-3FBA2A706F43}"/>
              </a:ext>
            </a:extLst>
          </p:cNvPr>
          <p:cNvGrpSpPr/>
          <p:nvPr/>
        </p:nvGrpSpPr>
        <p:grpSpPr>
          <a:xfrm>
            <a:off x="2475431" y="2087959"/>
            <a:ext cx="6621192" cy="2968354"/>
            <a:chOff x="1172980" y="2631563"/>
            <a:chExt cx="7163800" cy="30500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D2BCC7-8BD2-8EE5-DB57-B36AAB5E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980" y="2631563"/>
              <a:ext cx="7163800" cy="204816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2B909D-8929-EC49-AB72-CDCC80802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0138" y="4662306"/>
              <a:ext cx="7049484" cy="101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7946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71CE-740D-C87F-DC26-7EED30460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A2DD56-F254-DE57-9FE7-087FCA4589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A2D754-A603-371B-B99E-0C3F9B3DDA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01-4 </a:t>
            </a:r>
            <a:r>
              <a:rPr lang="ko-KR" altLang="en-US" dirty="0"/>
              <a:t>패키지 관리는 </a:t>
            </a:r>
            <a:r>
              <a:rPr lang="en-US" altLang="ko-KR" dirty="0" err="1"/>
              <a:t>npm</a:t>
            </a:r>
            <a:r>
              <a:rPr lang="ko-KR" altLang="en-US" dirty="0"/>
              <a:t>으로</a:t>
            </a:r>
            <a:endParaRPr lang="en-US" altLang="ko-KR" dirty="0"/>
          </a:p>
          <a:p>
            <a:pPr lvl="1"/>
            <a:r>
              <a:rPr lang="ko-KR" altLang="en-US" dirty="0" err="1"/>
              <a:t>무따기</a:t>
            </a:r>
            <a:r>
              <a:rPr lang="en-US" altLang="ko-KR" dirty="0"/>
              <a:t>(</a:t>
            </a:r>
            <a:r>
              <a:rPr lang="ko-KR" altLang="en-US" dirty="0"/>
              <a:t>무조건 따라하기</a:t>
            </a:r>
            <a:r>
              <a:rPr lang="en-US" altLang="ko-KR" dirty="0"/>
              <a:t>) –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초기화 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0. </a:t>
            </a:r>
            <a:r>
              <a:rPr lang="ko-KR" altLang="en-US" dirty="0"/>
              <a:t>탐색기 창 살펴보기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터미널 창에서 현재 폴더를 </a:t>
            </a:r>
            <a:r>
              <a:rPr lang="en-US" altLang="ko-KR" dirty="0"/>
              <a:t>~\</a:t>
            </a:r>
            <a:r>
              <a:rPr lang="en-US" altLang="ko-KR" dirty="0" err="1"/>
              <a:t>Nodejs_basics</a:t>
            </a:r>
            <a:r>
              <a:rPr lang="ko-KR" altLang="en-US" dirty="0"/>
              <a:t>로 이동</a:t>
            </a:r>
            <a:endParaRPr lang="en-US" altLang="ko-KR" dirty="0"/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-node-main\basics\01&gt;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cd ..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-node-main\basics&gt;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en-US" altLang="ko-KR" dirty="0" err="1">
                <a:sym typeface="Wingdings" panose="05000000000000000000" pitchFamily="2" charset="2"/>
              </a:rPr>
              <a:t>npm</a:t>
            </a:r>
            <a:r>
              <a:rPr lang="ko-KR" altLang="en-US" dirty="0">
                <a:sym typeface="Wingdings" panose="05000000000000000000" pitchFamily="2" charset="2"/>
              </a:rPr>
              <a:t>을 초기화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-node-main\basics&gt; 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npm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init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3. (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)Enter </a:t>
            </a:r>
            <a:r>
              <a:rPr lang="ko-KR" altLang="en-US" dirty="0">
                <a:sym typeface="Wingdings" panose="05000000000000000000" pitchFamily="2" charset="2"/>
              </a:rPr>
              <a:t>입력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package.json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파일이 생성됨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package.json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내용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ym typeface="Wingdings" panose="05000000000000000000" pitchFamily="2" charset="2"/>
              </a:rPr>
              <a:t>애플리케이션을 개발할 때 사용한 모듈이나 패키지 버전 등의 정보가 담김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B3C227-1751-1D8E-BB99-7AAA72023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141" y="1451014"/>
            <a:ext cx="2429214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6174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2D55B-A4FC-98CC-E51B-F4F7AD6E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3DF660-D18E-37A8-7F54-EAF0AF5B55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6BF636-4565-AAD9-A3AD-9AC4E1AD9C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패턴</a:t>
            </a:r>
            <a:endParaRPr lang="en-US" altLang="ko-KR" dirty="0"/>
          </a:p>
          <a:p>
            <a:pPr lvl="2"/>
            <a:r>
              <a:rPr lang="ko-KR" altLang="en-US" dirty="0"/>
              <a:t>애플리케이션을 세</a:t>
            </a:r>
            <a:r>
              <a:rPr lang="en-US" altLang="ko-KR" dirty="0"/>
              <a:t> </a:t>
            </a:r>
            <a:r>
              <a:rPr lang="ko-KR" altLang="en-US" dirty="0"/>
              <a:t>영역으로 나눠 구성하는 방식</a:t>
            </a:r>
            <a:endParaRPr lang="en-US" altLang="ko-KR" dirty="0"/>
          </a:p>
          <a:p>
            <a:pPr lvl="3"/>
            <a:r>
              <a:rPr lang="ko-KR" altLang="en-US" dirty="0"/>
              <a:t>뷰와 모델이 직접 연결되지 않음</a:t>
            </a:r>
            <a:r>
              <a:rPr lang="en-US" altLang="ko-KR" dirty="0"/>
              <a:t>!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291CEE-61D6-F8C9-5380-863EDCB7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5F4C90-5A2D-34ED-875D-999BE787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885" y="1021526"/>
            <a:ext cx="5806884" cy="2797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CD38B-722E-8C00-5E1F-78D0FB485F45}"/>
              </a:ext>
            </a:extLst>
          </p:cNvPr>
          <p:cNvSpPr txBox="1"/>
          <p:nvPr/>
        </p:nvSpPr>
        <p:spPr>
          <a:xfrm>
            <a:off x="1215028" y="3818692"/>
            <a:ext cx="9535887" cy="201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클라이언트에서 컨트롤러에게 모든 연락처 정보를 보여 달라고 요청</a:t>
            </a:r>
            <a:endParaRPr lang="en-US" altLang="ko-KR" sz="1400" b="1" i="0" u="none" strike="noStrike" baseline="0" dirty="0">
              <a:solidFill>
                <a:srgbClr val="211D1E"/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컨트롤러는 클라이언트의 요청을 분석해서 모델로 정보를 처리하라고 모델로 요청 전송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 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모델은 데이터베이스에게 모든 연락처 정보를 달라고 요청</a:t>
            </a:r>
            <a:endParaRPr lang="en-US" altLang="ko-KR" sz="1400" b="1" i="0" u="none" strike="noStrike" baseline="0" dirty="0">
              <a:solidFill>
                <a:srgbClr val="211D1E"/>
              </a:solidFill>
              <a:latin typeface="+mn-ea"/>
            </a:endParaRP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데이터베이스는 정보를 찾아서 모델로 넘겨줌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 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모델은 데이터베이스에서 받은 정보를 컨트롤러로 넘겨줌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 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컨트롤러는 모델에게서 받은 정보를 뷰에게 넘겨줌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 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뷰는 이 정보를 클라이언트에게 넘겨줌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 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140773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9B0FE7-848A-23AE-FA6E-0E7E77A5B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61" y="863823"/>
            <a:ext cx="6884666" cy="272935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패턴 </a:t>
            </a:r>
            <a:r>
              <a:rPr lang="en-US" altLang="ko-KR" dirty="0"/>
              <a:t>– </a:t>
            </a:r>
            <a:r>
              <a:rPr lang="ko-KR" altLang="en-US" dirty="0"/>
              <a:t>라우터 따로 사용하기</a:t>
            </a:r>
            <a:endParaRPr lang="en-US" altLang="ko-KR" dirty="0"/>
          </a:p>
          <a:p>
            <a:pPr lvl="2"/>
            <a:r>
              <a:rPr lang="ko-KR" altLang="en-US" dirty="0"/>
              <a:t>애플리케이션을 세</a:t>
            </a:r>
            <a:r>
              <a:rPr lang="en-US" altLang="ko-KR" dirty="0"/>
              <a:t> </a:t>
            </a:r>
            <a:r>
              <a:rPr lang="ko-KR" altLang="en-US" dirty="0"/>
              <a:t>영역으로 나눠 구성하는 방식</a:t>
            </a:r>
            <a:endParaRPr lang="en-US" altLang="ko-KR" dirty="0"/>
          </a:p>
          <a:p>
            <a:pPr lvl="3"/>
            <a:r>
              <a:rPr lang="ko-KR" altLang="en-US" dirty="0"/>
              <a:t>뷰와 모델이 직접 연결되지 않음</a:t>
            </a:r>
            <a:r>
              <a:rPr lang="en-US" altLang="ko-KR" dirty="0"/>
              <a:t>!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C2C48-9526-3911-6273-F41902F83AB7}"/>
              </a:ext>
            </a:extLst>
          </p:cNvPr>
          <p:cNvSpPr txBox="1"/>
          <p:nvPr/>
        </p:nvSpPr>
        <p:spPr>
          <a:xfrm>
            <a:off x="1584573" y="3702359"/>
            <a:ext cx="7315201" cy="230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브라우저에서 모든 연락처 정보를 보여 달라고 요청합니다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.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요청 정보는 라우터를 통해 컨트롤러로 연결됩니다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.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데이터베이스 정보에 접근해야 하므로 컨트롤러에서 모델로 다시 요청합니다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.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모델은 컨트롤러에게 받은 정보를 사용해서 데이터베이스에서 자료를 조회합니다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.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데이터베이스에서 찾은 정보를 모델로 넘겨줍니다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.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모델은 데이터베이스에서 받은 정보를 컨트롤러로 넘겨줍니다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.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컨트롤러는 모델에게서 받은 정보를 뷰에게 넘겨줍니다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.</a:t>
            </a:r>
          </a:p>
          <a:p>
            <a:pPr marL="342900" indent="-342900" algn="just">
              <a:lnSpc>
                <a:spcPct val="130000"/>
              </a:lnSpc>
              <a:buFont typeface="+mj-ea"/>
              <a:buAutoNum type="circleNumDbPlain"/>
            </a:pPr>
            <a:r>
              <a:rPr lang="ko-KR" altLang="en-US" sz="1400" b="1" i="0" u="none" strike="noStrike" baseline="0" dirty="0">
                <a:solidFill>
                  <a:srgbClr val="211D1E"/>
                </a:solidFill>
                <a:latin typeface="+mn-ea"/>
              </a:rPr>
              <a:t>뷰에서 지정한 형식대로 최종 결과를 브라우저 화면에 표시합니다</a:t>
            </a:r>
            <a:r>
              <a:rPr lang="en-US" altLang="ko-KR" sz="1400" b="1" i="0" u="none" strike="noStrike" baseline="0" dirty="0">
                <a:solidFill>
                  <a:srgbClr val="211D1E"/>
                </a:solidFill>
                <a:latin typeface="+mn-ea"/>
              </a:rPr>
              <a:t>.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38964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9B0FE7-848A-23AE-FA6E-0E7E77A5B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61" y="863823"/>
            <a:ext cx="6884666" cy="272935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MVC </a:t>
            </a:r>
            <a:r>
              <a:rPr lang="ko-KR" altLang="en-US" dirty="0"/>
              <a:t>패턴 </a:t>
            </a:r>
            <a:r>
              <a:rPr lang="en-US" altLang="ko-KR" dirty="0"/>
              <a:t>– </a:t>
            </a:r>
            <a:r>
              <a:rPr lang="ko-KR" altLang="en-US" dirty="0"/>
              <a:t>라우터 따로 사용하기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</p:spTree>
    <p:extLst>
      <p:ext uri="{BB962C8B-B14F-4D97-AF65-F5344CB8AC3E}">
        <p14:creationId xmlns:p14="http://schemas.microsoft.com/office/powerpoint/2010/main" val="35342302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기존 </a:t>
            </a:r>
            <a:r>
              <a:rPr lang="ko-KR" altLang="en-US" dirty="0" err="1"/>
              <a:t>라우트</a:t>
            </a:r>
            <a:r>
              <a:rPr lang="ko-KR" altLang="en-US" dirty="0"/>
              <a:t> 코드를 수정해서 컨트롤러 코드를 분리 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VS Code</a:t>
            </a:r>
            <a:r>
              <a:rPr lang="ko-KR" altLang="en-US" dirty="0"/>
              <a:t>에서 </a:t>
            </a:r>
            <a:r>
              <a:rPr lang="en-US" altLang="ko-KR" dirty="0" err="1"/>
              <a:t>myContacts</a:t>
            </a:r>
            <a:r>
              <a:rPr lang="en-US" altLang="ko-KR" dirty="0"/>
              <a:t>\controllers </a:t>
            </a:r>
            <a:r>
              <a:rPr lang="ko-KR" altLang="en-US" dirty="0"/>
              <a:t>폴더 생성 후 그 안에 </a:t>
            </a:r>
            <a:r>
              <a:rPr lang="en-US" altLang="ko-KR" dirty="0"/>
              <a:t>contactController.js </a:t>
            </a:r>
            <a:r>
              <a:rPr lang="ko-KR" altLang="en-US" dirty="0"/>
              <a:t>파일을 생성</a:t>
            </a:r>
            <a:endParaRPr lang="en-US" altLang="ko-KR" dirty="0"/>
          </a:p>
          <a:p>
            <a:pPr lvl="3"/>
            <a:r>
              <a:rPr lang="ko-KR" altLang="en-US" dirty="0"/>
              <a:t>이 파일에는 </a:t>
            </a:r>
            <a:r>
              <a:rPr lang="en-US" altLang="ko-KR" dirty="0"/>
              <a:t>GET</a:t>
            </a:r>
            <a:r>
              <a:rPr lang="ko-KR" altLang="en-US" dirty="0"/>
              <a:t>과 </a:t>
            </a:r>
            <a:r>
              <a:rPr lang="en-US" altLang="ko-KR" dirty="0"/>
              <a:t>POST, PUT, DELETE </a:t>
            </a:r>
            <a:r>
              <a:rPr lang="ko-KR" altLang="en-US" dirty="0"/>
              <a:t>요청 방식에서 처리할 함수를 작성할 예정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모든 연락처 정보를 가져오는 함수를 갖는 모듈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try ~ catch </a:t>
            </a:r>
            <a:r>
              <a:rPr lang="ko-KR" altLang="en-US" dirty="0"/>
              <a:t>구문으로 에러 대비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모든 컨트롤 함수에서 에러 대비를 위해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try ~ catch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문을 사용한다면 무척 번거로운 코딩이 될 것임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코드가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복잡해짐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이런 번거로움을 해결해 주는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미들웨어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기능이 있음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.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702000" lvl="3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2122901" y="2236871"/>
            <a:ext cx="7326252" cy="244337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@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 Read all contacts</a:t>
            </a:r>
            <a:endParaRPr lang="en-US" altLang="ko-K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@route GET /contacts</a:t>
            </a:r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"Contacts Page"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} </a:t>
            </a: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}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exports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403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express-</a:t>
            </a:r>
            <a:r>
              <a:rPr lang="en-US" altLang="ko-KR" dirty="0" err="1"/>
              <a:t>async</a:t>
            </a:r>
            <a:r>
              <a:rPr lang="en-US" altLang="ko-KR" dirty="0"/>
              <a:t>-handler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“</a:t>
            </a:r>
            <a:r>
              <a:rPr lang="ko-KR" altLang="en-US" dirty="0"/>
              <a:t>단계</a:t>
            </a:r>
            <a:r>
              <a:rPr lang="en-US" altLang="ko-KR" dirty="0"/>
              <a:t> 2”</a:t>
            </a:r>
            <a:r>
              <a:rPr lang="ko-KR" altLang="en-US" dirty="0"/>
              <a:t>에서 작성하 코드를 </a:t>
            </a:r>
            <a:r>
              <a:rPr lang="en-US" altLang="ko-KR" dirty="0"/>
              <a:t>express-</a:t>
            </a:r>
            <a:r>
              <a:rPr lang="en-US" altLang="ko-KR" dirty="0" err="1"/>
              <a:t>async</a:t>
            </a:r>
            <a:r>
              <a:rPr lang="en-US" altLang="ko-KR" dirty="0"/>
              <a:t>-handler </a:t>
            </a:r>
            <a:r>
              <a:rPr lang="ko-KR" altLang="en-US" dirty="0"/>
              <a:t>모듈을 이용하여 다시 작성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023" y="1508402"/>
            <a:ext cx="4706007" cy="2191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2664693" y="2087959"/>
            <a:ext cx="6698124" cy="174024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"Contacts Page"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} </a:t>
            </a:r>
            <a:r>
              <a:rPr lang="en-US" altLang="ko-KR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}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b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exports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2652447" y="4013945"/>
            <a:ext cx="6708990" cy="181805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'express-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-handler'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"Contacts Page"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 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80127" y="20787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변경 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28293" y="401394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변경 후</a:t>
            </a:r>
          </a:p>
        </p:txBody>
      </p:sp>
    </p:spTree>
    <p:extLst>
      <p:ext uri="{BB962C8B-B14F-4D97-AF65-F5344CB8AC3E}">
        <p14:creationId xmlns:p14="http://schemas.microsoft.com/office/powerpoint/2010/main" val="5596024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\routes\contactRoutes.js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931605" y="1490221"/>
            <a:ext cx="5328592" cy="218191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모든 연락처 가져오기</a:t>
            </a:r>
            <a:endParaRPr lang="ko-KR" altLang="en-US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"Contacts Page"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//(…</a:t>
            </a:r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이하 생략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2836885" y="3744143"/>
            <a:ext cx="7892704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'../controllers/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contactController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모든 연락처 가져오기</a:t>
            </a:r>
            <a:endParaRPr lang="ko-KR" altLang="en-US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//(…</a:t>
            </a:r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이하 생략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84019" y="4400604"/>
            <a:ext cx="1584176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00043" y="5124342"/>
            <a:ext cx="1584176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굽은 화살표 12"/>
          <p:cNvSpPr/>
          <p:nvPr/>
        </p:nvSpPr>
        <p:spPr>
          <a:xfrm rot="5400000">
            <a:off x="6387193" y="2842526"/>
            <a:ext cx="792088" cy="756084"/>
          </a:xfrm>
          <a:prstGeom prst="ben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6230" y="2752891"/>
            <a:ext cx="333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.get( ) </a:t>
            </a:r>
            <a:r>
              <a:rPr lang="ko-KR" altLang="en-US" sz="1400" b="1" dirty="0"/>
              <a:t>함수에 전달하는 </a:t>
            </a:r>
            <a:r>
              <a:rPr lang="ko-KR" altLang="en-US" sz="1400" b="1" dirty="0" err="1"/>
              <a:t>콜백</a:t>
            </a:r>
            <a:r>
              <a:rPr lang="ko-KR" altLang="en-US" sz="1400" b="1" dirty="0"/>
              <a:t> 함수 변경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84178479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6. \controllers\contactController.js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2160637" y="1577526"/>
            <a:ext cx="7632848" cy="28803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//(…</a:t>
            </a:r>
            <a:r>
              <a:rPr lang="ko-KR" altLang="en-US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 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||!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||!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</a:t>
            </a:r>
            <a:r>
              <a:rPr lang="en-US" altLang="ko-KR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400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필수값이</a:t>
            </a:r>
            <a:r>
              <a:rPr lang="ko-KR" alt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입력되지 않았음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201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"Create Contacts"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 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9085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7. \routes\contactRoutes.js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984582" y="1511895"/>
            <a:ext cx="9517907" cy="216024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'../controllers/</a:t>
            </a:r>
            <a:r>
              <a:rPr lang="en-US" altLang="ko-KR" sz="14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contactController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b="1" dirty="0">
              <a:solidFill>
                <a:srgbClr val="4FC1FF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route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모든 연락처 가져오기</a:t>
            </a:r>
            <a:endParaRPr lang="ko-KR" altLang="en-US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새 연락처 추가하기</a:t>
            </a:r>
            <a:endParaRPr lang="ko-KR" altLang="en-US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//(…</a:t>
            </a:r>
            <a:r>
              <a:rPr lang="ko-KR" altLang="en-US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  <a:endParaRPr lang="en-US" altLang="ko-KR" sz="1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984582" y="3796494"/>
            <a:ext cx="9517907" cy="203588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createContacts</a:t>
            </a:r>
            <a:endParaRPr lang="en-US" altLang="ko-KR" sz="1400" b="1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'../controllers/</a:t>
            </a:r>
            <a:r>
              <a:rPr lang="en-US" altLang="ko-KR" sz="14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contactController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400" b="1" dirty="0">
              <a:solidFill>
                <a:srgbClr val="4FC1FF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route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'/'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//(…</a:t>
            </a:r>
            <a:r>
              <a:rPr lang="ko-KR" altLang="en-US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…)</a:t>
            </a:r>
            <a:endParaRPr lang="en-US" altLang="ko-KR" sz="1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84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8. </a:t>
            </a:r>
            <a:r>
              <a:rPr lang="ko-KR" altLang="en-US" dirty="0"/>
              <a:t>앞서 살펴본 방식으로  모두 다 정리하면 다음과 같음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8611" y="2778422"/>
            <a:ext cx="105448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교재 </a:t>
            </a:r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310~312 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페이지 읽어보세요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750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219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코드 정리 </a:t>
            </a:r>
            <a:r>
              <a:rPr lang="en-US" altLang="ko-KR" dirty="0"/>
              <a:t>: \routes\contactRoutes.js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886087" y="1519884"/>
            <a:ext cx="9517907" cy="366441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"../models/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contactModel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createContact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getContact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updateContact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deleteContact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"../controllers/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contactController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createContact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"/:id"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getContact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put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updateContact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deleteContact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3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6D87C-4719-47C3-20FC-188B2A131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A0DD6A-E24B-4D93-935E-05BB5B6FBD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F35249-3B4E-FC03-CCF9-F70E528A06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01-4 </a:t>
            </a:r>
            <a:r>
              <a:rPr lang="ko-KR" altLang="en-US" dirty="0"/>
              <a:t>패키지 관리는 </a:t>
            </a:r>
            <a:r>
              <a:rPr lang="en-US" altLang="ko-KR" dirty="0" err="1"/>
              <a:t>npm</a:t>
            </a:r>
            <a:r>
              <a:rPr lang="ko-KR" altLang="en-US" dirty="0"/>
              <a:t>으로</a:t>
            </a:r>
            <a:endParaRPr lang="en-US" altLang="ko-KR" dirty="0"/>
          </a:p>
          <a:p>
            <a:pPr lvl="2"/>
            <a:r>
              <a:rPr lang="ko-KR" altLang="en-US" dirty="0"/>
              <a:t>노드에서 패키지를 사용할 때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공식 웹 사이트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http://npmjs.com</a:t>
            </a:r>
            <a:r>
              <a:rPr lang="en-US" altLang="ko-KR" dirty="0"/>
              <a:t>)</a:t>
            </a:r>
            <a:r>
              <a:rPr lang="ko-KR" altLang="en-US" dirty="0"/>
              <a:t>에서 패키지를 검색할 수도 있고 </a:t>
            </a:r>
            <a:r>
              <a:rPr lang="ko-KR" altLang="en-US" dirty="0" err="1"/>
              <a:t>누군가로부터</a:t>
            </a:r>
            <a:r>
              <a:rPr lang="ko-KR" altLang="en-US" dirty="0"/>
              <a:t> 추천을 받을 수도 있음</a:t>
            </a:r>
            <a:endParaRPr lang="en-US" altLang="ko-KR" dirty="0"/>
          </a:p>
          <a:p>
            <a:pPr lvl="2"/>
            <a:r>
              <a:rPr lang="ko-KR" altLang="en-US" dirty="0"/>
              <a:t>터미널에 표시되는 글자색을 바꾸는 패키지를 검색해서 설치해 봄</a:t>
            </a:r>
            <a:endParaRPr lang="en-US" altLang="ko-KR" dirty="0"/>
          </a:p>
          <a:p>
            <a:pPr lvl="1"/>
            <a:r>
              <a:rPr lang="ko-KR" altLang="en-US" dirty="0" err="1"/>
              <a:t>무따기</a:t>
            </a:r>
            <a:r>
              <a:rPr lang="en-US" altLang="ko-KR" dirty="0"/>
              <a:t>– </a:t>
            </a:r>
            <a:r>
              <a:rPr lang="en-US" altLang="ko-KR" dirty="0" err="1"/>
              <a:t>npm</a:t>
            </a:r>
            <a:r>
              <a:rPr lang="ko-KR" altLang="en-US" dirty="0"/>
              <a:t>를 사용해 패키지 설치하기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en-US" altLang="ko-KR" dirty="0" err="1"/>
              <a:t>npm</a:t>
            </a:r>
            <a:r>
              <a:rPr lang="ko-KR" altLang="en-US" dirty="0"/>
              <a:t> 공식 사이트로 이동한 후 </a:t>
            </a:r>
            <a:r>
              <a:rPr lang="en-US" altLang="ko-KR" dirty="0"/>
              <a:t>“</a:t>
            </a:r>
            <a:r>
              <a:rPr lang="en-US" altLang="ko-KR" dirty="0" err="1"/>
              <a:t>keywords:terminal</a:t>
            </a:r>
            <a:r>
              <a:rPr lang="en-US" altLang="ko-KR" dirty="0"/>
              <a:t>”</a:t>
            </a:r>
            <a:r>
              <a:rPr lang="ko-KR" altLang="en-US" dirty="0"/>
              <a:t>로 검색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p: </a:t>
            </a:r>
            <a:r>
              <a:rPr lang="ko-KR" altLang="en-US" dirty="0"/>
              <a:t>인기도</a:t>
            </a:r>
            <a:r>
              <a:rPr lang="en-US" altLang="ko-KR" dirty="0"/>
              <a:t>, q: </a:t>
            </a:r>
            <a:r>
              <a:rPr lang="ko-KR" altLang="en-US" dirty="0"/>
              <a:t>품질</a:t>
            </a:r>
            <a:r>
              <a:rPr lang="en-US" altLang="ko-KR" dirty="0"/>
              <a:t>, m:</a:t>
            </a:r>
            <a:r>
              <a:rPr lang="ko-KR" altLang="en-US" dirty="0"/>
              <a:t>유지 보수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“</a:t>
            </a:r>
            <a:r>
              <a:rPr lang="en-US" altLang="ko-KR" dirty="0" err="1"/>
              <a:t>ansi</a:t>
            </a:r>
            <a:r>
              <a:rPr lang="en-US" altLang="ko-KR" dirty="0"/>
              <a:t>-colors”</a:t>
            </a:r>
            <a:r>
              <a:rPr lang="ko-KR" altLang="en-US" dirty="0"/>
              <a:t>로 검색</a:t>
            </a:r>
            <a:endParaRPr lang="en-US" altLang="ko-KR" dirty="0"/>
          </a:p>
          <a:p>
            <a:pPr lvl="3"/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Easily add ANSI colors to your text and symbols in the terminal. A faster drop-in replacement for chalk,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kleur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and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turbocolor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(without the dependencies and rendering bugs).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D9E823-3240-D434-8AE8-E3F5C62C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38A211-88F4-BD0E-CBB3-C0ADF96DB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24" y="2094946"/>
            <a:ext cx="6043503" cy="7316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0C9244-43EF-7DD0-1173-FA4E2513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112" y="3051543"/>
            <a:ext cx="6195925" cy="12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153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코드 정리 </a:t>
            </a:r>
            <a:r>
              <a:rPr lang="en-US" altLang="ko-KR" dirty="0"/>
              <a:t>: \controllers\contactController.js (1/2)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886087" y="1519884"/>
            <a:ext cx="9517907" cy="409646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"express-</a:t>
            </a:r>
            <a:r>
              <a:rPr lang="en-US" altLang="ko-KR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-handler"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</a:t>
            </a:r>
            <a:r>
              <a:rPr lang="en-US" altLang="ko-KR" sz="1200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 Read all contacts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@route GET /contacts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전체 연락처 보기</a:t>
            </a:r>
            <a:endParaRPr lang="ko-KR" altLang="en-US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"Contacts Page"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</a:t>
            </a:r>
            <a:r>
              <a:rPr lang="en-US" altLang="ko-KR" sz="1200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 Create a contact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@route POST /contacts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createContact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새 연락처 추가하기</a:t>
            </a:r>
            <a:endParaRPr lang="ko-KR" altLang="en-US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200" b="1" dirty="0">
                <a:solidFill>
                  <a:srgbClr val="4FC1F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4FC1FF"/>
                </a:solidFill>
                <a:latin typeface="Consolas" panose="020B0609020204030204" pitchFamily="49" charset="0"/>
              </a:rPr>
              <a:t>email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4FC1FF"/>
                </a:solidFill>
                <a:latin typeface="Consolas" panose="020B0609020204030204" pitchFamily="49" charset="0"/>
              </a:rPr>
              <a:t>phone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}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z="1200" b="1" dirty="0">
                <a:solidFill>
                  <a:srgbClr val="4FC1F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||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z="1200" b="1" dirty="0">
                <a:solidFill>
                  <a:srgbClr val="4FC1FF"/>
                </a:solidFill>
                <a:latin typeface="Consolas" panose="020B0609020204030204" pitchFamily="49" charset="0"/>
              </a:rPr>
              <a:t>email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||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altLang="ko-KR" sz="1200" b="1" dirty="0">
                <a:solidFill>
                  <a:srgbClr val="4FC1FF"/>
                </a:solidFill>
                <a:latin typeface="Consolas" panose="020B0609020204030204" pitchFamily="49" charset="0"/>
              </a:rPr>
              <a:t>phone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b="1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400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필수값이</a:t>
            </a:r>
            <a:r>
              <a:rPr lang="ko-KR" alt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 입력되지 않았습니다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201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"Create Contacts"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2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0768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09-2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컨트롤러 작성하기</a:t>
            </a:r>
            <a:endParaRPr lang="en-US" altLang="ko-KR" dirty="0"/>
          </a:p>
          <a:p>
            <a:pPr lvl="2"/>
            <a:r>
              <a:rPr lang="ko-KR" altLang="en-US" dirty="0"/>
              <a:t>코드 정리 </a:t>
            </a:r>
            <a:r>
              <a:rPr lang="en-US" altLang="ko-KR" dirty="0"/>
              <a:t>: \controllers\contactController.js (2/2)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EF0DE-A352-E920-44AD-C8C89F115EB7}"/>
              </a:ext>
            </a:extLst>
          </p:cNvPr>
          <p:cNvSpPr/>
          <p:nvPr/>
        </p:nvSpPr>
        <p:spPr>
          <a:xfrm>
            <a:off x="885600" y="1519200"/>
            <a:ext cx="9517907" cy="424809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</a:t>
            </a:r>
            <a:r>
              <a:rPr lang="en-US" altLang="ko-KR" sz="1200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 Read the contact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@route GET /contacts/:id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getContact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연락처 상세 보기</a:t>
            </a:r>
            <a:endParaRPr lang="ko-KR" altLang="en-US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`View Contact for ID: 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</a:t>
            </a:r>
            <a:r>
              <a:rPr lang="en-US" altLang="ko-KR" sz="1200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 Update the contact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@route PUT /contacts/:id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updateContact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연락처 수정하기</a:t>
            </a:r>
            <a:endParaRPr lang="ko-KR" altLang="en-US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`Update Contact for ID: 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</a:t>
            </a:r>
            <a:r>
              <a:rPr lang="en-US" altLang="ko-KR" sz="1200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 Delete contact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@route DELETE /contacts/:id</a:t>
            </a:r>
            <a:endParaRPr lang="en-US" altLang="ko-KR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deleteContact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rgbClr val="6A9955"/>
                </a:solidFill>
                <a:latin typeface="Consolas" panose="020B0609020204030204" pitchFamily="49" charset="0"/>
              </a:rPr>
              <a:t>연락처 삭제하기</a:t>
            </a:r>
            <a:endParaRPr lang="ko-KR" altLang="en-US" sz="12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b="1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`Delete Contact for ID: 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params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exports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 { 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createContact</a:t>
            </a:r>
            <a:r>
              <a:rPr lang="en-US" altLang="ko-KR" sz="12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getContact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updateContact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deleteContact</a:t>
            </a:r>
            <a:r>
              <a:rPr lang="en-US" altLang="ko-KR" sz="1200" b="1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  <a:endParaRPr lang="en-US" altLang="ko-KR" sz="12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593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09-3 CRUD </a:t>
            </a:r>
            <a:r>
              <a:rPr lang="ko-KR" altLang="en-US" dirty="0"/>
              <a:t>코드 작성하기</a:t>
            </a:r>
            <a:endParaRPr lang="en-US" altLang="ko-KR" dirty="0"/>
          </a:p>
          <a:p>
            <a:pPr lvl="1"/>
            <a:r>
              <a:rPr lang="en-US" altLang="ko-KR" dirty="0"/>
              <a:t>Contact</a:t>
            </a:r>
            <a:r>
              <a:rPr lang="ko-KR" altLang="en-US" dirty="0"/>
              <a:t>라는 모델을 만들었고 </a:t>
            </a:r>
            <a:r>
              <a:rPr lang="en-US" altLang="ko-KR" dirty="0"/>
              <a:t>Contact</a:t>
            </a:r>
            <a:r>
              <a:rPr lang="ko-KR" altLang="en-US" dirty="0"/>
              <a:t>라는 변수에 할당 그리고 모듈로 내보냈음</a:t>
            </a:r>
            <a:endParaRPr lang="en-US" altLang="ko-KR" dirty="0"/>
          </a:p>
          <a:p>
            <a:pPr lvl="2"/>
            <a:r>
              <a:rPr lang="en-US" altLang="ko-KR" dirty="0"/>
              <a:t>\models\contactModel.js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이후에 </a:t>
            </a:r>
            <a:r>
              <a:rPr lang="en-US" altLang="ko-KR" dirty="0"/>
              <a:t>GET</a:t>
            </a:r>
            <a:r>
              <a:rPr lang="ko-KR" altLang="en-US" dirty="0"/>
              <a:t>이나 </a:t>
            </a:r>
            <a:r>
              <a:rPr lang="en-US" altLang="ko-KR" dirty="0"/>
              <a:t>POST, PUT,</a:t>
            </a:r>
            <a:r>
              <a:rPr lang="ko-KR" altLang="en-US" dirty="0"/>
              <a:t> </a:t>
            </a:r>
            <a:r>
              <a:rPr lang="en-US" altLang="ko-KR" dirty="0"/>
              <a:t>DELETE </a:t>
            </a:r>
            <a:r>
              <a:rPr lang="ko-KR" altLang="en-US" dirty="0"/>
              <a:t>요청에 따라 모델과 연결하는 코드를 작성하겠음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A7287B-ED01-BADC-1AAB-1F83D54EE70E}"/>
              </a:ext>
            </a:extLst>
          </p:cNvPr>
          <p:cNvSpPr/>
          <p:nvPr/>
        </p:nvSpPr>
        <p:spPr>
          <a:xfrm>
            <a:off x="1429543" y="1530738"/>
            <a:ext cx="8712968" cy="316835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'mongoose'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contactSchema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mongoose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Schema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required:</a:t>
            </a:r>
            <a:r>
              <a:rPr lang="en-US" altLang="ko-K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required: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전화번호는 꼭 기입해주세요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]}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timestamps: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'Contact'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contactSchema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12565" y="1825147"/>
            <a:ext cx="8496944" cy="241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00513" y="4259085"/>
            <a:ext cx="8496944" cy="1980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0669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C17A2-90A5-FA2E-27AC-A57A9ABC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BB4D6-C353-10B3-482F-DC7D6E0D6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E8DBB-B337-655F-73C2-D429FEF223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09-3 CRUD </a:t>
            </a:r>
            <a:r>
              <a:rPr lang="ko-KR" altLang="en-US" dirty="0"/>
              <a:t>코드 작성하기</a:t>
            </a:r>
            <a:endParaRPr lang="en-US" altLang="ko-KR" dirty="0"/>
          </a:p>
          <a:p>
            <a:pPr lvl="1"/>
            <a:r>
              <a:rPr lang="ko-KR" altLang="en-US" dirty="0"/>
              <a:t>데이터베이스 모델에서 사용하는 함수들 살펴보기</a:t>
            </a:r>
            <a:endParaRPr lang="en-US" altLang="ko-KR" dirty="0"/>
          </a:p>
          <a:p>
            <a:pPr lvl="2"/>
            <a:r>
              <a:rPr lang="en-US" altLang="ko-KR" dirty="0"/>
              <a:t>Create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데이터베이스에 새로운 도큐먼트를 생성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A7390B-432B-2EE6-D71D-639CD39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49654D-17C4-F478-9818-A9F71CFC960C}"/>
              </a:ext>
            </a:extLst>
          </p:cNvPr>
          <p:cNvSpPr/>
          <p:nvPr/>
        </p:nvSpPr>
        <p:spPr>
          <a:xfrm>
            <a:off x="2160637" y="1591208"/>
            <a:ext cx="7575886" cy="100080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'../models/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contactModel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'Kim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'kim@abc.def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'12345'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75186769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434E4-7B70-0EFC-3044-C788ADE07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D879D-D98A-0E22-B63C-EE5A97522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7D35C-9245-B6DB-FC8A-335AB869BB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09-3 CRUD </a:t>
            </a:r>
            <a:r>
              <a:rPr lang="ko-KR" altLang="en-US" dirty="0"/>
              <a:t>코드 작성하기</a:t>
            </a:r>
            <a:endParaRPr lang="en-US" altLang="ko-KR" dirty="0"/>
          </a:p>
          <a:p>
            <a:pPr lvl="1"/>
            <a:r>
              <a:rPr lang="ko-KR" altLang="en-US" dirty="0"/>
              <a:t>데이터베이스 모델에서 사용하는 함수</a:t>
            </a:r>
            <a:endParaRPr lang="en-US" altLang="ko-KR" dirty="0"/>
          </a:p>
          <a:p>
            <a:pPr lvl="2"/>
            <a:r>
              <a:rPr lang="en-US" altLang="ko-KR" dirty="0"/>
              <a:t>find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조건에 맞는 도큐먼트를 찾음</a:t>
            </a:r>
            <a:r>
              <a:rPr lang="en-US" altLang="ko-KR" dirty="0"/>
              <a:t>. </a:t>
            </a:r>
            <a:r>
              <a:rPr lang="ko-KR" altLang="en-US" dirty="0"/>
              <a:t>조건을 지정하지 않으면 모든 도큐먼트를 찾음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findOne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조건에 맞는 도큐먼트가 여러 개일 경우 첫 번째 도큐먼트를 찾음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updateOne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updateMany</a:t>
            </a:r>
            <a:r>
              <a:rPr lang="ko-KR" altLang="en-US" dirty="0"/>
              <a:t> 함수 </a:t>
            </a:r>
            <a:r>
              <a:rPr lang="en-US" altLang="ko-KR" dirty="0"/>
              <a:t>– </a:t>
            </a:r>
            <a:r>
              <a:rPr lang="ko-KR" altLang="en-US" dirty="0"/>
              <a:t>지정한 조건에 해당 하는 도큐먼트를 찾아 내용을 업데이트</a:t>
            </a:r>
            <a:endParaRPr lang="en-US" altLang="ko-KR" dirty="0"/>
          </a:p>
          <a:p>
            <a:pPr lvl="3"/>
            <a:r>
              <a:rPr lang="en-US" altLang="ko-KR" dirty="0" err="1"/>
              <a:t>updateOne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조건에 맞는 첫 번째 도큐먼트만 업데이트</a:t>
            </a:r>
            <a:endParaRPr lang="en-US" altLang="ko-KR" dirty="0"/>
          </a:p>
          <a:p>
            <a:pPr lvl="3"/>
            <a:r>
              <a:rPr lang="en-US" altLang="ko-KR" dirty="0" err="1"/>
              <a:t>updateMany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조건에 맞는 모든 도큐먼트 업데이트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4"/>
            <a:r>
              <a:rPr lang="en-US" altLang="ko-KR" dirty="0" err="1"/>
              <a:t>Name:’Kim</a:t>
            </a:r>
            <a:r>
              <a:rPr lang="en-US" altLang="ko-KR" dirty="0"/>
              <a:t>’ </a:t>
            </a:r>
            <a:r>
              <a:rPr lang="ko-KR" altLang="en-US" dirty="0"/>
              <a:t>조건에 맞는 첫 번째 도큐먼트를 찾아 그 </a:t>
            </a:r>
            <a:r>
              <a:rPr lang="ko-KR" altLang="en-US" dirty="0" err="1"/>
              <a:t>도규먼트의</a:t>
            </a:r>
            <a:r>
              <a:rPr lang="ko-KR" altLang="en-US" dirty="0"/>
              <a:t> </a:t>
            </a:r>
            <a:r>
              <a:rPr lang="en-US" altLang="ko-KR" dirty="0"/>
              <a:t>phone</a:t>
            </a:r>
            <a:r>
              <a:rPr lang="ko-KR" altLang="en-US" dirty="0"/>
              <a:t>의 값을 </a:t>
            </a:r>
            <a:r>
              <a:rPr lang="en-US" altLang="ko-KR" dirty="0"/>
              <a:t>‘67890’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2"/>
            <a:r>
              <a:rPr lang="en-US" altLang="ko-KR" dirty="0" err="1"/>
              <a:t>deleteOne</a:t>
            </a:r>
            <a:r>
              <a:rPr lang="en-US" altLang="ko-KR" dirty="0"/>
              <a:t>, </a:t>
            </a:r>
            <a:r>
              <a:rPr lang="en-US" altLang="ko-KR" dirty="0" err="1"/>
              <a:t>deleteMany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지정한 조건에 해당하는 도큐먼트를 찾아 삭제</a:t>
            </a:r>
            <a:endParaRPr lang="en-US" altLang="ko-KR" dirty="0"/>
          </a:p>
          <a:p>
            <a:pPr lvl="3"/>
            <a:r>
              <a:rPr lang="en-US" altLang="ko-KR" dirty="0" err="1"/>
              <a:t>deleteOne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조건에 맞은 첫 번째 도큐먼트만 삭제</a:t>
            </a:r>
            <a:endParaRPr lang="en-US" altLang="ko-KR" dirty="0"/>
          </a:p>
          <a:p>
            <a:pPr lvl="3"/>
            <a:r>
              <a:rPr lang="en-US" altLang="ko-KR" dirty="0" err="1"/>
              <a:t>deleteManay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조건에 맞는 모든 도큐먼트 삭제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41B63B-8F57-841A-F065-FFDBE23C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DBE8BD-C8D1-5507-4AD4-3B9E94444E3C}"/>
              </a:ext>
            </a:extLst>
          </p:cNvPr>
          <p:cNvSpPr/>
          <p:nvPr/>
        </p:nvSpPr>
        <p:spPr>
          <a:xfrm>
            <a:off x="2160637" y="1511895"/>
            <a:ext cx="7590357" cy="67806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BC4BF3-FFEA-4718-9F18-08AE1AD4E491}"/>
              </a:ext>
            </a:extLst>
          </p:cNvPr>
          <p:cNvSpPr/>
          <p:nvPr/>
        </p:nvSpPr>
        <p:spPr>
          <a:xfrm>
            <a:off x="2160637" y="2656592"/>
            <a:ext cx="7575886" cy="4271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4186C6-360C-2C24-DBDE-DE571299274D}"/>
              </a:ext>
            </a:extLst>
          </p:cNvPr>
          <p:cNvSpPr/>
          <p:nvPr/>
        </p:nvSpPr>
        <p:spPr>
          <a:xfrm>
            <a:off x="2160637" y="3907002"/>
            <a:ext cx="7575886" cy="4271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phone: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'67890'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AF377D-E899-C642-083E-51AB2B9F7060}"/>
              </a:ext>
            </a:extLst>
          </p:cNvPr>
          <p:cNvSpPr/>
          <p:nvPr/>
        </p:nvSpPr>
        <p:spPr>
          <a:xfrm>
            <a:off x="2160637" y="5349585"/>
            <a:ext cx="7575886" cy="4271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deleteMany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7188356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B2674-09C1-DCA4-0A8A-8A5D7391A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B88251-7219-D4E1-6FA5-01D9544CED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007830-574D-EEF0-1EE0-D0607872F3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09-3 CRUD </a:t>
            </a:r>
            <a:r>
              <a:rPr lang="ko-KR" altLang="en-US" dirty="0"/>
              <a:t>코드 작성하기</a:t>
            </a:r>
            <a:endParaRPr lang="en-US" altLang="ko-KR" dirty="0"/>
          </a:p>
          <a:p>
            <a:pPr lvl="1"/>
            <a:r>
              <a:rPr lang="ko-KR" altLang="en-US" dirty="0"/>
              <a:t>데이터베이스 모델에서 사용하는 함수</a:t>
            </a:r>
            <a:endParaRPr lang="en-US" altLang="ko-KR" dirty="0"/>
          </a:p>
          <a:p>
            <a:pPr lvl="2"/>
            <a:r>
              <a:rPr lang="en-US" altLang="ko-KR" dirty="0" err="1"/>
              <a:t>findById</a:t>
            </a:r>
            <a:r>
              <a:rPr lang="ko-KR" altLang="en-US" dirty="0"/>
              <a:t> 함수 </a:t>
            </a:r>
            <a:r>
              <a:rPr lang="en-US" altLang="ko-KR" dirty="0"/>
              <a:t>– </a:t>
            </a:r>
            <a:r>
              <a:rPr lang="ko-KR" altLang="en-US" dirty="0"/>
              <a:t>지정한 아이디 값을 기준으로 도큐먼트를 찾음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findByIdAndUpdate</a:t>
            </a:r>
            <a:r>
              <a:rPr lang="en-US" altLang="ko-KR" dirty="0"/>
              <a:t>, </a:t>
            </a:r>
            <a:r>
              <a:rPr lang="en-US" altLang="ko-KR" dirty="0" err="1"/>
              <a:t>findByIdAndDelete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A849F3-AB6E-F603-26D1-4DBD90B8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6AD19E-430B-A08C-33EC-EA6FFE61E8C6}"/>
              </a:ext>
            </a:extLst>
          </p:cNvPr>
          <p:cNvSpPr/>
          <p:nvPr/>
        </p:nvSpPr>
        <p:spPr>
          <a:xfrm>
            <a:off x="2160637" y="1511895"/>
            <a:ext cx="7575886" cy="4271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'12345'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B4A496-3C0E-3A0B-C2BE-6033EA1176FC}"/>
              </a:ext>
            </a:extLst>
          </p:cNvPr>
          <p:cNvSpPr/>
          <p:nvPr/>
        </p:nvSpPr>
        <p:spPr>
          <a:xfrm>
            <a:off x="2160637" y="2358764"/>
            <a:ext cx="7575886" cy="4271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findByIdAndUpdate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AE4005-CBD8-3F48-B096-9E06EF6DDDC7}"/>
              </a:ext>
            </a:extLst>
          </p:cNvPr>
          <p:cNvSpPr/>
          <p:nvPr/>
        </p:nvSpPr>
        <p:spPr>
          <a:xfrm>
            <a:off x="2160637" y="3007018"/>
            <a:ext cx="7575886" cy="4271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findByIdAndDelete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352527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AB9BA-EFC4-8FFC-26A2-5E78E9F73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2A8748-197E-11E9-36AA-8665B6F308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D70E47-64A9-308C-00F4-E86995AC97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09-3 CRUD </a:t>
            </a:r>
            <a:r>
              <a:rPr lang="ko-KR" altLang="en-US" dirty="0"/>
              <a:t>코드 작성하기</a:t>
            </a:r>
            <a:endParaRPr lang="en-US" altLang="ko-KR" dirty="0"/>
          </a:p>
          <a:p>
            <a:pPr lvl="1"/>
            <a:r>
              <a:rPr lang="en-US" altLang="ko-KR" dirty="0"/>
              <a:t>Do it! – </a:t>
            </a:r>
            <a:r>
              <a:rPr lang="ko-KR" altLang="en-US" dirty="0"/>
              <a:t>데이터베이스에 연락처 추가하기 </a:t>
            </a:r>
            <a:r>
              <a:rPr lang="en-US" altLang="ko-KR" dirty="0"/>
              <a:t>– POST </a:t>
            </a:r>
            <a:r>
              <a:rPr lang="ko-KR" altLang="en-US" dirty="0"/>
              <a:t>요청 처리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contactController.js </a:t>
            </a:r>
            <a:r>
              <a:rPr lang="ko-KR" altLang="en-US" dirty="0"/>
              <a:t>파일에서 </a:t>
            </a:r>
            <a:r>
              <a:rPr lang="en-US" altLang="ko-KR" dirty="0" err="1"/>
              <a:t>contactModel</a:t>
            </a:r>
            <a:r>
              <a:rPr lang="en-US" altLang="ko-KR" dirty="0"/>
              <a:t> </a:t>
            </a:r>
            <a:r>
              <a:rPr lang="ko-KR" altLang="en-US" dirty="0"/>
              <a:t>모델 가져오기</a:t>
            </a:r>
            <a:endParaRPr lang="en-US" altLang="ko-KR" dirty="0"/>
          </a:p>
          <a:p>
            <a:pPr lvl="3"/>
            <a:r>
              <a:rPr lang="ko-KR" altLang="en-US" dirty="0"/>
              <a:t>모델은 이전 장에서 만들었음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en-US" altLang="ko-KR" dirty="0" err="1"/>
              <a:t>req.body</a:t>
            </a:r>
            <a:r>
              <a:rPr lang="ko-KR" altLang="en-US" dirty="0"/>
              <a:t>로 넘어온 </a:t>
            </a:r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email, phone </a:t>
            </a:r>
            <a:r>
              <a:rPr lang="ko-KR" altLang="en-US" dirty="0"/>
              <a:t>정보를 </a:t>
            </a:r>
            <a:r>
              <a:rPr lang="en-US" altLang="ko-KR" dirty="0"/>
              <a:t>Contact </a:t>
            </a:r>
            <a:r>
              <a:rPr lang="ko-KR" altLang="en-US" dirty="0"/>
              <a:t>모델에 추가하는 코드 작성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4030AE-532E-248B-6166-7C0F37F7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CEF8F8-CAA6-FBF4-1E7E-464271423F9F}"/>
              </a:ext>
            </a:extLst>
          </p:cNvPr>
          <p:cNvSpPr/>
          <p:nvPr/>
        </p:nvSpPr>
        <p:spPr>
          <a:xfrm>
            <a:off x="995659" y="1735224"/>
            <a:ext cx="9386742" cy="78478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'express-async-handler'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'../models/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contactModel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이하 생략 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//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6BEA62-685D-73FE-83EB-DE7DC17E8E4B}"/>
              </a:ext>
            </a:extLst>
          </p:cNvPr>
          <p:cNvSpPr/>
          <p:nvPr/>
        </p:nvSpPr>
        <p:spPr>
          <a:xfrm>
            <a:off x="995659" y="2855983"/>
            <a:ext cx="9386742" cy="27000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새 연락처 추가하기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필수값이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입력되지 않았습니다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Contacts"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A63195-4029-0B83-5633-FF3571F663FE}"/>
              </a:ext>
            </a:extLst>
          </p:cNvPr>
          <p:cNvSpPr/>
          <p:nvPr/>
        </p:nvSpPr>
        <p:spPr>
          <a:xfrm>
            <a:off x="1296541" y="4710143"/>
            <a:ext cx="7344816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3785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3725-1883-A50E-EAAB-6CD28436B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03483-1F7E-BD7F-348D-859F154947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CC21DE-CB88-EDC5-47AB-CB7B6E9FFDA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09-3 CRUD </a:t>
            </a:r>
            <a:r>
              <a:rPr lang="ko-KR" altLang="en-US" dirty="0"/>
              <a:t>코드 작성하기</a:t>
            </a:r>
            <a:endParaRPr lang="en-US" altLang="ko-KR" dirty="0"/>
          </a:p>
          <a:p>
            <a:pPr lvl="1"/>
            <a:r>
              <a:rPr lang="en-US" altLang="ko-KR" dirty="0"/>
              <a:t>Do it! – </a:t>
            </a:r>
            <a:r>
              <a:rPr lang="ko-KR" altLang="en-US" dirty="0"/>
              <a:t>데이터베이스에 연락처 추가하기 </a:t>
            </a:r>
            <a:r>
              <a:rPr lang="en-US" altLang="ko-KR" dirty="0"/>
              <a:t>– POST </a:t>
            </a:r>
            <a:r>
              <a:rPr lang="ko-KR" altLang="en-US" dirty="0"/>
              <a:t>요청 처리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ko-KR" altLang="en-US" dirty="0" err="1"/>
              <a:t>선더</a:t>
            </a:r>
            <a:r>
              <a:rPr lang="ko-KR" altLang="en-US" dirty="0"/>
              <a:t> 클라이언트에서 </a:t>
            </a:r>
            <a:r>
              <a:rPr lang="en-US" altLang="ko-KR" dirty="0"/>
              <a:t>POST, /contacts</a:t>
            </a:r>
            <a:r>
              <a:rPr lang="ko-KR" altLang="en-US" dirty="0"/>
              <a:t>로 </a:t>
            </a:r>
            <a:r>
              <a:rPr lang="en-US" altLang="ko-KR" dirty="0"/>
              <a:t>JSON </a:t>
            </a:r>
            <a:r>
              <a:rPr lang="ko-KR" altLang="en-US" dirty="0"/>
              <a:t>데이터 </a:t>
            </a:r>
            <a:r>
              <a:rPr lang="en-US" altLang="ko-KR" dirty="0"/>
              <a:t>Send 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VS Code</a:t>
            </a:r>
            <a:r>
              <a:rPr lang="ko-KR" altLang="en-US" dirty="0"/>
              <a:t>의 터미널 창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E5F6AE-79F3-971E-2274-6416E4D4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31E51C-0A95-1132-B3E2-E79350AF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25" y="1727919"/>
            <a:ext cx="2353003" cy="93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FE80AD-38CB-52BB-28E5-08A9436E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392" y="2914579"/>
            <a:ext cx="2629267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045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41089-9DF5-7DC3-9723-E2744ACB6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563D92-A63A-84B6-5F56-DAF9A8000F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9C3A0E-2019-4AB9-8E58-8561D8265ED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09-3 CRUD </a:t>
            </a:r>
            <a:r>
              <a:rPr lang="ko-KR" altLang="en-US" dirty="0"/>
              <a:t>코드 작성하기</a:t>
            </a:r>
            <a:endParaRPr lang="en-US" altLang="ko-KR" dirty="0"/>
          </a:p>
          <a:p>
            <a:pPr lvl="1"/>
            <a:r>
              <a:rPr lang="en-US" altLang="ko-KR" dirty="0"/>
              <a:t>Do it! – </a:t>
            </a:r>
            <a:r>
              <a:rPr lang="ko-KR" altLang="en-US" dirty="0"/>
              <a:t>데이터베이스에 연락처 추가하기 </a:t>
            </a:r>
            <a:r>
              <a:rPr lang="en-US" altLang="ko-KR" dirty="0"/>
              <a:t>– POST </a:t>
            </a:r>
            <a:r>
              <a:rPr lang="ko-KR" altLang="en-US" dirty="0"/>
              <a:t>요청 처리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ko-KR" altLang="en-US" dirty="0"/>
              <a:t>데이터 베이스를 확인</a:t>
            </a:r>
            <a:endParaRPr lang="en-US" altLang="ko-KR" dirty="0"/>
          </a:p>
          <a:p>
            <a:pPr lvl="4"/>
            <a:r>
              <a:rPr lang="ko-KR" altLang="en-US" dirty="0"/>
              <a:t>녹색 잎사귀 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연락처 정보를 몇 개 더 추가한 다음 몽고</a:t>
            </a:r>
            <a:r>
              <a:rPr lang="en-US" altLang="ko-KR" dirty="0"/>
              <a:t>DB </a:t>
            </a:r>
            <a:r>
              <a:rPr lang="ko-KR" altLang="en-US" dirty="0"/>
              <a:t>사이트에서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B33E41-EA52-DFDE-5142-0CF1D735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EFBEBF-749E-5460-C6F9-4BE91F94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09" y="1673920"/>
            <a:ext cx="2010056" cy="22958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E62ACF-63BD-878F-A0F0-605FF8D4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029" y="1655911"/>
            <a:ext cx="255804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75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0A2C6-3D94-B20D-6255-E5D1DFB3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E34E50-438C-1F25-9BF8-E60C0DE92A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229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B87A30-292D-A1D6-A722-043940BFF2F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09-3 CRUD </a:t>
            </a:r>
            <a:r>
              <a:rPr lang="ko-KR" altLang="en-US" dirty="0"/>
              <a:t>코드 작성하기</a:t>
            </a:r>
            <a:endParaRPr lang="en-US" altLang="ko-KR" dirty="0"/>
          </a:p>
          <a:p>
            <a:pPr lvl="1"/>
            <a:r>
              <a:rPr lang="en-US" altLang="ko-KR" dirty="0"/>
              <a:t>Do it! – </a:t>
            </a:r>
            <a:r>
              <a:rPr lang="ko-KR" altLang="en-US" dirty="0"/>
              <a:t>데이터베이스에서 연락처 </a:t>
            </a:r>
            <a:r>
              <a:rPr lang="en-US" altLang="ko-KR" dirty="0"/>
              <a:t>– GET </a:t>
            </a:r>
            <a:r>
              <a:rPr lang="ko-KR" altLang="en-US" dirty="0"/>
              <a:t>요청 처리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전체 자료 가져오기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– find( 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en-US" altLang="ko-KR" dirty="0"/>
              <a:t>contactController.js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ko-KR" altLang="en-US" dirty="0" err="1"/>
              <a:t>선더</a:t>
            </a:r>
            <a:r>
              <a:rPr lang="ko-KR" altLang="en-US" dirty="0"/>
              <a:t> 클라이언트에서</a:t>
            </a:r>
            <a:r>
              <a:rPr lang="en-US" altLang="ko-KR" dirty="0"/>
              <a:t>, GET, /contacts, Send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8C3AC9-98A8-CC4D-AFDD-3C3D99AE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4CE173-831C-BA9C-097F-0869EE74D11E}"/>
              </a:ext>
            </a:extLst>
          </p:cNvPr>
          <p:cNvSpPr/>
          <p:nvPr/>
        </p:nvSpPr>
        <p:spPr>
          <a:xfrm>
            <a:off x="995659" y="1727919"/>
            <a:ext cx="9386742" cy="151216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전체 연락처 보기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(200).send("Contacts Page");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71983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F95BC-40DB-E68B-F88C-87F5BF6D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44AE2F-3520-9BF4-D8A1-DD43F46768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45319A-1FA4-B107-34DA-4218CDF31D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01-4 </a:t>
            </a:r>
            <a:r>
              <a:rPr lang="ko-KR" altLang="en-US" dirty="0"/>
              <a:t>패키지 관리는 </a:t>
            </a:r>
            <a:r>
              <a:rPr lang="en-US" altLang="ko-KR" dirty="0" err="1"/>
              <a:t>npm</a:t>
            </a:r>
            <a:r>
              <a:rPr lang="ko-KR" altLang="en-US" dirty="0"/>
              <a:t>으로</a:t>
            </a:r>
            <a:endParaRPr lang="en-US" altLang="ko-KR" dirty="0"/>
          </a:p>
          <a:p>
            <a:pPr lvl="1"/>
            <a:r>
              <a:rPr lang="ko-KR" altLang="en-US" dirty="0" err="1"/>
              <a:t>무따기</a:t>
            </a:r>
            <a:r>
              <a:rPr lang="en-US" altLang="ko-KR" dirty="0"/>
              <a:t>– </a:t>
            </a:r>
            <a:r>
              <a:rPr lang="en-US" altLang="ko-KR" dirty="0" err="1"/>
              <a:t>npm</a:t>
            </a:r>
            <a:r>
              <a:rPr lang="ko-KR" altLang="en-US" dirty="0"/>
              <a:t>를 사용해 패키지 설치하기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en-US" altLang="ko-KR" dirty="0" err="1"/>
              <a:t>npm</a:t>
            </a:r>
            <a:r>
              <a:rPr lang="ko-KR" altLang="en-US" dirty="0"/>
              <a:t> 공식 사이트로 이동한 후 </a:t>
            </a:r>
            <a:r>
              <a:rPr lang="en-US" altLang="ko-KR" dirty="0"/>
              <a:t>“</a:t>
            </a:r>
            <a:r>
              <a:rPr lang="en-US" altLang="ko-KR" dirty="0" err="1"/>
              <a:t>keywords:terminal</a:t>
            </a:r>
            <a:r>
              <a:rPr lang="en-US" altLang="ko-KR" dirty="0"/>
              <a:t>”</a:t>
            </a:r>
            <a:r>
              <a:rPr lang="ko-KR" altLang="en-US" dirty="0"/>
              <a:t>로 검색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“</a:t>
            </a:r>
            <a:r>
              <a:rPr lang="en-US" altLang="ko-KR" dirty="0" err="1"/>
              <a:t>ansi</a:t>
            </a:r>
            <a:r>
              <a:rPr lang="en-US" altLang="ko-KR" dirty="0"/>
              <a:t>-colors”</a:t>
            </a:r>
            <a:r>
              <a:rPr lang="ko-KR" altLang="en-US" dirty="0"/>
              <a:t>로 검색</a:t>
            </a:r>
            <a:endParaRPr lang="en-US" altLang="ko-KR" dirty="0"/>
          </a:p>
          <a:p>
            <a:pPr lvl="3"/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Easily add ANSI colors to your text and symbols in the terminal. A faster drop-in replacement for chalk,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kleur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and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turbocolor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 (without the dependencies and rendering bugs).</a:t>
            </a:r>
          </a:p>
          <a:p>
            <a:pPr lvl="2"/>
            <a:r>
              <a:rPr lang="ko-KR" altLang="en-US" dirty="0">
                <a:solidFill>
                  <a:srgbClr val="333333"/>
                </a:solidFill>
                <a:latin typeface="Source Sans Pro" panose="020F0502020204030204" pitchFamily="34" charset="0"/>
              </a:rPr>
              <a:t>단계 </a:t>
            </a:r>
            <a:r>
              <a:rPr lang="en-US" altLang="ko-KR" dirty="0">
                <a:solidFill>
                  <a:srgbClr val="333333"/>
                </a:solidFill>
                <a:latin typeface="Source Sans Pro" panose="020F0502020204030204" pitchFamily="34" charset="0"/>
              </a:rPr>
              <a:t>3. </a:t>
            </a:r>
            <a:r>
              <a:rPr lang="en-US" altLang="ko-KR" dirty="0" err="1">
                <a:solidFill>
                  <a:srgbClr val="333333"/>
                </a:solidFill>
                <a:latin typeface="Source Sans Pro" panose="020F0502020204030204" pitchFamily="34" charset="0"/>
              </a:rPr>
              <a:t>ansi</a:t>
            </a:r>
            <a:r>
              <a:rPr lang="en-US" altLang="ko-KR" dirty="0">
                <a:solidFill>
                  <a:srgbClr val="333333"/>
                </a:solidFill>
                <a:latin typeface="Source Sans Pro" panose="020F0502020204030204" pitchFamily="34" charset="0"/>
              </a:rPr>
              <a:t>-colors </a:t>
            </a:r>
            <a:r>
              <a:rPr lang="ko-KR" altLang="en-US" dirty="0">
                <a:solidFill>
                  <a:srgbClr val="333333"/>
                </a:solidFill>
                <a:latin typeface="Source Sans Pro" panose="020F0502020204030204" pitchFamily="34" charset="0"/>
              </a:rPr>
              <a:t>설치</a:t>
            </a:r>
            <a:endParaRPr lang="en-US" altLang="ko-KR" dirty="0">
              <a:solidFill>
                <a:srgbClr val="333333"/>
              </a:solidFill>
              <a:latin typeface="Source Sans Pro" panose="020F0502020204030204" pitchFamily="34" charset="0"/>
            </a:endParaRPr>
          </a:p>
          <a:p>
            <a:pPr lvl="3"/>
            <a:r>
              <a:rPr lang="ko-KR" altLang="en-US" dirty="0"/>
              <a:t>터미널 창에서 </a:t>
            </a:r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-node-main\basics&gt; </a:t>
            </a:r>
            <a:r>
              <a:rPr lang="en-US" altLang="ko-KR" dirty="0" err="1">
                <a:solidFill>
                  <a:srgbClr val="FF0000"/>
                </a:solidFill>
              </a:rPr>
              <a:t>npm</a:t>
            </a:r>
            <a:r>
              <a:rPr lang="en-US" altLang="ko-KR" dirty="0">
                <a:solidFill>
                  <a:srgbClr val="FF0000"/>
                </a:solidFill>
              </a:rPr>
              <a:t> install </a:t>
            </a:r>
            <a:r>
              <a:rPr lang="en-US" altLang="ko-KR" dirty="0" err="1">
                <a:solidFill>
                  <a:srgbClr val="FF0000"/>
                </a:solidFill>
              </a:rPr>
              <a:t>ansi</a:t>
            </a:r>
            <a:r>
              <a:rPr lang="en-US" altLang="ko-KR" dirty="0">
                <a:solidFill>
                  <a:srgbClr val="FF0000"/>
                </a:solidFill>
              </a:rPr>
              <a:t>-colors</a:t>
            </a:r>
          </a:p>
          <a:p>
            <a:pPr lvl="3"/>
            <a:r>
              <a:rPr lang="ko-KR" altLang="en-US" dirty="0"/>
              <a:t>또는</a:t>
            </a:r>
            <a:endParaRPr lang="en-US" altLang="ko-KR" dirty="0"/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-node-main\basics&gt; </a:t>
            </a:r>
            <a:r>
              <a:rPr lang="en-US" altLang="ko-KR" dirty="0" err="1">
                <a:solidFill>
                  <a:srgbClr val="FF0000"/>
                </a:solidFill>
              </a:rPr>
              <a:t>npm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ansi</a:t>
            </a:r>
            <a:r>
              <a:rPr lang="en-US" altLang="ko-KR" dirty="0">
                <a:solidFill>
                  <a:srgbClr val="FF0000"/>
                </a:solidFill>
              </a:rPr>
              <a:t>-colors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en-US" altLang="ko-KR" dirty="0" err="1"/>
              <a:t>Nodejs_basics</a:t>
            </a:r>
            <a:r>
              <a:rPr lang="en-US" altLang="ko-KR" dirty="0"/>
              <a:t> </a:t>
            </a:r>
            <a:r>
              <a:rPr lang="ko-KR" altLang="en-US" dirty="0"/>
              <a:t>폴더 아래 </a:t>
            </a:r>
            <a:r>
              <a:rPr lang="en-US" altLang="ko-KR" dirty="0" err="1"/>
              <a:t>node_modules</a:t>
            </a:r>
            <a:r>
              <a:rPr lang="en-US" altLang="ko-KR" dirty="0"/>
              <a:t> </a:t>
            </a:r>
            <a:r>
              <a:rPr lang="ko-KR" altLang="en-US" dirty="0"/>
              <a:t>폴더가 생성되었고 </a:t>
            </a:r>
            <a:r>
              <a:rPr lang="en-US" altLang="ko-KR" dirty="0"/>
              <a:t>package-</a:t>
            </a:r>
            <a:r>
              <a:rPr lang="en-US" altLang="ko-KR" dirty="0" err="1"/>
              <a:t>lock.json</a:t>
            </a:r>
            <a:r>
              <a:rPr lang="en-US" altLang="ko-KR" dirty="0"/>
              <a:t> </a:t>
            </a:r>
            <a:r>
              <a:rPr lang="ko-KR" altLang="en-US" dirty="0"/>
              <a:t>파일이 생성되었음</a:t>
            </a:r>
            <a:endParaRPr lang="en-US" altLang="ko-KR" dirty="0"/>
          </a:p>
          <a:p>
            <a:pPr lvl="3"/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열어 보면 </a:t>
            </a:r>
            <a:r>
              <a:rPr lang="en-US" altLang="ko-KR" dirty="0"/>
              <a:t>‘</a:t>
            </a:r>
            <a:r>
              <a:rPr lang="ko-KR" altLang="en-US" dirty="0"/>
              <a:t>변화</a:t>
            </a:r>
            <a:r>
              <a:rPr lang="en-US" altLang="ko-KR" dirty="0"/>
              <a:t>’</a:t>
            </a:r>
            <a:r>
              <a:rPr lang="ko-KR" altLang="en-US" dirty="0"/>
              <a:t>를 확인할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4861B0-8E83-F8D6-89F9-62C6FCC50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E531EA-F84D-A40C-9344-174C9FC6912A}"/>
              </a:ext>
            </a:extLst>
          </p:cNvPr>
          <p:cNvSpPr/>
          <p:nvPr/>
        </p:nvSpPr>
        <p:spPr>
          <a:xfrm>
            <a:off x="1080517" y="3528119"/>
            <a:ext cx="5544616" cy="204805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nodejs_basics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"license"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"ISC"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05A94-030F-0C54-0F0C-087040BCF04E}"/>
              </a:ext>
            </a:extLst>
          </p:cNvPr>
          <p:cNvSpPr/>
          <p:nvPr/>
        </p:nvSpPr>
        <p:spPr>
          <a:xfrm>
            <a:off x="4806860" y="3313051"/>
            <a:ext cx="5544616" cy="258993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nodejs_basics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"license"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"ISC"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"dependencies"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ansi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-colors"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"^4.1.3"</a:t>
            </a: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58164D-07B0-F0B3-0C99-08458AB9E56A}"/>
              </a:ext>
            </a:extLst>
          </p:cNvPr>
          <p:cNvSpPr/>
          <p:nvPr/>
        </p:nvSpPr>
        <p:spPr>
          <a:xfrm>
            <a:off x="5040957" y="5150223"/>
            <a:ext cx="2160240" cy="5760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38799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55DC3-791F-8624-D7A6-3C15B93BD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6C834A-FDF1-3308-B448-875E4BB443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6B8EEA-402A-4690-9BA0-692222CB56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09-3 CRUD </a:t>
            </a:r>
            <a:r>
              <a:rPr lang="ko-KR" altLang="en-US" dirty="0"/>
              <a:t>코드 작성하기</a:t>
            </a:r>
            <a:endParaRPr lang="en-US" altLang="ko-KR" dirty="0"/>
          </a:p>
          <a:p>
            <a:pPr lvl="1"/>
            <a:r>
              <a:rPr lang="en-US" altLang="ko-KR" dirty="0"/>
              <a:t>Do it! – </a:t>
            </a:r>
            <a:r>
              <a:rPr lang="ko-KR" altLang="en-US" dirty="0"/>
              <a:t>데이터베이스에서 연락처 </a:t>
            </a:r>
            <a:r>
              <a:rPr lang="en-US" altLang="ko-KR" dirty="0"/>
              <a:t>– GET </a:t>
            </a:r>
            <a:r>
              <a:rPr lang="ko-KR" altLang="en-US" dirty="0"/>
              <a:t>요청 처리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특정 조건에 맞는 연락처 가져오기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–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findById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 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함수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en-US" altLang="ko-KR" dirty="0"/>
              <a:t>MongoDB for VS Code </a:t>
            </a:r>
            <a:r>
              <a:rPr lang="ko-KR" altLang="en-US" dirty="0"/>
              <a:t>확장에서</a:t>
            </a:r>
            <a:r>
              <a:rPr lang="en-US" altLang="ko-KR" dirty="0"/>
              <a:t>, </a:t>
            </a:r>
            <a:r>
              <a:rPr lang="ko-KR" altLang="en-US" dirty="0"/>
              <a:t>임의의 도큐먼트를 선택</a:t>
            </a:r>
            <a:r>
              <a:rPr lang="en-US" altLang="ko-KR" dirty="0"/>
              <a:t>, id </a:t>
            </a:r>
            <a:r>
              <a:rPr lang="ko-KR" altLang="en-US" dirty="0"/>
              <a:t>값만 복사</a:t>
            </a:r>
            <a:endParaRPr lang="en-US" altLang="ko-KR" dirty="0"/>
          </a:p>
          <a:p>
            <a:pPr lvl="4"/>
            <a:r>
              <a:rPr lang="ko-KR" altLang="en-US" dirty="0"/>
              <a:t>인용 부호는 제외하고 </a:t>
            </a:r>
            <a:r>
              <a:rPr lang="en-US" altLang="ko-KR" dirty="0"/>
              <a:t>id </a:t>
            </a:r>
            <a:r>
              <a:rPr lang="ko-KR" altLang="en-US" dirty="0"/>
              <a:t>값만 복사</a:t>
            </a:r>
            <a:endParaRPr lang="en-US" altLang="ko-KR" dirty="0"/>
          </a:p>
          <a:p>
            <a:pPr lvl="3"/>
            <a:r>
              <a:rPr lang="ko-KR" altLang="en-US" dirty="0" err="1"/>
              <a:t>선더</a:t>
            </a:r>
            <a:r>
              <a:rPr lang="ko-KR" altLang="en-US" dirty="0"/>
              <a:t> 클라이언트에서</a:t>
            </a:r>
            <a:r>
              <a:rPr lang="en-US" altLang="ko-KR" dirty="0"/>
              <a:t>, GET, URL</a:t>
            </a:r>
            <a:r>
              <a:rPr lang="ko-KR" altLang="en-US" dirty="0"/>
              <a:t>에 붙인 후 </a:t>
            </a:r>
            <a:r>
              <a:rPr lang="en-US" altLang="ko-KR" dirty="0"/>
              <a:t>Send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CC866-5EC9-56A7-C5C4-181B3228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둘째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애플리케이션 서버 만들기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09. CRUD</a:t>
            </a:r>
            <a:r>
              <a:rPr lang="ko-KR" altLang="en-US" dirty="0"/>
              <a:t>를 위한 </a:t>
            </a:r>
            <a:r>
              <a:rPr lang="en-US" altLang="ko-KR" dirty="0"/>
              <a:t>API </a:t>
            </a:r>
            <a:r>
              <a:rPr lang="ko-KR" altLang="en-US" dirty="0"/>
              <a:t>작성하기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806A1A-0E39-56FF-9617-2694AC4DF55A}"/>
              </a:ext>
            </a:extLst>
          </p:cNvPr>
          <p:cNvSpPr/>
          <p:nvPr/>
        </p:nvSpPr>
        <p:spPr>
          <a:xfrm>
            <a:off x="995659" y="1511895"/>
            <a:ext cx="9386742" cy="172819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Get contact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GET /contacts/:id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연락처 상세 보기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EA7153-DB99-2306-059F-D2FD5B336F0F}"/>
              </a:ext>
            </a:extLst>
          </p:cNvPr>
          <p:cNvSpPr/>
          <p:nvPr/>
        </p:nvSpPr>
        <p:spPr>
          <a:xfrm>
            <a:off x="6188965" y="3667592"/>
            <a:ext cx="4198458" cy="223443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"_id"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"$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"65d7f899758471539c4a3e1e"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"Sung-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pil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Kim"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"phirippa@naver.com"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"phone"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"010-9105-9034"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… </a:t>
            </a:r>
            <a:r>
              <a:rPr lang="ko-KR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en-US" altLang="ko-KR" sz="14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"__v"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31E00B-20D7-81C0-1C29-8A04545BF6AD}"/>
              </a:ext>
            </a:extLst>
          </p:cNvPr>
          <p:cNvSpPr/>
          <p:nvPr/>
        </p:nvSpPr>
        <p:spPr>
          <a:xfrm>
            <a:off x="7561237" y="4146295"/>
            <a:ext cx="2376264" cy="21602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ACD4F7-A2DF-1569-1572-482CA8583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41" y="4387074"/>
            <a:ext cx="4696480" cy="41915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A6E3F0-A7AE-2EE6-4ACB-CD3F639C093D}"/>
              </a:ext>
            </a:extLst>
          </p:cNvPr>
          <p:cNvCxnSpPr/>
          <p:nvPr/>
        </p:nvCxnSpPr>
        <p:spPr>
          <a:xfrm>
            <a:off x="3702885" y="4692279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B3317A97-7CE7-0BBD-A07B-17F59B682FC2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5250885" y="4254307"/>
            <a:ext cx="2310352" cy="437972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9327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C7BA7-6192-C4A9-0785-70A481D2D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4D66E8-382E-B6F4-B8A2-A5BA9A8E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B945CF-691F-13C5-6EFA-EE7650E15DA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10-1 </a:t>
            </a:r>
            <a:r>
              <a:rPr lang="ko-KR" altLang="en-US" dirty="0"/>
              <a:t>템플릿 엔진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창에 </a:t>
            </a:r>
            <a:r>
              <a:rPr lang="en-US" altLang="ko-KR" dirty="0"/>
              <a:t>HTML, CSS </a:t>
            </a:r>
            <a:r>
              <a:rPr lang="ko-KR" altLang="en-US" dirty="0"/>
              <a:t>사용하기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contactController.js</a:t>
            </a:r>
            <a:r>
              <a:rPr lang="ko-KR" altLang="en-US" dirty="0"/>
              <a:t> 파일에서 모든 연락처를 가져오는 </a:t>
            </a:r>
            <a:r>
              <a:rPr lang="en-US" altLang="ko-KR" dirty="0" err="1"/>
              <a:t>getAllContacts</a:t>
            </a:r>
            <a:r>
              <a:rPr lang="en-US" altLang="ko-KR" dirty="0"/>
              <a:t> </a:t>
            </a:r>
            <a:r>
              <a:rPr lang="ko-KR" altLang="en-US" dirty="0"/>
              <a:t>함수를 찾아 다음과 같이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결과 확인 </a:t>
            </a:r>
            <a:r>
              <a:rPr lang="en-US" altLang="ko-KR" dirty="0"/>
              <a:t>–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브라우저로 접속</a:t>
            </a:r>
            <a:r>
              <a:rPr lang="ko-KR" altLang="en-US" dirty="0"/>
              <a:t>하여 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C74679-4B98-4D47-13B3-49E6005B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C0E47D-408E-22FC-A148-5D5199F9FC39}"/>
              </a:ext>
            </a:extLst>
          </p:cNvPr>
          <p:cNvSpPr/>
          <p:nvPr/>
        </p:nvSpPr>
        <p:spPr>
          <a:xfrm>
            <a:off x="995658" y="1511895"/>
            <a:ext cx="9386742" cy="10925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ko-KR" altLang="en-US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1C2860-9F83-D82B-DF9A-7A5A8E1ABAD3}"/>
              </a:ext>
            </a:extLst>
          </p:cNvPr>
          <p:cNvSpPr/>
          <p:nvPr/>
        </p:nvSpPr>
        <p:spPr>
          <a:xfrm>
            <a:off x="995658" y="2671449"/>
            <a:ext cx="9386742" cy="122909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en-US" altLang="ko-KR" sz="16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(200).send(contacts)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'&lt;h1 style="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color:green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"&gt;Contacts Page&lt;/h1&gt;'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8D1C36-7C97-33E5-1807-3104FBC1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09" y="4194850"/>
            <a:ext cx="3825240" cy="15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89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CA300-DB0C-8B93-1C06-9396C50D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B31598-D5A3-1BC2-EBB2-34765E5187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7C320B-F8DB-F661-25FD-B7E3BEBBC3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10-1 </a:t>
            </a:r>
            <a:r>
              <a:rPr lang="ko-KR" altLang="en-US" dirty="0"/>
              <a:t>템플릿 엔진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정적인 파일로 응답하기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contactController.js</a:t>
            </a:r>
            <a:r>
              <a:rPr lang="ko-KR" altLang="en-US" dirty="0"/>
              <a:t> 파일에서 모든 연락처를 가져오는 </a:t>
            </a:r>
            <a:r>
              <a:rPr lang="en-US" altLang="ko-KR" dirty="0" err="1"/>
              <a:t>getAllContacts</a:t>
            </a:r>
            <a:r>
              <a:rPr lang="en-US" altLang="ko-KR" dirty="0"/>
              <a:t> </a:t>
            </a:r>
            <a:r>
              <a:rPr lang="ko-KR" altLang="en-US" dirty="0"/>
              <a:t>함수를 찾아 다음과 같이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3"/>
            <a:r>
              <a:rPr lang="ko-KR" altLang="en-US" dirty="0" err="1"/>
              <a:t>선더</a:t>
            </a:r>
            <a:r>
              <a:rPr lang="ko-KR" altLang="en-US" dirty="0"/>
              <a:t> 클라이언트에서</a:t>
            </a:r>
            <a:r>
              <a:rPr lang="en-US" altLang="ko-KR" dirty="0"/>
              <a:t>, GET, /contacts, Send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Previw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탭 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3. </a:t>
            </a:r>
            <a:r>
              <a:rPr lang="ko-KR" altLang="en-US" dirty="0">
                <a:sym typeface="Wingdings" panose="05000000000000000000" pitchFamily="2" charset="2"/>
              </a:rPr>
              <a:t>브라우저에서 결과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1D70DE-6E21-1BCA-680B-96BDB03D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40B957-0A17-457F-53C6-46EC73EADA52}"/>
              </a:ext>
            </a:extLst>
          </p:cNvPr>
          <p:cNvSpPr/>
          <p:nvPr/>
        </p:nvSpPr>
        <p:spPr>
          <a:xfrm>
            <a:off x="995658" y="1511895"/>
            <a:ext cx="9386742" cy="259228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'express-async-handler'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'../models/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contactModel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   </a:t>
            </a:r>
            <a:r>
              <a:rPr lang="en-US" altLang="ko-KR" sz="16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(200).send('&lt;h1 style="</a:t>
            </a:r>
            <a:r>
              <a:rPr lang="en-US" altLang="ko-KR" sz="16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color:green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"&gt;Contacts Page&lt;/h1&gt;')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'../assets'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'getAll.html’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sendFile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5B2B2-1AB5-FDC0-32EC-4975040EB0F5}"/>
              </a:ext>
            </a:extLst>
          </p:cNvPr>
          <p:cNvSpPr/>
          <p:nvPr/>
        </p:nvSpPr>
        <p:spPr>
          <a:xfrm>
            <a:off x="1080517" y="2069911"/>
            <a:ext cx="3168352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5B756F-3F86-8E13-F37E-E75C6B63AF3D}"/>
              </a:ext>
            </a:extLst>
          </p:cNvPr>
          <p:cNvSpPr/>
          <p:nvPr/>
        </p:nvSpPr>
        <p:spPr>
          <a:xfrm>
            <a:off x="1512565" y="3276440"/>
            <a:ext cx="7272808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1C15FC-C519-284C-A047-E401423E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20" y="4357523"/>
            <a:ext cx="4297680" cy="15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8173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66557-95B4-2A12-2B49-65867C7F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D9542-7238-020E-E9A7-F6B376F5BD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0F95EA-5A47-31F7-E6FB-8F3B4C54FC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10-1 </a:t>
            </a:r>
            <a:r>
              <a:rPr lang="ko-KR" altLang="en-US" dirty="0"/>
              <a:t>템플릿 엔진</a:t>
            </a:r>
            <a:endParaRPr lang="en-US" altLang="ko-KR" dirty="0"/>
          </a:p>
          <a:p>
            <a:pPr lvl="1"/>
            <a:r>
              <a:rPr lang="ko-KR" altLang="en-US" dirty="0"/>
              <a:t>정적인 콘텐츠와 동적인 콘텐츠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템플릿 엔진과 템플릿 파일</a:t>
            </a:r>
            <a:endParaRPr lang="en-US" altLang="ko-KR" dirty="0"/>
          </a:p>
          <a:p>
            <a:pPr lvl="2"/>
            <a:r>
              <a:rPr lang="ko-KR" altLang="en-US" dirty="0"/>
              <a:t>사용자의 요청에 따라 내용이 달라지는 컨텐츠를 가져와서 보여주려면 템플릿 </a:t>
            </a:r>
            <a:r>
              <a:rPr lang="en-US" altLang="ko-KR" dirty="0"/>
              <a:t>(</a:t>
            </a:r>
            <a:r>
              <a:rPr lang="ko-KR" altLang="en-US" dirty="0"/>
              <a:t>엔진</a:t>
            </a:r>
            <a:r>
              <a:rPr lang="en-US" altLang="ko-KR" dirty="0"/>
              <a:t>)</a:t>
            </a:r>
            <a:r>
              <a:rPr lang="ko-KR" altLang="en-US" dirty="0"/>
              <a:t>을 사용하는 것이 편리</a:t>
            </a:r>
            <a:endParaRPr lang="en-US" altLang="ko-KR" dirty="0"/>
          </a:p>
          <a:p>
            <a:pPr lvl="3"/>
            <a:r>
              <a:rPr lang="ko-KR" altLang="en-US" dirty="0"/>
              <a:t>템플릿을 만들어 놓고 데이터베이스에서 요청 내용을 가져와서 채워 넣는 동작을 가능하게 해주는 것이 </a:t>
            </a:r>
            <a:r>
              <a:rPr lang="en-US" altLang="ko-KR" dirty="0"/>
              <a:t>‘</a:t>
            </a:r>
            <a:r>
              <a:rPr lang="ko-KR" altLang="en-US" dirty="0"/>
              <a:t>템플릿 엔진</a:t>
            </a:r>
            <a:r>
              <a:rPr lang="en-US" altLang="ko-KR" dirty="0"/>
              <a:t>’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자주 사용하는 템플릿 엔진</a:t>
            </a:r>
            <a:endParaRPr lang="en-US" altLang="ko-KR" dirty="0"/>
          </a:p>
          <a:p>
            <a:pPr lvl="2"/>
            <a:r>
              <a:rPr lang="en-US" altLang="ko-KR" dirty="0"/>
              <a:t>EJS, </a:t>
            </a:r>
            <a:r>
              <a:rPr lang="ko-KR" altLang="en-US" dirty="0"/>
              <a:t>퍼그</a:t>
            </a:r>
            <a:r>
              <a:rPr lang="en-US" altLang="ko-KR" dirty="0"/>
              <a:t>(Pug), </a:t>
            </a:r>
            <a:r>
              <a:rPr lang="ko-KR" altLang="en-US" dirty="0" err="1"/>
              <a:t>핸들바</a:t>
            </a:r>
            <a:r>
              <a:rPr lang="en-US" altLang="ko-KR" dirty="0"/>
              <a:t>(</a:t>
            </a:r>
            <a:r>
              <a:rPr lang="en-US" altLang="ko-KR" dirty="0" err="1"/>
              <a:t>Handlear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템플릿 엔진 대신 </a:t>
            </a:r>
            <a:r>
              <a:rPr lang="ko-KR" altLang="en-US" dirty="0" err="1"/>
              <a:t>리액트</a:t>
            </a:r>
            <a:r>
              <a:rPr lang="en-US" altLang="ko-KR" dirty="0"/>
              <a:t>(React)</a:t>
            </a:r>
            <a:r>
              <a:rPr lang="ko-KR" altLang="en-US" dirty="0"/>
              <a:t>나 뷰</a:t>
            </a:r>
            <a:r>
              <a:rPr lang="en-US" altLang="ko-KR" dirty="0"/>
              <a:t>(View)</a:t>
            </a:r>
            <a:r>
              <a:rPr lang="ko-KR" altLang="en-US" dirty="0"/>
              <a:t>를 사용하기도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FD076D-54C8-E16C-88C7-7F9FC3E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639BD-5788-0B7A-75A9-5996EFD7E1FE}"/>
              </a:ext>
            </a:extLst>
          </p:cNvPr>
          <p:cNvSpPr txBox="1"/>
          <p:nvPr/>
        </p:nvSpPr>
        <p:spPr>
          <a:xfrm>
            <a:off x="1152525" y="2375991"/>
            <a:ext cx="8833210" cy="688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11D1E"/>
                </a:solidFill>
                <a:latin typeface="+mn-ea"/>
                <a:sym typeface="Wingdings" panose="05000000000000000000" pitchFamily="2" charset="2"/>
              </a:rPr>
              <a:t>템플릿 파일 </a:t>
            </a:r>
            <a:r>
              <a:rPr lang="en-US" altLang="ko-KR" sz="1400" dirty="0">
                <a:solidFill>
                  <a:srgbClr val="211D1E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rgbClr val="211D1E"/>
                </a:solidFill>
                <a:latin typeface="+mn-ea"/>
                <a:sym typeface="Wingdings" panose="05000000000000000000" pitchFamily="2" charset="2"/>
              </a:rPr>
              <a:t>데이터베이스에서 가져온 데이터 중 어떤 값을 어느 위치에 넣을지 미리 만들어 놓은 틀</a:t>
            </a:r>
            <a:endParaRPr lang="en-US" altLang="ko-KR" sz="1400" dirty="0">
              <a:solidFill>
                <a:srgbClr val="211D1E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11D1E"/>
                </a:solidFill>
                <a:latin typeface="+mn-ea"/>
                <a:sym typeface="Wingdings" panose="05000000000000000000" pitchFamily="2" charset="2"/>
              </a:rPr>
              <a:t>템플릿 엔진</a:t>
            </a:r>
            <a:r>
              <a:rPr lang="ko-KR" altLang="en-US" sz="1400" dirty="0">
                <a:solidFill>
                  <a:srgbClr val="211D1E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olidFill>
                  <a:srgbClr val="211D1E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rgbClr val="211D1E"/>
                </a:solidFill>
                <a:latin typeface="+mn-ea"/>
                <a:sym typeface="Wingdings" panose="05000000000000000000" pitchFamily="2" charset="2"/>
              </a:rPr>
              <a:t>템플릿 파일을 만들고 데이터베이스에서 가져온 동적인 데이터를 템플릿 파일에 연결하는 역할</a:t>
            </a:r>
            <a:endParaRPr lang="en-US" altLang="ko-KR" sz="1400" dirty="0">
              <a:solidFill>
                <a:srgbClr val="211D1E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9157C3-7E8C-E537-2845-8CDDE105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63" y="3092711"/>
            <a:ext cx="5403334" cy="12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052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81226-AB69-1278-0066-EF416543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4E8A1-CB2B-9A2A-4F1B-B94E2D8793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414D31-E09E-3186-B367-5C27CF38D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10-1 </a:t>
            </a:r>
            <a:r>
              <a:rPr lang="ko-KR" altLang="en-US" dirty="0"/>
              <a:t>템플릿 엔진</a:t>
            </a:r>
            <a:endParaRPr lang="en-US" altLang="ko-KR" dirty="0"/>
          </a:p>
          <a:p>
            <a:pPr lvl="1"/>
            <a:r>
              <a:rPr lang="ko-KR" altLang="en-US" dirty="0"/>
              <a:t>자주 사용하는 템플릿 엔진</a:t>
            </a:r>
            <a:endParaRPr lang="en-US" altLang="ko-KR" dirty="0"/>
          </a:p>
          <a:p>
            <a:pPr lvl="2"/>
            <a:r>
              <a:rPr lang="en-US" altLang="ko-KR" dirty="0"/>
              <a:t>EJS </a:t>
            </a:r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문법과 비슷하므로 기존 </a:t>
            </a:r>
            <a:r>
              <a:rPr lang="en-US" altLang="ko-KR" dirty="0"/>
              <a:t>HTML </a:t>
            </a:r>
            <a:r>
              <a:rPr lang="ko-KR" altLang="en-US" dirty="0"/>
              <a:t>파일을 수정해서 사용할 수 있음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코드를 </a:t>
            </a:r>
            <a:r>
              <a:rPr lang="en-US" altLang="ko-KR" dirty="0"/>
              <a:t>HTML </a:t>
            </a:r>
            <a:r>
              <a:rPr lang="ko-KR" altLang="en-US" dirty="0"/>
              <a:t>템플릿 안에 포함해서 동적인 내용을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퍼그</a:t>
            </a:r>
            <a:endParaRPr lang="en-US" altLang="ko-KR" dirty="0"/>
          </a:p>
          <a:p>
            <a:pPr lvl="3"/>
            <a:r>
              <a:rPr lang="ko-KR" altLang="en-US" dirty="0"/>
              <a:t>들여쓰기를 기반으로 하는 문법을 사용해서 </a:t>
            </a:r>
            <a:r>
              <a:rPr lang="en-US" altLang="ko-KR" dirty="0"/>
              <a:t>HTML </a:t>
            </a:r>
            <a:r>
              <a:rPr lang="ko-KR" altLang="en-US" dirty="0"/>
              <a:t>구조를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3"/>
            <a:r>
              <a:rPr lang="ko-KR" altLang="en-US" dirty="0"/>
              <a:t>코드가 간단하여 읽기 쉬움</a:t>
            </a:r>
            <a:endParaRPr lang="en-US" altLang="ko-KR" dirty="0"/>
          </a:p>
          <a:p>
            <a:pPr lvl="3"/>
            <a:r>
              <a:rPr lang="ko-KR" altLang="en-US" dirty="0"/>
              <a:t>그러나 </a:t>
            </a:r>
            <a:r>
              <a:rPr lang="en-US" altLang="ko-KR" dirty="0"/>
              <a:t>HTML </a:t>
            </a:r>
            <a:r>
              <a:rPr lang="ko-KR" altLang="en-US" dirty="0"/>
              <a:t>문법과 그게 달라서 문법을 따로 익혀야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5816BC-9DEF-6554-C47F-ACBCE54F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267FAF-9462-8D7E-4E59-75375FDFD8EF}"/>
              </a:ext>
            </a:extLst>
          </p:cNvPr>
          <p:cNvSpPr/>
          <p:nvPr/>
        </p:nvSpPr>
        <p:spPr>
          <a:xfrm>
            <a:off x="6481117" y="1255311"/>
            <a:ext cx="3732277" cy="11202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 Information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Name:&lt;%= user.name %&gt;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Email:&lt;%= 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user.email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Phone:&lt;%= 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user.phone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868FCA-246C-9CD8-B168-B78543D69494}"/>
              </a:ext>
            </a:extLst>
          </p:cNvPr>
          <p:cNvSpPr/>
          <p:nvPr/>
        </p:nvSpPr>
        <p:spPr>
          <a:xfrm>
            <a:off x="6484511" y="2880047"/>
            <a:ext cx="3732277" cy="11202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h1 User Information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 Name: #{user.name}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 Email:#{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user.email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 Phone:#{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user.phone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61551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3B46-CF7B-60D5-9162-EDCF1E05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58B1A8-4621-CE58-EC34-555B4738F8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61B07B-937E-9133-865E-EB645C5F5C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10-2 EJS </a:t>
            </a:r>
            <a:r>
              <a:rPr lang="ko-KR" altLang="en-US" dirty="0"/>
              <a:t>엔진 살펴보기</a:t>
            </a:r>
            <a:endParaRPr lang="en-US" altLang="ko-KR" dirty="0"/>
          </a:p>
          <a:p>
            <a:pPr lvl="1"/>
            <a:r>
              <a:rPr lang="ko-KR" altLang="en-US" dirty="0"/>
              <a:t>뷰 엔진 설정하기</a:t>
            </a:r>
            <a:endParaRPr lang="en-US" altLang="ko-KR" dirty="0"/>
          </a:p>
          <a:p>
            <a:pPr lvl="2"/>
            <a:r>
              <a:rPr lang="en-US" altLang="ko-KR" dirty="0"/>
              <a:t>View engine</a:t>
            </a:r>
          </a:p>
          <a:p>
            <a:pPr lvl="3"/>
            <a:r>
              <a:rPr lang="ko-KR" altLang="en-US" dirty="0"/>
              <a:t>노드에서 어떤 템플릿 엔진을 사용할 것인지 알려줘야 함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뷰 엔진으로 </a:t>
            </a:r>
            <a:r>
              <a:rPr lang="en-US" altLang="ko-KR" dirty="0"/>
              <a:t>EJS </a:t>
            </a:r>
            <a:r>
              <a:rPr lang="ko-KR" altLang="en-US" dirty="0"/>
              <a:t>엔진을 사용할 경우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View</a:t>
            </a:r>
          </a:p>
          <a:p>
            <a:pPr lvl="3"/>
            <a:r>
              <a:rPr lang="ko-KR" altLang="en-US" dirty="0"/>
              <a:t>템플릿 엔진이 템플릿 파일을 어디에서 찾을지 경로 설정</a:t>
            </a:r>
            <a:endParaRPr lang="en-US" altLang="ko-KR" dirty="0"/>
          </a:p>
          <a:p>
            <a:pPr lvl="3"/>
            <a:r>
              <a:rPr lang="en-US" altLang="ko-KR" dirty="0"/>
              <a:t>EJS </a:t>
            </a:r>
            <a:r>
              <a:rPr lang="ko-KR" altLang="en-US" dirty="0"/>
              <a:t>엔진을 사용하려면 템플릿 파일은 </a:t>
            </a:r>
            <a:r>
              <a:rPr lang="en-US" altLang="ko-KR" dirty="0"/>
              <a:t>‘views’ </a:t>
            </a:r>
            <a:r>
              <a:rPr lang="ko-KR" altLang="en-US" dirty="0"/>
              <a:t>폴더에 저장하는 함</a:t>
            </a:r>
            <a:endParaRPr lang="en-US" altLang="ko-KR" dirty="0"/>
          </a:p>
          <a:p>
            <a:pPr lvl="3"/>
            <a:r>
              <a:rPr lang="ko-KR" altLang="en-US" dirty="0"/>
              <a:t>템플릿 파일이 </a:t>
            </a:r>
            <a:r>
              <a:rPr lang="en-US" altLang="ko-KR" dirty="0"/>
              <a:t>views </a:t>
            </a:r>
            <a:r>
              <a:rPr lang="ko-KR" altLang="en-US" dirty="0"/>
              <a:t>폴더에</a:t>
            </a:r>
            <a:r>
              <a:rPr lang="en-US" altLang="ko-KR" dirty="0"/>
              <a:t> </a:t>
            </a:r>
            <a:r>
              <a:rPr lang="ko-KR" altLang="en-US" dirty="0"/>
              <a:t>위치한다고 알려 줘야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21045-8575-B920-3488-2F098AD1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2B1668-BA7D-86EC-87D9-B3D4D6CD1E4F}"/>
              </a:ext>
            </a:extLst>
          </p:cNvPr>
          <p:cNvSpPr/>
          <p:nvPr/>
        </p:nvSpPr>
        <p:spPr>
          <a:xfrm>
            <a:off x="3919888" y="1761433"/>
            <a:ext cx="3732277" cy="432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F2716F-738E-805F-431D-0BAC49ADCD39}"/>
              </a:ext>
            </a:extLst>
          </p:cNvPr>
          <p:cNvSpPr/>
          <p:nvPr/>
        </p:nvSpPr>
        <p:spPr>
          <a:xfrm>
            <a:off x="3923519" y="2479764"/>
            <a:ext cx="3732277" cy="432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97AFFA-B92C-3D87-AA51-F385AA5E4840}"/>
              </a:ext>
            </a:extLst>
          </p:cNvPr>
          <p:cNvSpPr/>
          <p:nvPr/>
        </p:nvSpPr>
        <p:spPr>
          <a:xfrm>
            <a:off x="3919888" y="4088305"/>
            <a:ext cx="3732277" cy="432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'./views'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32483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4B6C-2E9C-4E32-94A4-DA22941CC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8CF252-224B-6D3D-8E8E-A9321061E6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C43B1E-7C69-E8D1-6B72-0E17F6BF43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10-2 EJS </a:t>
            </a:r>
            <a:r>
              <a:rPr lang="ko-KR" altLang="en-US" dirty="0"/>
              <a:t>엔진 살펴보기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패키지 설치 및 뷰 엔진 설정하기</a:t>
            </a:r>
            <a:endParaRPr lang="en-US" altLang="ko-KR" dirty="0"/>
          </a:p>
          <a:p>
            <a:pPr lvl="2"/>
            <a:r>
              <a:rPr lang="ko-KR" altLang="en-US" dirty="0"/>
              <a:t>단계</a:t>
            </a:r>
            <a:r>
              <a:rPr lang="en-US" altLang="ko-KR" dirty="0"/>
              <a:t> 1. </a:t>
            </a:r>
            <a:r>
              <a:rPr lang="en-US" altLang="ko-KR" dirty="0" err="1"/>
              <a:t>ejs</a:t>
            </a:r>
            <a:r>
              <a:rPr lang="en-US" altLang="ko-KR" dirty="0"/>
              <a:t> </a:t>
            </a:r>
            <a:r>
              <a:rPr lang="ko-KR" altLang="en-US" dirty="0"/>
              <a:t>패키지 설치하기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EJS </a:t>
            </a:r>
            <a:r>
              <a:rPr lang="ko-KR" altLang="en-US" dirty="0"/>
              <a:t>엔진을 사용한다고 알려주기 그리고</a:t>
            </a:r>
            <a:r>
              <a:rPr lang="en-US" altLang="ko-KR" dirty="0"/>
              <a:t> </a:t>
            </a:r>
            <a:r>
              <a:rPr lang="ko-KR" altLang="en-US" dirty="0"/>
              <a:t>템플릿 파일이 저장된 폴더 설정</a:t>
            </a:r>
            <a:endParaRPr lang="en-US" altLang="ko-KR" dirty="0"/>
          </a:p>
          <a:p>
            <a:pPr lvl="3"/>
            <a:r>
              <a:rPr lang="en-US" altLang="ko-KR" dirty="0"/>
              <a:t>app.js </a:t>
            </a:r>
            <a:r>
              <a:rPr lang="ko-KR" altLang="en-US" dirty="0"/>
              <a:t>파일에 아래와 같이 코드 추가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템플릿 파일을 저장할 폴더 생성</a:t>
            </a:r>
            <a:r>
              <a:rPr lang="en-US" altLang="ko-KR" dirty="0"/>
              <a:t>, </a:t>
            </a:r>
            <a:r>
              <a:rPr lang="ko-KR" altLang="en-US" dirty="0" err="1"/>
              <a:t>폴더명</a:t>
            </a:r>
            <a:r>
              <a:rPr lang="ko-KR" altLang="en-US" dirty="0"/>
              <a:t> </a:t>
            </a:r>
            <a:r>
              <a:rPr lang="en-US" altLang="ko-KR" dirty="0"/>
              <a:t>views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myContacts</a:t>
            </a:r>
            <a:r>
              <a:rPr lang="en-US" altLang="ko-KR" dirty="0">
                <a:sym typeface="Wingdings" panose="05000000000000000000" pitchFamily="2" charset="2"/>
              </a:rPr>
              <a:t>\views</a:t>
            </a:r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3C5664-ADB6-603D-AB81-A68FF74B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046F84-C7D5-707C-E652-0B7BAA9A0ADD}"/>
              </a:ext>
            </a:extLst>
          </p:cNvPr>
          <p:cNvSpPr/>
          <p:nvPr/>
        </p:nvSpPr>
        <p:spPr>
          <a:xfrm>
            <a:off x="3059486" y="2303983"/>
            <a:ext cx="5403102" cy="146913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'./config/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'./views'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8B3DF-0F7D-564F-9A0E-9077F6AA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085" y="1267573"/>
            <a:ext cx="4486901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9535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001B-60E6-079A-50E8-CE569646A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69399-8E9A-587E-36A0-FA3797AC0A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2B9029-98B6-496E-1E66-D42F0687FD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10-2 EJS </a:t>
            </a:r>
            <a:r>
              <a:rPr lang="ko-KR" altLang="en-US" dirty="0"/>
              <a:t>엔진 살펴보기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연습용 템플릿 파일 만들기</a:t>
            </a:r>
            <a:endParaRPr lang="en-US" altLang="ko-KR" dirty="0"/>
          </a:p>
          <a:p>
            <a:pPr lvl="2"/>
            <a:r>
              <a:rPr lang="ko-KR" altLang="en-US" dirty="0"/>
              <a:t>단계</a:t>
            </a:r>
            <a:r>
              <a:rPr lang="en-US" altLang="ko-KR" dirty="0"/>
              <a:t> 1. views </a:t>
            </a:r>
            <a:r>
              <a:rPr lang="ko-KR" altLang="en-US" dirty="0"/>
              <a:t>폴더에 </a:t>
            </a:r>
            <a:r>
              <a:rPr lang="en-US" altLang="ko-KR" dirty="0" err="1"/>
              <a:t>getAll.ejs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assets </a:t>
            </a:r>
            <a:r>
              <a:rPr lang="ko-KR" altLang="en-US" dirty="0"/>
              <a:t>폴더에 있는 </a:t>
            </a:r>
            <a:r>
              <a:rPr lang="en-US" altLang="ko-KR" dirty="0"/>
              <a:t>getAll.html </a:t>
            </a:r>
            <a:r>
              <a:rPr lang="ko-KR" altLang="en-US" dirty="0"/>
              <a:t>파일 내용을 </a:t>
            </a:r>
            <a:r>
              <a:rPr lang="en-US" altLang="ko-KR" dirty="0"/>
              <a:t>views\</a:t>
            </a:r>
            <a:r>
              <a:rPr lang="en-US" altLang="ko-KR" dirty="0" err="1"/>
              <a:t>getAll.ejs</a:t>
            </a:r>
            <a:r>
              <a:rPr lang="ko-KR" altLang="en-US" dirty="0"/>
              <a:t>로 복사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MVC </a:t>
            </a:r>
            <a:r>
              <a:rPr lang="ko-KR" altLang="en-US" dirty="0"/>
              <a:t>패턴의 디자인을 할 때</a:t>
            </a:r>
            <a:r>
              <a:rPr lang="en-US" altLang="ko-KR" dirty="0"/>
              <a:t>, </a:t>
            </a:r>
            <a:r>
              <a:rPr lang="ko-KR" altLang="en-US" dirty="0"/>
              <a:t>뷰를 컨트롤러에 연결</a:t>
            </a:r>
            <a:endParaRPr lang="en-US" altLang="ko-KR" dirty="0"/>
          </a:p>
          <a:p>
            <a:pPr lvl="3"/>
            <a:r>
              <a:rPr lang="en-US" altLang="ko-KR" dirty="0"/>
              <a:t>contactController.js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33CE81-7A4B-0678-D82A-EC511265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1224532" y="2349124"/>
            <a:ext cx="9157867" cy="233112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'express-async-handler'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'../models/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contactModel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strike="sngStrike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trike="sngStrike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trike="sng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trike="sngStrik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strike="sng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6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strike="sngStrike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trike="sngStrike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trike="sng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trike="sngStrike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 strike="sngStrike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strike="sngStrike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strike="sng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strike="sng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strike="sng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'../assets'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strike="sngStrike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'getAll.html'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strike="sngStrike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strike="sngStrike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strike="sngStrike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sendFile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strike="sngStrike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7546663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10-2 EJS </a:t>
            </a:r>
            <a:r>
              <a:rPr lang="ko-KR" altLang="en-US" dirty="0"/>
              <a:t>엔진 살펴보기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연습용 템플릿 파일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MVC </a:t>
            </a:r>
            <a:r>
              <a:rPr lang="ko-KR" altLang="en-US" dirty="0"/>
              <a:t>패턴의 디자인을 할 때</a:t>
            </a:r>
            <a:r>
              <a:rPr lang="en-US" altLang="ko-KR" dirty="0"/>
              <a:t>, </a:t>
            </a:r>
            <a:r>
              <a:rPr lang="ko-KR" altLang="en-US" dirty="0"/>
              <a:t>뷰를 컨트롤러에 연결</a:t>
            </a:r>
            <a:endParaRPr lang="en-US" altLang="ko-KR" dirty="0"/>
          </a:p>
          <a:p>
            <a:pPr lvl="3"/>
            <a:r>
              <a:rPr lang="en-US" altLang="ko-KR" dirty="0"/>
              <a:t>contactController.js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ko-KR" altLang="en-US" dirty="0"/>
              <a:t>브라우저에서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6B8FC0-65EE-EF72-3014-FC7B35E9F953}"/>
              </a:ext>
            </a:extLst>
          </p:cNvPr>
          <p:cNvSpPr/>
          <p:nvPr/>
        </p:nvSpPr>
        <p:spPr>
          <a:xfrm>
            <a:off x="1224533" y="1830248"/>
            <a:ext cx="9157867" cy="146913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getAll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39D713-751D-81C1-4E71-032B19B3CA2E}"/>
              </a:ext>
            </a:extLst>
          </p:cNvPr>
          <p:cNvGrpSpPr/>
          <p:nvPr/>
        </p:nvGrpSpPr>
        <p:grpSpPr>
          <a:xfrm>
            <a:off x="3637187" y="3485903"/>
            <a:ext cx="6228306" cy="2021124"/>
            <a:chOff x="3637187" y="3485903"/>
            <a:chExt cx="6228306" cy="20211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BFF413E-D204-6E93-2BD2-6FDCA873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7187" y="3960167"/>
              <a:ext cx="4297680" cy="1546860"/>
            </a:xfrm>
            <a:prstGeom prst="rect">
              <a:avLst/>
            </a:prstGeom>
          </p:spPr>
        </p:pic>
        <p:sp>
          <p:nvSpPr>
            <p:cNvPr id="7" name="생각 풍선: 구름 모양 6">
              <a:extLst>
                <a:ext uri="{FF2B5EF4-FFF2-40B4-BE49-F238E27FC236}">
                  <a16:creationId xmlns:a16="http://schemas.microsoft.com/office/drawing/2014/main" id="{5EBAF73B-62BA-47A2-5518-F1BA550273D1}"/>
                </a:ext>
              </a:extLst>
            </p:cNvPr>
            <p:cNvSpPr/>
            <p:nvPr/>
          </p:nvSpPr>
          <p:spPr>
            <a:xfrm>
              <a:off x="8713365" y="3485903"/>
              <a:ext cx="1152128" cy="906311"/>
            </a:xfrm>
            <a:prstGeom prst="cloudCallout">
              <a:avLst>
                <a:gd name="adj1" fmla="val -117429"/>
                <a:gd name="adj2" fmla="val 40709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>
                  <a:solidFill>
                    <a:srgbClr val="FF0000"/>
                  </a:solidFill>
                </a:rPr>
                <a:t>?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6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239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10-2 EJS </a:t>
            </a:r>
            <a:r>
              <a:rPr lang="ko-KR" altLang="en-US" dirty="0"/>
              <a:t>엔진 살펴보기</a:t>
            </a:r>
            <a:endParaRPr lang="en-US" altLang="ko-KR" dirty="0"/>
          </a:p>
          <a:p>
            <a:pPr lvl="1"/>
            <a:r>
              <a:rPr lang="en-US" altLang="ko-KR" dirty="0"/>
              <a:t>EJS </a:t>
            </a:r>
            <a:r>
              <a:rPr lang="ko-KR" altLang="en-US" dirty="0"/>
              <a:t>엔진의 기본 사용법</a:t>
            </a:r>
            <a:endParaRPr lang="en-US" altLang="ko-KR" dirty="0"/>
          </a:p>
          <a:p>
            <a:pPr lvl="2"/>
            <a:r>
              <a:rPr lang="ko-KR" altLang="en-US" dirty="0"/>
              <a:t>컨트롤러에서 템플릿 파일로 값 넘기기</a:t>
            </a:r>
            <a:endParaRPr lang="en-US" altLang="ko-KR" dirty="0"/>
          </a:p>
          <a:p>
            <a:pPr lvl="2"/>
            <a:r>
              <a:rPr lang="ko-KR" altLang="en-US" dirty="0"/>
              <a:t>템플릿 파일에서 동적인 콘텐츠 처리하기</a:t>
            </a:r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</p:spTree>
    <p:extLst>
      <p:ext uri="{BB962C8B-B14F-4D97-AF65-F5344CB8AC3E}">
        <p14:creationId xmlns:p14="http://schemas.microsoft.com/office/powerpoint/2010/main" val="258352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009B7-4CF0-DD27-3C1D-8AAC75FEA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09F784-E09D-79DE-68B6-BCD1716D07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7CFC9B-D395-ED43-0286-7F010FE13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01-4 </a:t>
            </a:r>
            <a:r>
              <a:rPr lang="ko-KR" altLang="en-US" dirty="0"/>
              <a:t>패키지 관리는 </a:t>
            </a:r>
            <a:r>
              <a:rPr lang="en-US" altLang="ko-KR" dirty="0" err="1"/>
              <a:t>npm</a:t>
            </a:r>
            <a:r>
              <a:rPr lang="ko-KR" altLang="en-US" dirty="0"/>
              <a:t>으로</a:t>
            </a:r>
            <a:endParaRPr lang="en-US" altLang="ko-KR" dirty="0"/>
          </a:p>
          <a:p>
            <a:pPr lvl="1"/>
            <a:r>
              <a:rPr lang="ko-KR" altLang="en-US" dirty="0" err="1"/>
              <a:t>무따기</a:t>
            </a:r>
            <a:r>
              <a:rPr lang="en-US" altLang="ko-KR" dirty="0"/>
              <a:t>– </a:t>
            </a:r>
            <a:r>
              <a:rPr lang="ko-KR" altLang="en-US" dirty="0"/>
              <a:t>설치한 패키지</a:t>
            </a:r>
            <a:r>
              <a:rPr lang="en-US" altLang="ko-KR" dirty="0"/>
              <a:t>(</a:t>
            </a:r>
            <a:r>
              <a:rPr lang="en-US" altLang="ko-KR" dirty="0" err="1"/>
              <a:t>ansi</a:t>
            </a:r>
            <a:r>
              <a:rPr lang="en-US" altLang="ko-KR" dirty="0"/>
              <a:t>-colors)</a:t>
            </a:r>
            <a:r>
              <a:rPr lang="ko-KR" altLang="en-US" dirty="0"/>
              <a:t> 사용해 보기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01/hello.js </a:t>
            </a:r>
            <a:r>
              <a:rPr lang="ko-KR" altLang="en-US" dirty="0"/>
              <a:t>파일 선택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코드 수정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저장</a:t>
            </a:r>
            <a:r>
              <a:rPr lang="en-US" altLang="ko-KR" dirty="0">
                <a:sym typeface="Wingdings" panose="05000000000000000000" pitchFamily="2" charset="2"/>
              </a:rPr>
              <a:t>(ctrl + s)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3"/>
            <a:r>
              <a:rPr lang="ko-KR" altLang="en-US" dirty="0"/>
              <a:t>디렉토리 이동 </a:t>
            </a:r>
            <a:r>
              <a:rPr lang="en-US" altLang="ko-KR" dirty="0"/>
              <a:t>: </a:t>
            </a:r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-node-main\basics&gt; </a:t>
            </a:r>
            <a:r>
              <a:rPr lang="en-US" altLang="ko-KR" dirty="0">
                <a:solidFill>
                  <a:srgbClr val="FF0000"/>
                </a:solidFill>
              </a:rPr>
              <a:t>cd 01</a:t>
            </a:r>
          </a:p>
          <a:p>
            <a:pPr lvl="3"/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en-US" altLang="ko-KR" dirty="0">
                <a:sym typeface="Wingdings" panose="05000000000000000000" pitchFamily="2" charset="2"/>
              </a:rPr>
              <a:t>D:\Source Codes\</a:t>
            </a:r>
            <a:r>
              <a:rPr lang="en-US" altLang="ko-KR" dirty="0" err="1">
                <a:sym typeface="Wingdings" panose="05000000000000000000" pitchFamily="2" charset="2"/>
              </a:rPr>
              <a:t>doit</a:t>
            </a:r>
            <a:r>
              <a:rPr lang="en-US" altLang="ko-KR" dirty="0">
                <a:sym typeface="Wingdings" panose="05000000000000000000" pitchFamily="2" charset="2"/>
              </a:rPr>
              <a:t>-node-main\basics\01&gt; </a:t>
            </a:r>
            <a:r>
              <a:rPr lang="en-US" altLang="ko-KR" dirty="0">
                <a:solidFill>
                  <a:srgbClr val="FF0000"/>
                </a:solidFill>
              </a:rPr>
              <a:t>node hello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F1D861-2285-CB74-B30A-EA2735C0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AF09C7-0186-FE5C-96E6-94A2912EACB5}"/>
              </a:ext>
            </a:extLst>
          </p:cNvPr>
          <p:cNvSpPr/>
          <p:nvPr/>
        </p:nvSpPr>
        <p:spPr>
          <a:xfrm>
            <a:off x="2592685" y="1583903"/>
            <a:ext cx="6521685" cy="194421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ansi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-colors'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8C99BF-F8AC-05CF-68EF-4829D925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6" y="4520397"/>
            <a:ext cx="3848637" cy="84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43422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10-2 EJS </a:t>
            </a:r>
            <a:r>
              <a:rPr lang="ko-KR" altLang="en-US" dirty="0"/>
              <a:t>엔진 살펴보기</a:t>
            </a:r>
            <a:endParaRPr lang="en-US" altLang="ko-KR" dirty="0"/>
          </a:p>
          <a:p>
            <a:pPr lvl="1"/>
            <a:r>
              <a:rPr lang="en-US" altLang="ko-KR" dirty="0"/>
              <a:t>EJS </a:t>
            </a:r>
            <a:r>
              <a:rPr lang="ko-KR" altLang="en-US" dirty="0"/>
              <a:t>엔진의 기본 사용법</a:t>
            </a:r>
            <a:r>
              <a:rPr lang="en-US" altLang="ko-KR" dirty="0"/>
              <a:t> - </a:t>
            </a:r>
            <a:r>
              <a:rPr lang="ko-KR" altLang="en-US" dirty="0"/>
              <a:t>컨트롤러에서 템플릿 파일로 값 넘기기</a:t>
            </a:r>
            <a:endParaRPr lang="en-US" altLang="ko-KR" dirty="0"/>
          </a:p>
          <a:p>
            <a:pPr lvl="2"/>
            <a:r>
              <a:rPr lang="ko-KR" altLang="en-US" dirty="0" err="1"/>
              <a:t>컨트로러에서</a:t>
            </a:r>
            <a:r>
              <a:rPr lang="ko-KR" altLang="en-US" dirty="0"/>
              <a:t> 템플릿 파일로 값을 넘겨줄 때는 </a:t>
            </a:r>
            <a:r>
              <a:rPr lang="en-US" altLang="ko-KR" dirty="0" err="1"/>
              <a:t>res.render</a:t>
            </a:r>
            <a:r>
              <a:rPr lang="en-US" altLang="ko-KR" dirty="0"/>
              <a:t>( 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1"/>
            <a:r>
              <a:rPr lang="ko-KR" altLang="en-US" dirty="0" err="1"/>
              <a:t>다짜고차</a:t>
            </a:r>
            <a:r>
              <a:rPr lang="ko-KR" altLang="en-US" dirty="0"/>
              <a:t> </a:t>
            </a:r>
            <a:r>
              <a:rPr lang="en-US" altLang="ko-KR" dirty="0"/>
              <a:t>Do it! </a:t>
            </a:r>
            <a:r>
              <a:rPr lang="ko-KR" altLang="en-US" dirty="0"/>
              <a:t>템플릿 파일을 이용해 동적인 콘텐츠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contactController.js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views\</a:t>
            </a:r>
            <a:r>
              <a:rPr lang="en-US" altLang="ko-KR" dirty="0" err="1"/>
              <a:t>getAll.ejs</a:t>
            </a:r>
            <a:r>
              <a:rPr lang="en-US" altLang="ko-KR" dirty="0"/>
              <a:t>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ko-KR" altLang="en-US" dirty="0" err="1"/>
              <a:t>선더</a:t>
            </a:r>
            <a:r>
              <a:rPr lang="ko-KR" altLang="en-US" dirty="0"/>
              <a:t> 클라이언트 또는 브라우저에서</a:t>
            </a:r>
            <a:endParaRPr lang="en-US" altLang="ko-KR" dirty="0"/>
          </a:p>
          <a:p>
            <a:pPr lvl="4"/>
            <a:r>
              <a:rPr lang="en-US" altLang="ko-KR" dirty="0"/>
              <a:t>GET, /contacts, send</a:t>
            </a:r>
          </a:p>
          <a:p>
            <a:pPr lvl="1"/>
            <a:endParaRPr lang="en-US" altLang="ko-KR" dirty="0"/>
          </a:p>
          <a:p>
            <a:pPr marL="542925" lvl="2" indent="0">
              <a:buNone/>
            </a:pPr>
            <a:r>
              <a:rPr lang="en-US" altLang="ko-KR" dirty="0"/>
              <a:t>		</a:t>
            </a:r>
          </a:p>
          <a:p>
            <a:pPr marL="542925" lvl="2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1224532" y="2087959"/>
            <a:ext cx="9157867" cy="106736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getAll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heading: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'User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List'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1224532" y="3744143"/>
            <a:ext cx="9157867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"fa-solid fa-address-card"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Contacts Page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F44747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%= heading %&gt;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407" y="4880320"/>
            <a:ext cx="2388715" cy="9516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D222E52-3546-F737-2A94-024E35D3151B}"/>
              </a:ext>
            </a:extLst>
          </p:cNvPr>
          <p:cNvSpPr/>
          <p:nvPr/>
        </p:nvSpPr>
        <p:spPr>
          <a:xfrm>
            <a:off x="2868685" y="2645975"/>
            <a:ext cx="684000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62A768-4281-842B-E9E4-71F3A1D33FF3}"/>
              </a:ext>
            </a:extLst>
          </p:cNvPr>
          <p:cNvSpPr/>
          <p:nvPr/>
        </p:nvSpPr>
        <p:spPr>
          <a:xfrm>
            <a:off x="3864177" y="2645975"/>
            <a:ext cx="2334924" cy="21602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2B8E3B70-1D34-3062-CF2B-9B60F7F2B375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 flipV="1">
            <a:off x="3210685" y="2861997"/>
            <a:ext cx="1820954" cy="2"/>
          </a:xfrm>
          <a:prstGeom prst="curvedConnector4">
            <a:avLst>
              <a:gd name="adj1" fmla="val 16823"/>
              <a:gd name="adj2" fmla="val 11430100000"/>
            </a:avLst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13769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10-2 EJS </a:t>
            </a:r>
            <a:r>
              <a:rPr lang="ko-KR" altLang="en-US" dirty="0"/>
              <a:t>엔진 살펴보기</a:t>
            </a:r>
            <a:endParaRPr lang="en-US" altLang="ko-KR" dirty="0"/>
          </a:p>
          <a:p>
            <a:pPr lvl="1"/>
            <a:r>
              <a:rPr lang="ko-KR" altLang="en-US" dirty="0" err="1"/>
              <a:t>다짜고차</a:t>
            </a:r>
            <a:r>
              <a:rPr lang="ko-KR" altLang="en-US" dirty="0"/>
              <a:t> </a:t>
            </a:r>
            <a:r>
              <a:rPr lang="en-US" altLang="ko-KR" dirty="0"/>
              <a:t>Do it! </a:t>
            </a:r>
            <a:r>
              <a:rPr lang="ko-KR" altLang="en-US" dirty="0"/>
              <a:t>템플릿 파일을 이용해 동적인 콘텐츠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controllers/contactController.js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views\</a:t>
            </a:r>
            <a:r>
              <a:rPr lang="en-US" altLang="ko-KR" dirty="0" err="1"/>
              <a:t>getAll.ejs</a:t>
            </a:r>
            <a:r>
              <a:rPr lang="en-US" altLang="ko-KR" dirty="0"/>
              <a:t> </a:t>
            </a:r>
            <a:r>
              <a:rPr lang="ko-KR" altLang="en-US" dirty="0"/>
              <a:t>파일 수정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1224533" y="1511895"/>
            <a:ext cx="9157867" cy="201622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'John'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john@aaa.bbb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'123456789'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'Jane'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jane@aaa.bbb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'678912345'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]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getAll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heading: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'User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List'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users:</a:t>
            </a: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1216721" y="3918020"/>
            <a:ext cx="9157867" cy="177033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heading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 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{ %&gt;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email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phone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 }) %&gt;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003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10-2 EJS </a:t>
            </a:r>
            <a:r>
              <a:rPr lang="ko-KR" altLang="en-US" dirty="0"/>
              <a:t>엔진 살펴보기</a:t>
            </a:r>
            <a:endParaRPr lang="en-US" altLang="ko-KR" dirty="0"/>
          </a:p>
          <a:p>
            <a:pPr lvl="1"/>
            <a:r>
              <a:rPr lang="ko-KR" altLang="en-US" dirty="0" err="1"/>
              <a:t>다짜고차</a:t>
            </a:r>
            <a:r>
              <a:rPr lang="ko-KR" altLang="en-US" dirty="0"/>
              <a:t> </a:t>
            </a:r>
            <a:r>
              <a:rPr lang="en-US" altLang="ko-KR" dirty="0"/>
              <a:t>Do it! </a:t>
            </a:r>
            <a:r>
              <a:rPr lang="ko-KR" altLang="en-US" dirty="0"/>
              <a:t>템플릿 파일을 이용해 동적인 콘텐츠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views\</a:t>
            </a:r>
            <a:r>
              <a:rPr lang="en-US" altLang="ko-KR" dirty="0" err="1"/>
              <a:t>getAll.ejs</a:t>
            </a:r>
            <a:r>
              <a:rPr lang="en-US" altLang="ko-KR" dirty="0"/>
              <a:t>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&lt;%= =&gt; : </a:t>
            </a:r>
            <a:r>
              <a:rPr lang="ko-KR" altLang="en-US" dirty="0"/>
              <a:t>다른 곳에서 받은 값을 넣을 때 사용</a:t>
            </a:r>
            <a:endParaRPr lang="en-US" altLang="ko-KR" dirty="0"/>
          </a:p>
          <a:p>
            <a:pPr lvl="3"/>
            <a:r>
              <a:rPr lang="en-US" altLang="ko-KR" dirty="0"/>
              <a:t>&lt;% %&gt; :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코드를 기술할 때 사용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1080517" y="1511895"/>
            <a:ext cx="9157867" cy="177033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heading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 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{ %&gt;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email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phone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 }) %&gt;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1080516" y="3888160"/>
            <a:ext cx="9157867" cy="129614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 </a:t>
            </a:r>
            <a:r>
              <a:rPr lang="en-US" altLang="ko-KR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) { %&gt;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나이 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 } </a:t>
            </a:r>
            <a:r>
              <a:rPr lang="en-US" altLang="ko-KR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{%&gt;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나이가 너무 어립니다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4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&lt;% } %&gt;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5301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2"/>
            <a:r>
              <a:rPr lang="ko-KR" altLang="en-US" dirty="0"/>
              <a:t>웹 페이지는 단순히 </a:t>
            </a:r>
            <a:r>
              <a:rPr lang="en-US" altLang="ko-KR" dirty="0"/>
              <a:t>HTML </a:t>
            </a:r>
            <a:r>
              <a:rPr lang="ko-KR" altLang="en-US" dirty="0"/>
              <a:t>문서만 있는 게 아니라 스타일 시트 파일</a:t>
            </a:r>
            <a:r>
              <a:rPr lang="en-US" altLang="ko-KR" dirty="0"/>
              <a:t>(.</a:t>
            </a:r>
            <a:r>
              <a:rPr lang="en-US" altLang="ko-KR" dirty="0" err="1"/>
              <a:t>css</a:t>
            </a:r>
            <a:r>
              <a:rPr lang="en-US" altLang="ko-KR" dirty="0"/>
              <a:t>) </a:t>
            </a:r>
            <a:r>
              <a:rPr lang="ko-KR" altLang="en-US" dirty="0"/>
              <a:t>이나</a:t>
            </a:r>
            <a:r>
              <a:rPr lang="en-US" altLang="ko-KR" dirty="0"/>
              <a:t> </a:t>
            </a:r>
            <a:r>
              <a:rPr lang="ko-KR" altLang="en-US" dirty="0" err="1"/>
              <a:t>자바스립트</a:t>
            </a:r>
            <a:r>
              <a:rPr lang="ko-KR" altLang="en-US" dirty="0"/>
              <a:t> 파일</a:t>
            </a:r>
            <a:r>
              <a:rPr lang="en-US" altLang="ko-KR" dirty="0"/>
              <a:t>(.</a:t>
            </a:r>
            <a:r>
              <a:rPr lang="en-US" altLang="ko-KR" dirty="0" err="1"/>
              <a:t>js</a:t>
            </a:r>
            <a:r>
              <a:rPr lang="en-US" altLang="ko-KR" dirty="0"/>
              <a:t>), </a:t>
            </a:r>
            <a:r>
              <a:rPr lang="ko-KR" altLang="en-US" dirty="0"/>
              <a:t>이미지 파일이 연결되어 있음</a:t>
            </a:r>
            <a:endParaRPr lang="en-US" altLang="ko-KR" dirty="0"/>
          </a:p>
          <a:p>
            <a:pPr lvl="2"/>
            <a:r>
              <a:rPr lang="ko-KR" altLang="en-US" dirty="0"/>
              <a:t>이런 파일은 정적인 파일이므로 별도로 특정 폴더</a:t>
            </a:r>
            <a:r>
              <a:rPr lang="en-US" altLang="ko-KR" dirty="0"/>
              <a:t>(public)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모아두고 서버에 그 위치를 </a:t>
            </a:r>
            <a:r>
              <a:rPr lang="ko-KR" altLang="en-US" dirty="0" err="1"/>
              <a:t>알려주면됨</a:t>
            </a:r>
            <a:endParaRPr lang="en-US" altLang="ko-KR" dirty="0"/>
          </a:p>
          <a:p>
            <a:pPr lvl="2"/>
            <a:r>
              <a:rPr lang="en-US" altLang="ko-KR" dirty="0"/>
              <a:t>Express</a:t>
            </a:r>
            <a:r>
              <a:rPr lang="ko-KR" altLang="en-US" dirty="0"/>
              <a:t>에서 정적</a:t>
            </a:r>
            <a:r>
              <a:rPr lang="en-US" altLang="ko-KR" dirty="0"/>
              <a:t>(static) </a:t>
            </a:r>
            <a:r>
              <a:rPr lang="ko-KR" altLang="en-US" dirty="0"/>
              <a:t>파일은 위치를 지정하는 </a:t>
            </a:r>
            <a:r>
              <a:rPr lang="en-US" altLang="ko-KR" dirty="0" err="1"/>
              <a:t>express.static</a:t>
            </a:r>
            <a:r>
              <a:rPr lang="en-US" altLang="ko-KR" dirty="0"/>
              <a:t>( ) </a:t>
            </a:r>
            <a:r>
              <a:rPr lang="ko-KR" altLang="en-US" dirty="0"/>
              <a:t>함수가 있음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정적인 파일 연결하기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정적</a:t>
            </a:r>
            <a:r>
              <a:rPr lang="en-US" altLang="ko-KR" dirty="0"/>
              <a:t>(static) </a:t>
            </a:r>
            <a:r>
              <a:rPr lang="ko-KR" altLang="en-US" dirty="0"/>
              <a:t>파일을 보관하기 위한 폴더</a:t>
            </a:r>
            <a:r>
              <a:rPr lang="en-US" altLang="ko-KR" dirty="0"/>
              <a:t>(public)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3"/>
            <a:r>
              <a:rPr lang="en-US" altLang="ko-KR" dirty="0" err="1"/>
              <a:t>myContacts</a:t>
            </a:r>
            <a:r>
              <a:rPr lang="en-US" altLang="ko-KR" dirty="0"/>
              <a:t>\public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en-US" altLang="ko-KR" dirty="0" err="1"/>
              <a:t>css</a:t>
            </a:r>
            <a:r>
              <a:rPr lang="ko-KR" altLang="en-US" dirty="0"/>
              <a:t>파일을 저장하기 위한 폴더 생성</a:t>
            </a:r>
            <a:endParaRPr lang="en-US" altLang="ko-KR" dirty="0"/>
          </a:p>
          <a:p>
            <a:pPr lvl="3"/>
            <a:r>
              <a:rPr lang="en-US" altLang="ko-KR" dirty="0" err="1"/>
              <a:t>myContacts</a:t>
            </a:r>
            <a:r>
              <a:rPr lang="en-US" altLang="ko-KR" dirty="0"/>
              <a:t>\public\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폴더 생성 후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style.css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생성한 </a:t>
            </a:r>
            <a:r>
              <a:rPr lang="en-US" altLang="ko-KR" dirty="0"/>
              <a:t>style.css </a:t>
            </a:r>
            <a:r>
              <a:rPr lang="ko-KR" altLang="en-US" dirty="0"/>
              <a:t>파일 내용 작성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assets\</a:t>
            </a:r>
            <a:r>
              <a:rPr lang="en-US" altLang="ko-KR" dirty="0" err="1"/>
              <a:t>css</a:t>
            </a:r>
            <a:r>
              <a:rPr lang="en-US" altLang="ko-KR" dirty="0"/>
              <a:t>\style.css</a:t>
            </a:r>
            <a:r>
              <a:rPr lang="ko-KR" altLang="en-US" dirty="0"/>
              <a:t>의 내용을 </a:t>
            </a:r>
            <a:r>
              <a:rPr lang="en-US" altLang="ko-KR" dirty="0" err="1"/>
              <a:t>myContacts</a:t>
            </a:r>
            <a:r>
              <a:rPr lang="en-US" altLang="ko-KR" dirty="0"/>
              <a:t>\public\</a:t>
            </a:r>
            <a:r>
              <a:rPr lang="en-US" altLang="ko-KR" dirty="0" err="1"/>
              <a:t>css</a:t>
            </a:r>
            <a:r>
              <a:rPr lang="en-US" altLang="ko-KR" dirty="0"/>
              <a:t>\style.css</a:t>
            </a:r>
            <a:r>
              <a:rPr lang="ko-KR" altLang="en-US" dirty="0"/>
              <a:t>로 복사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정적 파일이 어디에 있는지 알려주기</a:t>
            </a:r>
            <a:endParaRPr lang="en-US" altLang="ko-KR" dirty="0"/>
          </a:p>
          <a:p>
            <a:pPr lvl="3"/>
            <a:r>
              <a:rPr lang="en-US" altLang="ko-KR" dirty="0"/>
              <a:t>app.js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57" y="1943943"/>
            <a:ext cx="1562318" cy="34866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1224533" y="4115888"/>
            <a:ext cx="6552728" cy="174814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'express'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errorhandler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middlewares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errorhandler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dbConnect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config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dbConnect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'view engine'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ejs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'views'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'./views'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'./public'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FC1FF"/>
                </a:solidFill>
                <a:latin typeface="Consolas" panose="020B0609020204030204" pitchFamily="49" charset="0"/>
              </a:rPr>
              <a:t>port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3000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96541" y="5413801"/>
            <a:ext cx="3924000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150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1"/>
            <a:r>
              <a:rPr lang="ko-KR" altLang="en-US" dirty="0"/>
              <a:t>실습 파일에서 제공하는 </a:t>
            </a:r>
            <a:r>
              <a:rPr lang="en-US" altLang="ko-KR" dirty="0"/>
              <a:t>HTML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2"/>
            <a:r>
              <a:rPr lang="en-US" altLang="ko-KR" dirty="0" err="1"/>
              <a:t>add.ejs</a:t>
            </a:r>
            <a:r>
              <a:rPr lang="en-US" altLang="ko-KR" dirty="0"/>
              <a:t>: </a:t>
            </a:r>
            <a:r>
              <a:rPr lang="ko-KR" altLang="en-US" dirty="0"/>
              <a:t>연락처를 추가하는 화면</a:t>
            </a:r>
            <a:r>
              <a:rPr lang="en-US" altLang="ko-KR" dirty="0"/>
              <a:t>(POST,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en-US" altLang="ko-KR" dirty="0"/>
              <a:t>reate)</a:t>
            </a:r>
          </a:p>
          <a:p>
            <a:pPr lvl="2"/>
            <a:r>
              <a:rPr lang="en-US" altLang="ko-KR" dirty="0" err="1"/>
              <a:t>index.ejs</a:t>
            </a:r>
            <a:r>
              <a:rPr lang="en-US" altLang="ko-KR" dirty="0"/>
              <a:t> : </a:t>
            </a:r>
            <a:r>
              <a:rPr lang="ko-KR" altLang="en-US" dirty="0"/>
              <a:t>연락처 정보 전체를 보여주는 화면</a:t>
            </a:r>
            <a:r>
              <a:rPr lang="en-US" altLang="ko-KR" dirty="0"/>
              <a:t>(GET, </a:t>
            </a:r>
            <a:r>
              <a:rPr lang="en-US" altLang="ko-KR" dirty="0">
                <a:solidFill>
                  <a:srgbClr val="FF0000"/>
                </a:solidFill>
              </a:rPr>
              <a:t>R</a:t>
            </a:r>
            <a:r>
              <a:rPr lang="en-US" altLang="ko-KR" dirty="0"/>
              <a:t>ead)</a:t>
            </a:r>
          </a:p>
          <a:p>
            <a:pPr lvl="2"/>
            <a:r>
              <a:rPr lang="en-US" altLang="ko-KR" dirty="0" err="1"/>
              <a:t>update.ejs</a:t>
            </a:r>
            <a:r>
              <a:rPr lang="en-US" altLang="ko-KR" dirty="0"/>
              <a:t>:</a:t>
            </a:r>
            <a:r>
              <a:rPr lang="ko-KR" altLang="en-US" dirty="0"/>
              <a:t>특정 연락처를 수정하는 화면</a:t>
            </a:r>
            <a:r>
              <a:rPr lang="en-US" altLang="ko-KR" dirty="0"/>
              <a:t>(PUT, </a:t>
            </a:r>
            <a:r>
              <a:rPr lang="en-US" altLang="ko-KR" dirty="0">
                <a:solidFill>
                  <a:srgbClr val="FF0000"/>
                </a:solidFill>
              </a:rPr>
              <a:t>U</a:t>
            </a:r>
            <a:r>
              <a:rPr lang="en-US" altLang="ko-KR" dirty="0"/>
              <a:t>pdate)</a:t>
            </a:r>
          </a:p>
          <a:p>
            <a:pPr lvl="3"/>
            <a:r>
              <a:rPr lang="ko-KR" altLang="en-US" dirty="0"/>
              <a:t>연락처를 삭제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en-US" altLang="ko-KR" dirty="0"/>
              <a:t>elete)</a:t>
            </a:r>
            <a:r>
              <a:rPr lang="ko-KR" altLang="en-US" dirty="0"/>
              <a:t>할 때는 별도의 화면이 필요하지 않게 만들어 놓았음 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</p:spTree>
    <p:extLst>
      <p:ext uri="{BB962C8B-B14F-4D97-AF65-F5344CB8AC3E}">
        <p14:creationId xmlns:p14="http://schemas.microsoft.com/office/powerpoint/2010/main" val="294592650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1"/>
            <a:r>
              <a:rPr lang="ko-KR" altLang="en-US" dirty="0"/>
              <a:t>실습 파일에서 제공하는 </a:t>
            </a:r>
            <a:r>
              <a:rPr lang="en-US" altLang="ko-KR" dirty="0"/>
              <a:t>HTML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2"/>
            <a:r>
              <a:rPr lang="en-US" altLang="ko-KR" dirty="0"/>
              <a:t>assets </a:t>
            </a:r>
            <a:r>
              <a:rPr lang="ko-KR" altLang="en-US" dirty="0"/>
              <a:t>폴더 안에 들어 있는 </a:t>
            </a:r>
            <a:endParaRPr lang="en-US" altLang="ko-KR" dirty="0"/>
          </a:p>
          <a:p>
            <a:pPr lvl="3"/>
            <a:r>
              <a:rPr lang="en-US" altLang="ko-KR" dirty="0"/>
              <a:t>Index.html, add.html, update.html </a:t>
            </a:r>
            <a:r>
              <a:rPr lang="ko-KR" altLang="en-US" dirty="0"/>
              <a:t>파일을 각각 열어 보세요</a:t>
            </a:r>
            <a:r>
              <a:rPr lang="en-US" altLang="ko-KR" dirty="0"/>
              <a:t>.</a:t>
            </a:r>
          </a:p>
          <a:p>
            <a:pPr lvl="4"/>
            <a:r>
              <a:rPr lang="ko-KR" altLang="en-US" dirty="0"/>
              <a:t>위 파일을 탐색기에서 찾아 더블 클릭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54" y="1943943"/>
            <a:ext cx="4371975" cy="2125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94" y="2177512"/>
            <a:ext cx="4371975" cy="33818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606" y="2383066"/>
            <a:ext cx="4371975" cy="33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598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621" y="822715"/>
            <a:ext cx="6956468" cy="500928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1"/>
            <a:r>
              <a:rPr lang="ko-KR" altLang="en-US" dirty="0"/>
              <a:t>실습 파일에서 제공하는 </a:t>
            </a:r>
            <a:r>
              <a:rPr lang="en-US" altLang="ko-KR" dirty="0"/>
              <a:t>HTML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</p:spTree>
    <p:extLst>
      <p:ext uri="{BB962C8B-B14F-4D97-AF65-F5344CB8AC3E}">
        <p14:creationId xmlns:p14="http://schemas.microsoft.com/office/powerpoint/2010/main" val="63875789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2"/>
            <a:r>
              <a:rPr lang="en-US" altLang="ko-KR" dirty="0" err="1"/>
              <a:t>add.ejs</a:t>
            </a:r>
            <a:r>
              <a:rPr lang="en-US" altLang="ko-KR" dirty="0"/>
              <a:t>: </a:t>
            </a:r>
            <a:r>
              <a:rPr lang="ko-KR" altLang="en-US" dirty="0"/>
              <a:t>연락처를 추가하는 화면</a:t>
            </a:r>
            <a:r>
              <a:rPr lang="en-US" altLang="ko-KR" dirty="0"/>
              <a:t>(POST, </a:t>
            </a:r>
            <a:r>
              <a:rPr lang="en-US" altLang="ko-KR" dirty="0">
                <a:solidFill>
                  <a:srgbClr val="FF0000"/>
                </a:solidFill>
              </a:rPr>
              <a:t>C</a:t>
            </a:r>
            <a:r>
              <a:rPr lang="en-US" altLang="ko-KR" dirty="0"/>
              <a:t>reate)</a:t>
            </a:r>
          </a:p>
          <a:p>
            <a:pPr lvl="2"/>
            <a:r>
              <a:rPr lang="en-US" altLang="ko-KR" dirty="0" err="1"/>
              <a:t>index.ejs</a:t>
            </a:r>
            <a:r>
              <a:rPr lang="en-US" altLang="ko-KR" dirty="0"/>
              <a:t> : </a:t>
            </a:r>
            <a:r>
              <a:rPr lang="ko-KR" altLang="en-US" dirty="0"/>
              <a:t>연락처 정보 전체를 보여주는 화면</a:t>
            </a:r>
            <a:r>
              <a:rPr lang="en-US" altLang="ko-KR" dirty="0"/>
              <a:t>(GET, </a:t>
            </a:r>
            <a:r>
              <a:rPr lang="en-US" altLang="ko-KR" dirty="0">
                <a:solidFill>
                  <a:srgbClr val="FF0000"/>
                </a:solidFill>
              </a:rPr>
              <a:t>R</a:t>
            </a:r>
            <a:r>
              <a:rPr lang="en-US" altLang="ko-KR" dirty="0"/>
              <a:t>ead)</a:t>
            </a:r>
          </a:p>
          <a:p>
            <a:pPr lvl="2"/>
            <a:r>
              <a:rPr lang="en-US" altLang="ko-KR" dirty="0" err="1"/>
              <a:t>update.ejs</a:t>
            </a:r>
            <a:r>
              <a:rPr lang="en-US" altLang="ko-KR" dirty="0"/>
              <a:t>:</a:t>
            </a:r>
            <a:r>
              <a:rPr lang="ko-KR" altLang="en-US" dirty="0"/>
              <a:t>특정 연락처를 수정하는 화면</a:t>
            </a:r>
            <a:r>
              <a:rPr lang="en-US" altLang="ko-KR" dirty="0"/>
              <a:t>(PUT, </a:t>
            </a:r>
            <a:r>
              <a:rPr lang="en-US" altLang="ko-KR" dirty="0">
                <a:solidFill>
                  <a:srgbClr val="FF0000"/>
                </a:solidFill>
              </a:rPr>
              <a:t>U</a:t>
            </a:r>
            <a:r>
              <a:rPr lang="en-US" altLang="ko-KR" dirty="0"/>
              <a:t>pdate)</a:t>
            </a:r>
          </a:p>
          <a:p>
            <a:pPr lvl="3"/>
            <a:r>
              <a:rPr lang="ko-KR" altLang="en-US" dirty="0"/>
              <a:t>연락처를 삭제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en-US" altLang="ko-KR" dirty="0"/>
              <a:t>elete)</a:t>
            </a:r>
            <a:r>
              <a:rPr lang="ko-KR" altLang="en-US" dirty="0"/>
              <a:t>할 때는 별도의 화면이 필요하지 않게 만들어 놓았음 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연락처 표시 화면 만들기 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html </a:t>
            </a:r>
            <a:r>
              <a:rPr lang="ko-KR" altLang="en-US" dirty="0"/>
              <a:t>파일을 </a:t>
            </a:r>
            <a:r>
              <a:rPr lang="en-US" altLang="ko-KR" dirty="0"/>
              <a:t>views </a:t>
            </a:r>
            <a:r>
              <a:rPr lang="ko-KR" altLang="en-US" dirty="0"/>
              <a:t>폴더로 복사 </a:t>
            </a:r>
            <a:endParaRPr lang="en-US" altLang="ko-KR" dirty="0"/>
          </a:p>
          <a:p>
            <a:pPr lvl="3"/>
            <a:r>
              <a:rPr lang="en-US" altLang="ko-KR" dirty="0"/>
              <a:t>Assets </a:t>
            </a:r>
            <a:r>
              <a:rPr lang="ko-KR" altLang="en-US" dirty="0"/>
              <a:t>폴더 안에 있는 </a:t>
            </a:r>
            <a:r>
              <a:rPr lang="en-US" altLang="ko-KR" dirty="0"/>
              <a:t>index.html, add.html, update.html </a:t>
            </a:r>
            <a:r>
              <a:rPr lang="ko-KR" altLang="en-US" dirty="0"/>
              <a:t>파일 </a:t>
            </a:r>
            <a:r>
              <a:rPr lang="en-US" altLang="ko-KR" dirty="0" err="1"/>
              <a:t>myContacts</a:t>
            </a:r>
            <a:r>
              <a:rPr lang="en-US" altLang="ko-KR" dirty="0"/>
              <a:t>/views </a:t>
            </a:r>
            <a:r>
              <a:rPr lang="ko-KR" altLang="en-US" dirty="0"/>
              <a:t>폴더로 복사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html </a:t>
            </a:r>
            <a:r>
              <a:rPr lang="ko-KR" altLang="en-US" dirty="0"/>
              <a:t>파일을 템플릿 파일로 변경</a:t>
            </a:r>
            <a:endParaRPr lang="en-US" altLang="ko-KR" dirty="0"/>
          </a:p>
          <a:p>
            <a:pPr lvl="3"/>
            <a:r>
              <a:rPr lang="ko-KR" altLang="en-US" dirty="0"/>
              <a:t>위 세 파일의 </a:t>
            </a:r>
            <a:r>
              <a:rPr lang="ko-KR" altLang="en-US" dirty="0" err="1"/>
              <a:t>확장자를</a:t>
            </a:r>
            <a:r>
              <a:rPr lang="ko-KR" altLang="en-US" dirty="0"/>
              <a:t> 모두 </a:t>
            </a:r>
            <a:r>
              <a:rPr lang="en-US" altLang="ko-KR" dirty="0"/>
              <a:t>.</a:t>
            </a:r>
            <a:r>
              <a:rPr lang="en-US" altLang="ko-KR" dirty="0" err="1"/>
              <a:t>ejs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810" y="578148"/>
            <a:ext cx="154326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0557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02532-9B3C-7C14-02A2-09C9BE649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22C53A-4034-3D3B-030E-8DCA3D8C6B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863BD5-289C-1920-3577-5E5EDFED63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저장된 연락처를 불러와서 화면에 보여주는 템플릿부터 만들겠음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연락처 표시 화면 만들기</a:t>
            </a:r>
            <a:endParaRPr lang="en-US" altLang="ko-KR" dirty="0"/>
          </a:p>
          <a:p>
            <a:pPr lvl="2"/>
            <a:r>
              <a:rPr lang="en-US" altLang="ko-KR" dirty="0"/>
              <a:t>GET </a:t>
            </a:r>
            <a:r>
              <a:rPr lang="ko-KR" altLang="en-US" dirty="0"/>
              <a:t>방식</a:t>
            </a:r>
            <a:r>
              <a:rPr lang="en-US" altLang="ko-KR" dirty="0"/>
              <a:t>, localhost:3000/contacts</a:t>
            </a:r>
            <a:r>
              <a:rPr lang="ko-KR" altLang="en-US" dirty="0"/>
              <a:t>로 접속하면 </a:t>
            </a:r>
            <a:r>
              <a:rPr lang="en-US" altLang="ko-KR" dirty="0" err="1"/>
              <a:t>index.ejs</a:t>
            </a:r>
            <a:r>
              <a:rPr lang="ko-KR" altLang="en-US" dirty="0"/>
              <a:t>로 연결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C9D0BE-4762-AD89-D612-1BE203A1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E3855C-A35D-9176-A9EE-EE311162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58" y="2087959"/>
            <a:ext cx="740195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9531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249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저장된 연락처를 불러와서 화면에 보여주는 템플릿부터 만들겠음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연락처 표시 화면 만들기</a:t>
            </a:r>
            <a:endParaRPr lang="en-US" altLang="ko-KR" dirty="0"/>
          </a:p>
          <a:p>
            <a:pPr lvl="2"/>
            <a:r>
              <a:rPr lang="en-US" altLang="ko-KR" dirty="0"/>
              <a:t>GET </a:t>
            </a:r>
            <a:r>
              <a:rPr lang="ko-KR" altLang="en-US" dirty="0"/>
              <a:t>방식</a:t>
            </a:r>
            <a:r>
              <a:rPr lang="en-US" altLang="ko-KR" dirty="0"/>
              <a:t>, localhost:3000/contacts</a:t>
            </a:r>
            <a:r>
              <a:rPr lang="ko-KR" altLang="en-US" dirty="0"/>
              <a:t>로 접속하면 </a:t>
            </a:r>
            <a:r>
              <a:rPr lang="en-US" altLang="ko-KR" dirty="0" err="1"/>
              <a:t>index.ejs</a:t>
            </a:r>
            <a:r>
              <a:rPr lang="ko-KR" altLang="en-US" dirty="0"/>
              <a:t>로 연결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현재 코드 확인</a:t>
            </a:r>
            <a:endParaRPr lang="en-US" altLang="ko-KR" dirty="0"/>
          </a:p>
          <a:p>
            <a:pPr lvl="3"/>
            <a:r>
              <a:rPr lang="en-US" altLang="ko-KR" dirty="0"/>
              <a:t>app.js </a:t>
            </a:r>
            <a:r>
              <a:rPr lang="ko-KR" altLang="en-US" dirty="0"/>
              <a:t>파일 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contactRoutes.js </a:t>
            </a:r>
            <a:r>
              <a:rPr lang="ko-KR" altLang="en-US" dirty="0"/>
              <a:t>파일 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‘/contacts’, GET </a:t>
            </a:r>
            <a:r>
              <a:rPr lang="ko-KR" altLang="en-US" dirty="0"/>
              <a:t>요청일</a:t>
            </a:r>
            <a:r>
              <a:rPr lang="en-US" altLang="ko-KR" dirty="0"/>
              <a:t> </a:t>
            </a:r>
            <a:r>
              <a:rPr lang="ko-KR" altLang="en-US" dirty="0"/>
              <a:t>때  </a:t>
            </a:r>
            <a:r>
              <a:rPr lang="en-US" altLang="ko-KR" dirty="0" err="1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getAllContacts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함수가 호출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getAllContacts</a:t>
            </a:r>
            <a:r>
              <a:rPr lang="en-US" altLang="ko-KR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함수는 </a:t>
            </a:r>
            <a:r>
              <a:rPr lang="en-US" altLang="ko-KR" b="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contactController</a:t>
            </a:r>
            <a:r>
              <a:rPr lang="en-US" altLang="ko-KR" b="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모듈에 정의 되어 있음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localhost:3000/contact</a:t>
            </a:r>
            <a:r>
              <a:rPr lang="ko-KR" altLang="en-US" dirty="0"/>
              <a:t>로 접속했을 때 응대하는 함수</a:t>
            </a:r>
            <a:r>
              <a:rPr lang="en-US" altLang="ko-KR" dirty="0"/>
              <a:t>(controllers/contactController.js)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2520677" y="3006880"/>
            <a:ext cx="6264696" cy="29874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route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createContact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2520676" y="2274971"/>
            <a:ext cx="6264697" cy="29874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'/contacts'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'./routes/</a:t>
            </a:r>
            <a:r>
              <a:rPr lang="en-US" altLang="ko-KR" sz="14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contactRoutes</a:t>
            </a:r>
            <a:r>
              <a:rPr lang="en-US" altLang="ko-K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2520675" y="4032175"/>
            <a:ext cx="6264698" cy="177786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latin typeface="Consolas" panose="020B0609020204030204" pitchFamily="49" charset="0"/>
              </a:rPr>
              <a:t>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strike="sngStrike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strike="sngStrike" dirty="0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strike="sngStrike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'John'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 err="1">
                <a:solidFill>
                  <a:srgbClr val="CE9178"/>
                </a:solidFill>
                <a:latin typeface="Consolas" panose="020B0609020204030204" pitchFamily="49" charset="0"/>
              </a:rPr>
              <a:t>john@aaa.bbb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'123456789'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'Jane'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 err="1">
                <a:solidFill>
                  <a:srgbClr val="CE9178"/>
                </a:solidFill>
                <a:latin typeface="Consolas" panose="020B0609020204030204" pitchFamily="49" charset="0"/>
              </a:rPr>
              <a:t>jane@aaa.bbb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'678912345'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  ]</a:t>
            </a:r>
          </a:p>
          <a:p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strike="sngStrike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strike="sngStrike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strike="sngStrike" dirty="0" err="1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 err="1">
                <a:solidFill>
                  <a:srgbClr val="CE9178"/>
                </a:solidFill>
                <a:latin typeface="Consolas" panose="020B0609020204030204" pitchFamily="49" charset="0"/>
              </a:rPr>
              <a:t>getAll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400" strike="sngStrike" dirty="0" err="1">
                <a:solidFill>
                  <a:srgbClr val="9CDCFE"/>
                </a:solidFill>
                <a:latin typeface="Consolas" panose="020B0609020204030204" pitchFamily="49" charset="0"/>
              </a:rPr>
              <a:t>heading:</a:t>
            </a:r>
            <a:r>
              <a:rPr lang="en-US" altLang="ko-KR" sz="1400" strike="sngStrike" dirty="0" err="1">
                <a:solidFill>
                  <a:srgbClr val="CE9178"/>
                </a:solidFill>
                <a:latin typeface="Consolas" panose="020B0609020204030204" pitchFamily="49" charset="0"/>
              </a:rPr>
              <a:t>'User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 List'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 err="1">
                <a:solidFill>
                  <a:srgbClr val="9CDCFE"/>
                </a:solidFill>
                <a:latin typeface="Consolas" panose="020B0609020204030204" pitchFamily="49" charset="0"/>
              </a:rPr>
              <a:t>users:</a:t>
            </a:r>
            <a:r>
              <a:rPr lang="en-US" altLang="ko-KR" sz="1400" strike="sngStrike" dirty="0" err="1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61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F7F6F-CCD1-D3D1-2304-CD1D56F7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D13259-C2C2-6143-93A7-34972FA803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277796-C89D-1D56-0F59-53E293ABE5C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01-4 </a:t>
            </a:r>
            <a:r>
              <a:rPr lang="ko-KR" altLang="en-US" dirty="0"/>
              <a:t>패키지 관리는 </a:t>
            </a:r>
            <a:r>
              <a:rPr lang="en-US" altLang="ko-KR" dirty="0" err="1"/>
              <a:t>npm</a:t>
            </a:r>
            <a:r>
              <a:rPr lang="ko-KR" altLang="en-US" dirty="0"/>
              <a:t>으로</a:t>
            </a:r>
            <a:endParaRPr lang="en-US" altLang="ko-KR" dirty="0"/>
          </a:p>
          <a:p>
            <a:pPr lvl="1"/>
            <a:r>
              <a:rPr lang="ko-KR" altLang="en-US" dirty="0" err="1"/>
              <a:t>무따기</a:t>
            </a:r>
            <a:r>
              <a:rPr lang="en-US" altLang="ko-KR" dirty="0"/>
              <a:t>– </a:t>
            </a:r>
            <a:r>
              <a:rPr lang="ko-KR" altLang="en-US" dirty="0"/>
              <a:t>설치한 패키지</a:t>
            </a:r>
            <a:r>
              <a:rPr lang="en-US" altLang="ko-KR" dirty="0"/>
              <a:t>(</a:t>
            </a:r>
            <a:r>
              <a:rPr lang="en-US" altLang="ko-KR" dirty="0" err="1"/>
              <a:t>ansi</a:t>
            </a:r>
            <a:r>
              <a:rPr lang="en-US" altLang="ko-KR" dirty="0"/>
              <a:t>-colors)</a:t>
            </a:r>
            <a:r>
              <a:rPr lang="ko-KR" altLang="en-US" dirty="0"/>
              <a:t> 삭제하기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터미널 창에서 </a:t>
            </a:r>
            <a:r>
              <a:rPr lang="en-US" altLang="ko-KR" dirty="0"/>
              <a:t>: D:\Source Codes\</a:t>
            </a:r>
            <a:r>
              <a:rPr lang="en-US" altLang="ko-KR" dirty="0" err="1"/>
              <a:t>Nodejs_basics</a:t>
            </a:r>
            <a:r>
              <a:rPr lang="en-US" altLang="ko-KR" dirty="0"/>
              <a:t>/01&gt;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npm</a:t>
            </a:r>
            <a:r>
              <a:rPr lang="en-US" altLang="ko-KR" dirty="0">
                <a:solidFill>
                  <a:srgbClr val="FF0000"/>
                </a:solidFill>
              </a:rPr>
              <a:t> uninstall </a:t>
            </a:r>
            <a:r>
              <a:rPr lang="en-US" altLang="ko-KR" dirty="0" err="1">
                <a:solidFill>
                  <a:srgbClr val="FF0000"/>
                </a:solidFill>
              </a:rPr>
              <a:t>ansi</a:t>
            </a:r>
            <a:r>
              <a:rPr lang="en-US" altLang="ko-KR" dirty="0">
                <a:solidFill>
                  <a:srgbClr val="FF0000"/>
                </a:solidFill>
              </a:rPr>
              <a:t>-colors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uninstall </a:t>
            </a:r>
            <a:r>
              <a:rPr lang="ko-KR" altLang="en-US" dirty="0"/>
              <a:t>확인하기 </a:t>
            </a:r>
            <a:endParaRPr lang="en-US" altLang="ko-KR" dirty="0"/>
          </a:p>
          <a:p>
            <a:pPr lvl="3"/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 선택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F1F27A-6C6E-C749-5697-0D153CBF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4EE49D-F740-8AEF-80D1-313BDF71581E}"/>
              </a:ext>
            </a:extLst>
          </p:cNvPr>
          <p:cNvSpPr/>
          <p:nvPr/>
        </p:nvSpPr>
        <p:spPr>
          <a:xfrm>
            <a:off x="3226835" y="2880047"/>
            <a:ext cx="6624736" cy="280831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nodejs_basics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 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Error: no test specified</a:t>
            </a:r>
            <a:r>
              <a:rPr lang="en-US" altLang="ko-K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&amp;&amp; exit 1"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"license"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"ISC"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D05B24-6F06-B76F-A3AB-49EE49019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835" y="1541220"/>
            <a:ext cx="5058481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5711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저장된 연락처를 불러와서 화면에 보여주는 템플릿부터 만들겠음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연락처 표시 화면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localhost:3000/contact</a:t>
            </a:r>
            <a:r>
              <a:rPr lang="ko-KR" altLang="en-US" dirty="0"/>
              <a:t>로 접속했을 때 응대하는 함수</a:t>
            </a:r>
            <a:r>
              <a:rPr lang="en-US" altLang="ko-KR" dirty="0"/>
              <a:t>(controllers/contactController.js)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2304653" y="1822263"/>
            <a:ext cx="6624738" cy="177786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latin typeface="Consolas" panose="020B0609020204030204" pitchFamily="49" charset="0"/>
              </a:rPr>
              <a:t>contacts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4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strike="sngStrike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strike="sngStrike" dirty="0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strike="sngStrike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'John'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 err="1">
                <a:solidFill>
                  <a:srgbClr val="CE9178"/>
                </a:solidFill>
                <a:latin typeface="Consolas" panose="020B0609020204030204" pitchFamily="49" charset="0"/>
              </a:rPr>
              <a:t>john@aaa.bbb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'123456789'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'Jane'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 err="1">
                <a:solidFill>
                  <a:srgbClr val="CE9178"/>
                </a:solidFill>
                <a:latin typeface="Consolas" panose="020B0609020204030204" pitchFamily="49" charset="0"/>
              </a:rPr>
              <a:t>jane@aaa.bbb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>
                <a:solidFill>
                  <a:srgbClr val="9CDCFE"/>
                </a:solidFill>
                <a:latin typeface="Consolas" panose="020B0609020204030204" pitchFamily="49" charset="0"/>
              </a:rPr>
              <a:t>phone: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'678912345'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  ]</a:t>
            </a:r>
          </a:p>
          <a:p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400" strike="sngStrike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400" strike="sngStrike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strike="sngStrike" dirty="0" err="1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 err="1">
                <a:solidFill>
                  <a:srgbClr val="CE9178"/>
                </a:solidFill>
                <a:latin typeface="Consolas" panose="020B0609020204030204" pitchFamily="49" charset="0"/>
              </a:rPr>
              <a:t>getAll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400" strike="sngStrike" dirty="0" err="1">
                <a:solidFill>
                  <a:srgbClr val="9CDCFE"/>
                </a:solidFill>
                <a:latin typeface="Consolas" panose="020B0609020204030204" pitchFamily="49" charset="0"/>
              </a:rPr>
              <a:t>heading:</a:t>
            </a:r>
            <a:r>
              <a:rPr lang="en-US" altLang="ko-KR" sz="1400" strike="sngStrike" dirty="0" err="1">
                <a:solidFill>
                  <a:srgbClr val="CE9178"/>
                </a:solidFill>
                <a:latin typeface="Consolas" panose="020B0609020204030204" pitchFamily="49" charset="0"/>
              </a:rPr>
              <a:t>'User</a:t>
            </a:r>
            <a:r>
              <a:rPr lang="en-US" altLang="ko-KR" sz="1400" strike="sngStrike" dirty="0">
                <a:solidFill>
                  <a:srgbClr val="CE9178"/>
                </a:solidFill>
                <a:latin typeface="Consolas" panose="020B0609020204030204" pitchFamily="49" charset="0"/>
              </a:rPr>
              <a:t> List'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strike="sngStrike" dirty="0" err="1">
                <a:solidFill>
                  <a:srgbClr val="9CDCFE"/>
                </a:solidFill>
                <a:latin typeface="Consolas" panose="020B0609020204030204" pitchFamily="49" charset="0"/>
              </a:rPr>
              <a:t>users:</a:t>
            </a:r>
            <a:r>
              <a:rPr lang="en-US" altLang="ko-KR" sz="1400" strike="sngStrike" dirty="0" err="1">
                <a:solidFill>
                  <a:srgbClr val="4FC1FF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400" strike="sngStrike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4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2304653" y="3672135"/>
            <a:ext cx="6624738" cy="11521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'index'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contacts:</a:t>
            </a:r>
            <a:r>
              <a:rPr lang="en-US" altLang="ko-KR" sz="1600" b="1" dirty="0" err="1">
                <a:solidFill>
                  <a:srgbClr val="4FC1FF"/>
                </a:solidFill>
                <a:latin typeface="Consolas" panose="020B0609020204030204" pitchFamily="49" charset="0"/>
              </a:rPr>
              <a:t>contacts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})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왼쪽으로 구부러진 화살표 2"/>
          <p:cNvSpPr/>
          <p:nvPr/>
        </p:nvSpPr>
        <p:spPr>
          <a:xfrm>
            <a:off x="9001397" y="2664022"/>
            <a:ext cx="360040" cy="1656184"/>
          </a:xfrm>
          <a:prstGeom prst="curvedLef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00828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저장된 연락처를 불러와서 화면에 보여주는 템플릿부터 만들겠음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연락처 표시 화면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en-US" altLang="ko-KR" dirty="0" err="1"/>
              <a:t>index.ejs</a:t>
            </a:r>
            <a:r>
              <a:rPr lang="en-US" altLang="ko-KR" dirty="0"/>
              <a:t>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D6131-237A-1852-BDAF-D93E017569D7}"/>
              </a:ext>
            </a:extLst>
          </p:cNvPr>
          <p:cNvSpPr/>
          <p:nvPr/>
        </p:nvSpPr>
        <p:spPr>
          <a:xfrm>
            <a:off x="3735998" y="1605864"/>
            <a:ext cx="6624738" cy="422613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&lt;%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contacts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{ %&gt;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&lt;%=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 %&gt;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update"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수정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fas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fa-pencil-alt"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delete"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삭제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fas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 fa-times"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&lt;% }) %&gt;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6998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2"/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저장된 연락처를 불러와서 화면에 보여주는 템플릿부터 만들겠음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연락처 표시 화면 만들기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6.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ko-KR" altLang="en-US" dirty="0"/>
              <a:t>브라우저에서 </a:t>
            </a:r>
            <a:r>
              <a:rPr lang="en-US" altLang="ko-KR" dirty="0"/>
              <a:t>localhost:3000/contacts</a:t>
            </a:r>
          </a:p>
          <a:p>
            <a:pPr marL="342900" lvl="1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57" y="2087959"/>
            <a:ext cx="6995160" cy="36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3089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842F3-6700-291D-6C67-B984FF06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9D058-7BB2-180E-C0B7-47533739B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67026E-CDF2-0081-5690-EA7FBA5C5A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2"/>
            <a:r>
              <a:rPr lang="ko-KR" altLang="en-US" dirty="0"/>
              <a:t>인터넷 사이트나 애플리케이션을 </a:t>
            </a:r>
            <a:r>
              <a:rPr lang="ko-KR" altLang="en-US" dirty="0" err="1"/>
              <a:t>사용하다보면</a:t>
            </a:r>
            <a:r>
              <a:rPr lang="ko-KR" altLang="en-US" dirty="0"/>
              <a:t> 실제 내용이 나타나는 부분 외에 화면 레이아웃이나 로고</a:t>
            </a:r>
            <a:r>
              <a:rPr lang="en-US" altLang="ko-KR" dirty="0"/>
              <a:t>, </a:t>
            </a:r>
            <a:r>
              <a:rPr lang="ko-KR" altLang="en-US" dirty="0"/>
              <a:t>메뉴 등 여러 부분이 항상 고정되어 있는 경우가 많음</a:t>
            </a:r>
            <a:endParaRPr lang="en-US" altLang="ko-KR" dirty="0"/>
          </a:p>
          <a:p>
            <a:pPr lvl="2"/>
            <a:r>
              <a:rPr lang="ko-KR" altLang="en-US" dirty="0"/>
              <a:t>앞서 살펴본 </a:t>
            </a:r>
            <a:r>
              <a:rPr lang="en-US" altLang="ko-KR" dirty="0"/>
              <a:t>HTML </a:t>
            </a:r>
            <a:r>
              <a:rPr lang="ko-KR" altLang="en-US" dirty="0"/>
              <a:t>화면들도 </a:t>
            </a:r>
            <a:r>
              <a:rPr lang="en-US" altLang="ko-KR" dirty="0"/>
              <a:t>My Contacts</a:t>
            </a:r>
            <a:r>
              <a:rPr lang="ko-KR" altLang="en-US" dirty="0"/>
              <a:t>라는 애플리케이션 제목이 항상 고정되어 있었음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HTML </a:t>
            </a:r>
            <a:r>
              <a:rPr lang="ko-KR" altLang="en-US" dirty="0"/>
              <a:t>코드를 보면 같은 코드가 반복해서 됨</a:t>
            </a:r>
            <a:endParaRPr lang="en-US" altLang="ko-KR" dirty="0"/>
          </a:p>
          <a:p>
            <a:pPr lvl="2"/>
            <a:r>
              <a:rPr lang="en-US" altLang="ko-KR" dirty="0"/>
              <a:t>EJS </a:t>
            </a:r>
            <a:r>
              <a:rPr lang="ko-KR" altLang="en-US" dirty="0"/>
              <a:t>템플릿에서는 반복되는 코드만 별도의 파일로 저장 후 필요한 </a:t>
            </a:r>
            <a:r>
              <a:rPr lang="en-US" altLang="ko-KR" dirty="0"/>
              <a:t>HTML </a:t>
            </a:r>
            <a:r>
              <a:rPr lang="ko-KR" altLang="en-US" dirty="0"/>
              <a:t>문서에서  </a:t>
            </a:r>
            <a:r>
              <a:rPr lang="en-US" altLang="ko-KR" dirty="0"/>
              <a:t>include </a:t>
            </a:r>
            <a:r>
              <a:rPr lang="ko-KR" altLang="en-US" dirty="0"/>
              <a:t>문으로 해당 코드를 불러 들여서 사용 가능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헤더와 </a:t>
            </a:r>
            <a:r>
              <a:rPr lang="ko-KR" altLang="en-US" dirty="0" err="1"/>
              <a:t>푸터로</a:t>
            </a:r>
            <a:r>
              <a:rPr lang="ko-KR" altLang="en-US" dirty="0"/>
              <a:t> 나누기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공통적으로 사용된 코드 확인하기</a:t>
            </a:r>
            <a:endParaRPr lang="en-US" altLang="ko-KR" dirty="0"/>
          </a:p>
          <a:p>
            <a:pPr lvl="3"/>
            <a:r>
              <a:rPr lang="en-US" altLang="ko-KR" dirty="0"/>
              <a:t>views\</a:t>
            </a:r>
            <a:r>
              <a:rPr lang="en-US" altLang="ko-KR" dirty="0" err="1"/>
              <a:t>index.ejs</a:t>
            </a:r>
            <a:r>
              <a:rPr lang="en-US" altLang="ko-KR" dirty="0"/>
              <a:t> </a:t>
            </a:r>
            <a:r>
              <a:rPr lang="ko-KR" altLang="en-US" dirty="0"/>
              <a:t>파일에서 </a:t>
            </a:r>
            <a:r>
              <a:rPr lang="en-US" altLang="ko-KR" dirty="0"/>
              <a:t>&lt;body&gt; </a:t>
            </a:r>
            <a:r>
              <a:rPr lang="ko-KR" altLang="en-US" dirty="0"/>
              <a:t>태그 내에 있는 </a:t>
            </a:r>
            <a:r>
              <a:rPr lang="en-US" altLang="ko-KR" dirty="0"/>
              <a:t>&lt;!– Header </a:t>
            </a:r>
            <a:r>
              <a:rPr lang="en-US" altLang="ko-KR" dirty="0">
                <a:sym typeface="Wingdings" panose="05000000000000000000" pitchFamily="2" charset="2"/>
              </a:rPr>
              <a:t>--&gt; </a:t>
            </a:r>
            <a:r>
              <a:rPr lang="ko-KR" altLang="en-US" dirty="0">
                <a:sym typeface="Wingdings" panose="05000000000000000000" pitchFamily="2" charset="2"/>
              </a:rPr>
              <a:t>부분 확인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애플리케이션 제목 출력 부분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views\</a:t>
            </a:r>
            <a:r>
              <a:rPr lang="en-US" altLang="ko-KR" dirty="0" err="1">
                <a:sym typeface="Wingdings" panose="05000000000000000000" pitchFamily="2" charset="2"/>
              </a:rPr>
              <a:t>add.ejs</a:t>
            </a:r>
            <a:r>
              <a:rPr lang="ko-KR" altLang="en-US" dirty="0">
                <a:sym typeface="Wingdings" panose="05000000000000000000" pitchFamily="2" charset="2"/>
              </a:rPr>
              <a:t> 파일에서 </a:t>
            </a:r>
            <a:r>
              <a:rPr lang="en-US" altLang="ko-KR" dirty="0">
                <a:sym typeface="Wingdings" panose="05000000000000000000" pitchFamily="2" charset="2"/>
              </a:rPr>
              <a:t>&lt;body&gt; </a:t>
            </a:r>
            <a:r>
              <a:rPr lang="ko-KR" altLang="en-US" dirty="0">
                <a:sym typeface="Wingdings" panose="05000000000000000000" pitchFamily="2" charset="2"/>
              </a:rPr>
              <a:t>태그 내에 있는 </a:t>
            </a:r>
            <a:r>
              <a:rPr lang="ko-KR" altLang="en-US" dirty="0"/>
              <a:t> </a:t>
            </a:r>
            <a:r>
              <a:rPr lang="en-US" altLang="ko-KR" dirty="0"/>
              <a:t>&lt;!– Header </a:t>
            </a:r>
            <a:r>
              <a:rPr lang="en-US" altLang="ko-KR" dirty="0">
                <a:sym typeface="Wingdings" panose="05000000000000000000" pitchFamily="2" charset="2"/>
              </a:rPr>
              <a:t>--&gt; </a:t>
            </a:r>
            <a:r>
              <a:rPr lang="ko-KR" altLang="en-US" dirty="0">
                <a:sym typeface="Wingdings" panose="05000000000000000000" pitchFamily="2" charset="2"/>
              </a:rPr>
              <a:t>부분 확인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애플리케이션 제목 출력 부분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/>
              <a:t>views\</a:t>
            </a:r>
            <a:r>
              <a:rPr lang="en-US" altLang="ko-KR" dirty="0" err="1"/>
              <a:t>update.ejs</a:t>
            </a:r>
            <a:r>
              <a:rPr lang="en-US" altLang="ko-KR" dirty="0"/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파일에서 </a:t>
            </a:r>
            <a:r>
              <a:rPr lang="en-US" altLang="ko-KR" dirty="0">
                <a:sym typeface="Wingdings" panose="05000000000000000000" pitchFamily="2" charset="2"/>
              </a:rPr>
              <a:t>&lt;body&gt; </a:t>
            </a:r>
            <a:r>
              <a:rPr lang="ko-KR" altLang="en-US" dirty="0">
                <a:sym typeface="Wingdings" panose="05000000000000000000" pitchFamily="2" charset="2"/>
              </a:rPr>
              <a:t>태그 내에 있는 </a:t>
            </a:r>
            <a:r>
              <a:rPr lang="ko-KR" altLang="en-US" dirty="0"/>
              <a:t> </a:t>
            </a:r>
            <a:r>
              <a:rPr lang="en-US" altLang="ko-KR" dirty="0"/>
              <a:t>&lt;!– Header </a:t>
            </a:r>
            <a:r>
              <a:rPr lang="en-US" altLang="ko-KR" dirty="0">
                <a:sym typeface="Wingdings" panose="05000000000000000000" pitchFamily="2" charset="2"/>
              </a:rPr>
              <a:t>--&gt; </a:t>
            </a:r>
            <a:r>
              <a:rPr lang="ko-KR" altLang="en-US" dirty="0">
                <a:sym typeface="Wingdings" panose="05000000000000000000" pitchFamily="2" charset="2"/>
              </a:rPr>
              <a:t>부분 확인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애플리케이션 제목 출력 부분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공통 코드를 한 파일로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views\include </a:t>
            </a:r>
            <a:r>
              <a:rPr lang="ko-KR" altLang="en-US" dirty="0">
                <a:sym typeface="Wingdings" panose="05000000000000000000" pitchFamily="2" charset="2"/>
              </a:rPr>
              <a:t>폴더를 만들고 그 안에 </a:t>
            </a:r>
            <a:r>
              <a:rPr lang="en-US" altLang="ko-KR" dirty="0">
                <a:sym typeface="Wingdings" panose="05000000000000000000" pitchFamily="2" charset="2"/>
              </a:rPr>
              <a:t>_</a:t>
            </a:r>
            <a:r>
              <a:rPr lang="en-US" altLang="ko-KR" dirty="0" err="1">
                <a:sym typeface="Wingdings" panose="05000000000000000000" pitchFamily="2" charset="2"/>
              </a:rPr>
              <a:t>header.ejs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파일을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3. </a:t>
            </a:r>
            <a:r>
              <a:rPr lang="ko-KR" altLang="en-US" dirty="0">
                <a:sym typeface="Wingdings" panose="05000000000000000000" pitchFamily="2" charset="2"/>
              </a:rPr>
              <a:t>공통 코드 복사해서 </a:t>
            </a:r>
            <a:r>
              <a:rPr lang="en-US" altLang="ko-KR" dirty="0">
                <a:sym typeface="Wingdings" panose="05000000000000000000" pitchFamily="2" charset="2"/>
              </a:rPr>
              <a:t>_</a:t>
            </a:r>
            <a:r>
              <a:rPr lang="en-US" altLang="ko-KR" dirty="0" err="1">
                <a:sym typeface="Wingdings" panose="05000000000000000000" pitchFamily="2" charset="2"/>
              </a:rPr>
              <a:t>header.ejs</a:t>
            </a:r>
            <a:r>
              <a:rPr lang="ko-KR" altLang="en-US" dirty="0">
                <a:sym typeface="Wingdings" panose="05000000000000000000" pitchFamily="2" charset="2"/>
              </a:rPr>
              <a:t>로 옮김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Index.ejs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파일의 첫 부분부터 </a:t>
            </a:r>
            <a:r>
              <a:rPr lang="en-US" altLang="ko-KR" dirty="0">
                <a:sym typeface="Wingdings" panose="05000000000000000000" pitchFamily="2" charset="2"/>
              </a:rPr>
              <a:t>&lt;!-- main --&gt; </a:t>
            </a:r>
            <a:r>
              <a:rPr lang="ko-KR" altLang="en-US" dirty="0">
                <a:sym typeface="Wingdings" panose="05000000000000000000" pitchFamily="2" charset="2"/>
              </a:rPr>
              <a:t>앞까지의 코드 잘라내서 </a:t>
            </a:r>
            <a:r>
              <a:rPr lang="en-US" altLang="ko-KR" dirty="0">
                <a:sym typeface="Wingdings" panose="05000000000000000000" pitchFamily="2" charset="2"/>
              </a:rPr>
              <a:t>_</a:t>
            </a:r>
            <a:r>
              <a:rPr lang="en-US" altLang="ko-KR" dirty="0" err="1">
                <a:sym typeface="Wingdings" panose="05000000000000000000" pitchFamily="2" charset="2"/>
              </a:rPr>
              <a:t>header.ejs</a:t>
            </a:r>
            <a:r>
              <a:rPr lang="ko-KR" altLang="en-US" dirty="0">
                <a:sym typeface="Wingdings" panose="05000000000000000000" pitchFamily="2" charset="2"/>
              </a:rPr>
              <a:t>에 붙여 넣음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4. </a:t>
            </a:r>
            <a:r>
              <a:rPr lang="ko-KR" altLang="en-US" dirty="0">
                <a:sym typeface="Wingdings" panose="05000000000000000000" pitchFamily="2" charset="2"/>
              </a:rPr>
              <a:t>파일 링크 수정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D5561A-F0A4-5284-6B08-621E7561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25BDC8-3EF7-38B1-813D-7CD69608B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968" y="3396484"/>
            <a:ext cx="943107" cy="14956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B90F2F-BCC1-C028-2267-A3A25B331CE7}"/>
              </a:ext>
            </a:extLst>
          </p:cNvPr>
          <p:cNvSpPr/>
          <p:nvPr/>
        </p:nvSpPr>
        <p:spPr>
          <a:xfrm>
            <a:off x="3151248" y="4536231"/>
            <a:ext cx="5184576" cy="35588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666385-1AF3-C066-2A2E-55C6C68573D2}"/>
              </a:ext>
            </a:extLst>
          </p:cNvPr>
          <p:cNvSpPr/>
          <p:nvPr/>
        </p:nvSpPr>
        <p:spPr>
          <a:xfrm>
            <a:off x="3151248" y="5112295"/>
            <a:ext cx="5184576" cy="35588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/style.css"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29653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297B6-D37F-4D1C-B978-767DD288F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F9BA3C-809A-65D9-93B3-501AA0C621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33375-16E9-E662-89FB-421948F76B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10-3 EJS </a:t>
            </a:r>
            <a:r>
              <a:rPr lang="ko-KR" altLang="en-US" dirty="0"/>
              <a:t>템플릿 구상하기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헤더와 </a:t>
            </a:r>
            <a:r>
              <a:rPr lang="ko-KR" altLang="en-US" dirty="0" err="1"/>
              <a:t>푸터로</a:t>
            </a:r>
            <a:r>
              <a:rPr lang="ko-KR" altLang="en-US" dirty="0"/>
              <a:t> 나누기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en-US" altLang="ko-KR" dirty="0" err="1"/>
              <a:t>index.ejs</a:t>
            </a:r>
            <a:r>
              <a:rPr lang="en-US" altLang="ko-KR" dirty="0"/>
              <a:t> </a:t>
            </a:r>
            <a:r>
              <a:rPr lang="ko-KR" altLang="en-US" dirty="0"/>
              <a:t>파일에서 </a:t>
            </a:r>
            <a:r>
              <a:rPr lang="en-US" altLang="ko-KR" dirty="0"/>
              <a:t>_</a:t>
            </a:r>
            <a:r>
              <a:rPr lang="en-US" altLang="ko-KR" dirty="0" err="1"/>
              <a:t>header.ejs</a:t>
            </a:r>
            <a:r>
              <a:rPr lang="en-US" altLang="ko-KR" dirty="0"/>
              <a:t> </a:t>
            </a:r>
            <a:r>
              <a:rPr lang="ko-KR" altLang="en-US" dirty="0" err="1"/>
              <a:t>인클루드</a:t>
            </a:r>
            <a:r>
              <a:rPr lang="en-US" altLang="ko-KR" dirty="0"/>
              <a:t>(include)</a:t>
            </a:r>
          </a:p>
          <a:p>
            <a:pPr lvl="3"/>
            <a:r>
              <a:rPr lang="en-US" altLang="ko-KR" dirty="0" err="1"/>
              <a:t>index.ejs</a:t>
            </a:r>
            <a:r>
              <a:rPr lang="ko-KR" altLang="en-US" dirty="0"/>
              <a:t> 파일 수정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6. </a:t>
            </a:r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개념으로 </a:t>
            </a:r>
            <a:r>
              <a:rPr lang="ko-KR" altLang="en-US" dirty="0" err="1"/>
              <a:t>푸터를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3"/>
            <a:r>
              <a:rPr lang="en-US" altLang="ko-KR" dirty="0"/>
              <a:t>views\include\_</a:t>
            </a:r>
            <a:r>
              <a:rPr lang="en-US" altLang="ko-KR" dirty="0" err="1"/>
              <a:t>footer.ejs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3"/>
            <a:r>
              <a:rPr lang="en-US" altLang="ko-KR" dirty="0" err="1"/>
              <a:t>index.ejs</a:t>
            </a:r>
            <a:r>
              <a:rPr lang="ko-KR" altLang="en-US" dirty="0"/>
              <a:t> 파일에서 </a:t>
            </a:r>
            <a:r>
              <a:rPr lang="en-US" altLang="ko-KR" dirty="0"/>
              <a:t>&lt;/body&gt;</a:t>
            </a:r>
            <a:r>
              <a:rPr lang="ko-KR" altLang="en-US" dirty="0"/>
              <a:t>와 </a:t>
            </a:r>
            <a:r>
              <a:rPr lang="en-US" altLang="ko-KR" dirty="0"/>
              <a:t>&lt;/html&gt;</a:t>
            </a:r>
            <a:r>
              <a:rPr lang="ko-KR" altLang="en-US" dirty="0"/>
              <a:t> 태그를 잘라내어 </a:t>
            </a:r>
            <a:r>
              <a:rPr lang="en-US" altLang="ko-KR" dirty="0"/>
              <a:t>_</a:t>
            </a:r>
            <a:r>
              <a:rPr lang="en-US" altLang="ko-KR" dirty="0" err="1"/>
              <a:t>footer.ejs</a:t>
            </a:r>
            <a:r>
              <a:rPr lang="en-US" altLang="ko-KR" dirty="0"/>
              <a:t> </a:t>
            </a:r>
            <a:r>
              <a:rPr lang="ko-KR" altLang="en-US" dirty="0"/>
              <a:t>파일에 붙여 넣기</a:t>
            </a:r>
            <a:endParaRPr lang="en-US" altLang="ko-KR" dirty="0"/>
          </a:p>
          <a:p>
            <a:pPr lvl="3"/>
            <a:r>
              <a:rPr lang="en-US" altLang="ko-KR" dirty="0" err="1"/>
              <a:t>index.ejs</a:t>
            </a:r>
            <a:r>
              <a:rPr lang="en-US" altLang="ko-KR" dirty="0"/>
              <a:t> </a:t>
            </a:r>
            <a:r>
              <a:rPr lang="ko-KR" altLang="en-US" dirty="0"/>
              <a:t>파일에서 </a:t>
            </a:r>
            <a:r>
              <a:rPr lang="en-US" altLang="ko-KR" dirty="0"/>
              <a:t>_</a:t>
            </a:r>
            <a:r>
              <a:rPr lang="en-US" altLang="ko-KR" dirty="0" err="1"/>
              <a:t>footer.ejs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ko-KR" altLang="en-US" dirty="0" err="1"/>
              <a:t>인틀루드</a:t>
            </a:r>
            <a:r>
              <a:rPr lang="en-US" altLang="ko-KR" dirty="0"/>
              <a:t>(include)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7.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en-US" altLang="ko-KR" dirty="0">
                <a:hlinkClick r:id="rId3"/>
              </a:rPr>
              <a:t>http://localhost:3000/contacts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FA4327-10AA-2F35-3E9E-64798893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10. </a:t>
            </a:r>
            <a:r>
              <a:rPr lang="ko-KR" altLang="en-US" dirty="0"/>
              <a:t>템플릿 엔진으로 인터페이스 만들기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AF3C01-1179-C3DD-39B0-1BC270A6294F}"/>
              </a:ext>
            </a:extLst>
          </p:cNvPr>
          <p:cNvSpPr/>
          <p:nvPr/>
        </p:nvSpPr>
        <p:spPr>
          <a:xfrm>
            <a:off x="3134041" y="1654876"/>
            <a:ext cx="5184576" cy="93713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include --&gt;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&lt;%-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'./include/_header'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/include header --&gt;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04A4CF-F100-67F5-2486-2349D8123F5F}"/>
              </a:ext>
            </a:extLst>
          </p:cNvPr>
          <p:cNvSpPr/>
          <p:nvPr/>
        </p:nvSpPr>
        <p:spPr>
          <a:xfrm>
            <a:off x="3134041" y="3744143"/>
            <a:ext cx="5184576" cy="93713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include --&gt;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&lt;%-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'./include/_footer'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/include header --&gt;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68600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F96E-28EC-AF7C-D160-15765BFCD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6AF4D6-317E-C14F-A114-9D37A46ABD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6989B-A473-59EA-4D0A-A9D62206FB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11-1 </a:t>
            </a:r>
            <a:r>
              <a:rPr lang="ko-KR" altLang="en-US" dirty="0"/>
              <a:t>폼</a:t>
            </a:r>
            <a:r>
              <a:rPr lang="en-US" altLang="ko-KR" dirty="0"/>
              <a:t>, </a:t>
            </a:r>
            <a:r>
              <a:rPr lang="ko-KR" altLang="en-US" dirty="0"/>
              <a:t>꼭 기억해 두세요</a:t>
            </a:r>
            <a:endParaRPr lang="en-US" altLang="ko-KR" dirty="0"/>
          </a:p>
          <a:p>
            <a:pPr lvl="2"/>
            <a:r>
              <a:rPr lang="ko-KR" altLang="en-US" dirty="0"/>
              <a:t>사용자 입력이 필요한 곳에 항상 등장하는 것이 폼</a:t>
            </a:r>
            <a:r>
              <a:rPr lang="en-US" altLang="ko-KR" dirty="0"/>
              <a:t>(form) </a:t>
            </a:r>
            <a:r>
              <a:rPr lang="ko-KR" altLang="en-US" dirty="0"/>
              <a:t>요소</a:t>
            </a:r>
            <a:endParaRPr lang="en-US" altLang="ko-KR" dirty="0"/>
          </a:p>
          <a:p>
            <a:pPr lvl="2"/>
            <a:r>
              <a:rPr lang="ko-KR" altLang="en-US" dirty="0"/>
              <a:t>일반적인 경우 웹 브라우저의 폼 요소를 통해 서버로 정보 전달</a:t>
            </a:r>
            <a:endParaRPr lang="en-US" altLang="ko-KR" dirty="0"/>
          </a:p>
          <a:p>
            <a:pPr lvl="3"/>
            <a:r>
              <a:rPr lang="ko-KR" altLang="en-US" dirty="0" err="1"/>
              <a:t>선더</a:t>
            </a:r>
            <a:r>
              <a:rPr lang="ko-KR" altLang="en-US" dirty="0"/>
              <a:t> 클라이언트는 어디까지나 테스트용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폼</a:t>
            </a:r>
            <a:r>
              <a:rPr lang="en-US" altLang="ko-KR" dirty="0"/>
              <a:t>(form)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사용자 입력을 받는 폼은 </a:t>
            </a:r>
            <a:r>
              <a:rPr lang="ko-KR" altLang="en-US" dirty="0" err="1"/>
              <a:t>백엔드</a:t>
            </a:r>
            <a:r>
              <a:rPr lang="ko-KR" altLang="en-US" dirty="0"/>
              <a:t> 개발자가 직접 작성할 수도 있고 </a:t>
            </a:r>
            <a:r>
              <a:rPr lang="ko-KR" altLang="en-US" dirty="0" err="1"/>
              <a:t>프런트엔드</a:t>
            </a:r>
            <a:r>
              <a:rPr lang="ko-KR" altLang="en-US" dirty="0"/>
              <a:t> 개발자가 만든 </a:t>
            </a:r>
            <a:r>
              <a:rPr lang="en-US" altLang="ko-KR" dirty="0"/>
              <a:t>HTML </a:t>
            </a:r>
            <a:r>
              <a:rPr lang="ko-KR" altLang="en-US" dirty="0"/>
              <a:t>문서를 받아서 </a:t>
            </a:r>
            <a:r>
              <a:rPr lang="ko-KR" altLang="en-US" dirty="0" err="1"/>
              <a:t>백엔드에서</a:t>
            </a:r>
            <a:r>
              <a:rPr lang="ko-KR" altLang="en-US" dirty="0"/>
              <a:t> 연결할 수도 있음</a:t>
            </a:r>
            <a:endParaRPr lang="en-US" altLang="ko-KR" dirty="0"/>
          </a:p>
          <a:p>
            <a:pPr lvl="2"/>
            <a:r>
              <a:rPr lang="ko-KR" altLang="en-US" dirty="0" err="1"/>
              <a:t>프런트엔드</a:t>
            </a:r>
            <a:r>
              <a:rPr lang="ko-KR" altLang="en-US" dirty="0"/>
              <a:t> 관점에서는 </a:t>
            </a:r>
            <a:r>
              <a:rPr lang="en-US" altLang="ko-KR" dirty="0"/>
              <a:t>class</a:t>
            </a:r>
            <a:r>
              <a:rPr lang="ko-KR" altLang="en-US" dirty="0"/>
              <a:t>나 </a:t>
            </a:r>
            <a:r>
              <a:rPr lang="en-US" altLang="ko-KR" dirty="0"/>
              <a:t>id </a:t>
            </a:r>
            <a:r>
              <a:rPr lang="ko-KR" altLang="en-US" dirty="0"/>
              <a:t>속성만 있으면 처리가 가능하지만 서버에서 폼 필드의 값을 인식할 때는 </a:t>
            </a:r>
            <a:r>
              <a:rPr lang="en-US" altLang="ko-KR" dirty="0"/>
              <a:t>name </a:t>
            </a:r>
            <a:r>
              <a:rPr lang="ko-KR" altLang="en-US" dirty="0"/>
              <a:t>속성이 사용되기 때문에 </a:t>
            </a:r>
            <a:r>
              <a:rPr lang="en-US" altLang="ko-KR" dirty="0"/>
              <a:t>name </a:t>
            </a:r>
            <a:r>
              <a:rPr lang="ko-KR" altLang="en-US" dirty="0"/>
              <a:t>속성이 꼭 있어야 함</a:t>
            </a:r>
            <a:endParaRPr lang="en-US" altLang="ko-KR" dirty="0"/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 add.html(</a:t>
            </a:r>
            <a:r>
              <a:rPr lang="en-US" altLang="ko-KR" dirty="0" err="1"/>
              <a:t>add.ejs</a:t>
            </a:r>
            <a:r>
              <a:rPr lang="en-US" altLang="ko-KR" dirty="0"/>
              <a:t>) </a:t>
            </a:r>
            <a:r>
              <a:rPr lang="ko-KR" altLang="en-US" dirty="0"/>
              <a:t>파일의 폼 관련 태그를 중심으로 살펴 보면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6474C7-E23C-3071-4A0E-F9BC3CED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39458C-1101-8404-D770-DDE0CB17C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24"/>
          <a:stretch/>
        </p:blipFill>
        <p:spPr>
          <a:xfrm>
            <a:off x="5821244" y="719807"/>
            <a:ext cx="2206619" cy="15513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88335B9-6AE8-08E4-996A-896618C9A04B}"/>
              </a:ext>
            </a:extLst>
          </p:cNvPr>
          <p:cNvSpPr/>
          <p:nvPr/>
        </p:nvSpPr>
        <p:spPr>
          <a:xfrm>
            <a:off x="600664" y="3600127"/>
            <a:ext cx="10441160" cy="93713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"form-control"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"form-control"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"hong@abc.def"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"form-control"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"phone"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"phone"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"123-4567-8901"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D6EFAE-2087-5F6A-D67A-B185CDA935FE}"/>
              </a:ext>
            </a:extLst>
          </p:cNvPr>
          <p:cNvSpPr/>
          <p:nvPr/>
        </p:nvSpPr>
        <p:spPr>
          <a:xfrm>
            <a:off x="5124997" y="3744143"/>
            <a:ext cx="468000" cy="72008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865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2476-3371-8B66-D816-D1CC11848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2DEB1F-0B00-3E8C-3541-6C2F2D00D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FF1B6E-B2F4-FB25-06B2-B7DDD34209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11-1 </a:t>
            </a:r>
            <a:r>
              <a:rPr lang="ko-KR" altLang="en-US" dirty="0"/>
              <a:t>폼</a:t>
            </a:r>
            <a:r>
              <a:rPr lang="en-US" altLang="ko-KR" dirty="0"/>
              <a:t>, </a:t>
            </a:r>
            <a:r>
              <a:rPr lang="ko-KR" altLang="en-US" dirty="0"/>
              <a:t>꼭 기억해 두세요</a:t>
            </a:r>
            <a:endParaRPr lang="en-US" altLang="ko-KR" dirty="0"/>
          </a:p>
          <a:p>
            <a:pPr lvl="1"/>
            <a:r>
              <a:rPr lang="ko-KR" altLang="en-US" dirty="0"/>
              <a:t>폼</a:t>
            </a:r>
            <a:r>
              <a:rPr lang="en-US" altLang="ko-KR" dirty="0"/>
              <a:t>(form)</a:t>
            </a:r>
            <a:r>
              <a:rPr lang="ko-KR" altLang="en-US" dirty="0"/>
              <a:t>의 요청 방식은 </a:t>
            </a:r>
            <a:r>
              <a:rPr lang="en-US" altLang="ko-KR" dirty="0"/>
              <a:t>GET</a:t>
            </a:r>
            <a:r>
              <a:rPr lang="ko-KR" altLang="en-US" dirty="0"/>
              <a:t>과 </a:t>
            </a:r>
            <a:r>
              <a:rPr lang="en-US" altLang="ko-KR" dirty="0"/>
              <a:t>POST</a:t>
            </a:r>
            <a:r>
              <a:rPr lang="ko-KR" altLang="en-US" dirty="0"/>
              <a:t>뿐</a:t>
            </a:r>
            <a:endParaRPr lang="en-US" altLang="ko-KR" dirty="0"/>
          </a:p>
          <a:p>
            <a:pPr lvl="2"/>
            <a:r>
              <a:rPr lang="ko-KR" altLang="en-US" dirty="0"/>
              <a:t>폼을 통해 서버로 정보를 보낼 수 있는 방식은 </a:t>
            </a:r>
            <a:r>
              <a:rPr lang="en-US" altLang="ko-KR" dirty="0"/>
              <a:t>GET</a:t>
            </a:r>
            <a:r>
              <a:rPr lang="ko-KR" altLang="en-US" dirty="0"/>
              <a:t>과 </a:t>
            </a:r>
            <a:r>
              <a:rPr lang="en-US" altLang="ko-KR" dirty="0"/>
              <a:t>POST </a:t>
            </a:r>
            <a:r>
              <a:rPr lang="ko-KR" altLang="en-US" dirty="0"/>
              <a:t>뿐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GET </a:t>
            </a:r>
            <a:r>
              <a:rPr lang="ko-KR" altLang="en-US" dirty="0"/>
              <a:t>방식의 경우 서버로 전송할 정보를 </a:t>
            </a:r>
            <a:r>
              <a:rPr lang="en-US" altLang="ko-KR" dirty="0"/>
              <a:t>URL</a:t>
            </a:r>
            <a:r>
              <a:rPr lang="ko-KR" altLang="en-US" dirty="0"/>
              <a:t>에 붙여서 전송</a:t>
            </a:r>
            <a:endParaRPr lang="en-US" altLang="ko-KR" dirty="0"/>
          </a:p>
          <a:p>
            <a:pPr lvl="3"/>
            <a:r>
              <a:rPr lang="en-US" altLang="ko-KR" dirty="0"/>
              <a:t>POST </a:t>
            </a:r>
            <a:r>
              <a:rPr lang="ko-KR" altLang="en-US" dirty="0"/>
              <a:t>방식의 경우 서버로 전달된 정보는 요청 본문</a:t>
            </a:r>
            <a:r>
              <a:rPr lang="en-US" altLang="ko-KR" dirty="0"/>
              <a:t>(</a:t>
            </a:r>
            <a:r>
              <a:rPr lang="en-US" altLang="ko-KR" dirty="0" err="1"/>
              <a:t>req.body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담져</a:t>
            </a:r>
            <a:r>
              <a:rPr lang="ko-KR" altLang="en-US" dirty="0"/>
              <a:t> 있음</a:t>
            </a:r>
            <a:endParaRPr lang="en-US" altLang="ko-KR" dirty="0"/>
          </a:p>
          <a:p>
            <a:pPr lvl="2"/>
            <a:r>
              <a:rPr lang="en-US" altLang="ko-KR" dirty="0"/>
              <a:t>PUT, DELETE </a:t>
            </a:r>
            <a:r>
              <a:rPr lang="ko-KR" altLang="en-US" dirty="0"/>
              <a:t>요청은 처리</a:t>
            </a:r>
            <a:endParaRPr lang="en-US" altLang="ko-KR" dirty="0"/>
          </a:p>
          <a:p>
            <a:pPr lvl="3"/>
            <a:r>
              <a:rPr lang="en-US" altLang="ko-KR" dirty="0">
                <a:highlight>
                  <a:srgbClr val="FFFF00"/>
                </a:highlight>
              </a:rPr>
              <a:t>AJAX(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A</a:t>
            </a:r>
            <a:r>
              <a:rPr lang="en-US" altLang="ko-KR" dirty="0">
                <a:highlight>
                  <a:srgbClr val="FFFF00"/>
                </a:highlight>
              </a:rPr>
              <a:t>synchronous </a:t>
            </a:r>
            <a:r>
              <a:rPr lang="en-US" altLang="ko-KR" dirty="0" err="1">
                <a:solidFill>
                  <a:srgbClr val="FF0000"/>
                </a:solidFill>
                <a:highlight>
                  <a:srgbClr val="FFFF00"/>
                </a:highlight>
              </a:rPr>
              <a:t>Ja</a:t>
            </a:r>
            <a:r>
              <a:rPr lang="en-US" altLang="ko-KR" dirty="0" err="1">
                <a:highlight>
                  <a:srgbClr val="FFFF00"/>
                </a:highlight>
              </a:rPr>
              <a:t>vascript</a:t>
            </a:r>
            <a:r>
              <a:rPr lang="en-US" altLang="ko-KR" dirty="0">
                <a:highlight>
                  <a:srgbClr val="FFFF00"/>
                </a:highlight>
              </a:rPr>
              <a:t> and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X</a:t>
            </a:r>
            <a:r>
              <a:rPr lang="en-US" altLang="ko-KR" dirty="0">
                <a:highlight>
                  <a:srgbClr val="FFFF00"/>
                </a:highlight>
              </a:rPr>
              <a:t>ML) </a:t>
            </a:r>
            <a:r>
              <a:rPr lang="ko-KR" altLang="en-US" dirty="0">
                <a:highlight>
                  <a:srgbClr val="FFFF00"/>
                </a:highlight>
              </a:rPr>
              <a:t>기법</a:t>
            </a:r>
            <a:r>
              <a:rPr lang="ko-KR" altLang="en-US" dirty="0"/>
              <a:t>을 사용하거나 </a:t>
            </a:r>
            <a:r>
              <a:rPr lang="en-US" altLang="ko-KR" dirty="0"/>
              <a:t>method-override</a:t>
            </a:r>
            <a:r>
              <a:rPr lang="ko-KR" altLang="en-US" dirty="0"/>
              <a:t>라는 미들웨어 사용</a:t>
            </a:r>
            <a:endParaRPr lang="en-US" altLang="ko-KR" dirty="0"/>
          </a:p>
          <a:p>
            <a:pPr lvl="3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Method-override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방식을 먼저 살펴 볼 예정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B4B671-8F3E-5FF0-0CB5-D49CCBFF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</p:spTree>
    <p:extLst>
      <p:ext uri="{BB962C8B-B14F-4D97-AF65-F5344CB8AC3E}">
        <p14:creationId xmlns:p14="http://schemas.microsoft.com/office/powerpoint/2010/main" val="103276340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27A40-FCFC-4309-545F-61FCFBE8E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AE931A-5E62-AC81-E274-F32350B27E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654E08-87D7-0302-D8C4-9497098B18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  <a:noFill/>
        </p:spPr>
        <p:txBody>
          <a:bodyPr/>
          <a:lstStyle/>
          <a:p>
            <a:r>
              <a:rPr lang="en-US" altLang="ko-KR" dirty="0"/>
              <a:t>11-1 </a:t>
            </a:r>
            <a:r>
              <a:rPr lang="ko-KR" altLang="en-US" dirty="0"/>
              <a:t>폼</a:t>
            </a:r>
            <a:r>
              <a:rPr lang="en-US" altLang="ko-KR" dirty="0"/>
              <a:t>, </a:t>
            </a:r>
            <a:r>
              <a:rPr lang="ko-KR" altLang="en-US" dirty="0"/>
              <a:t>꼭 기억해 두세요</a:t>
            </a:r>
            <a:endParaRPr lang="en-US" altLang="ko-KR" dirty="0"/>
          </a:p>
          <a:p>
            <a:pPr lvl="1"/>
            <a:r>
              <a:rPr lang="en-US" altLang="ko-KR" dirty="0" err="1"/>
              <a:t>Express.urlencoded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2"/>
            <a:r>
              <a:rPr lang="en-US" altLang="ko-KR" dirty="0"/>
              <a:t>URL </a:t>
            </a:r>
            <a:r>
              <a:rPr lang="ko-KR" altLang="en-US" dirty="0"/>
              <a:t>인코딩</a:t>
            </a:r>
            <a:r>
              <a:rPr lang="en-US" altLang="ko-KR" dirty="0"/>
              <a:t>(encoding)</a:t>
            </a:r>
            <a:r>
              <a:rPr lang="ko-KR" altLang="en-US" dirty="0"/>
              <a:t>이란</a:t>
            </a:r>
            <a:endParaRPr lang="en-US" altLang="ko-KR" dirty="0"/>
          </a:p>
          <a:p>
            <a:pPr lvl="3"/>
            <a:r>
              <a:rPr lang="ko-KR" altLang="en-US" dirty="0"/>
              <a:t>인터넷을 통해 서버로 전송할 수 있는 문자는 아스키 문자</a:t>
            </a:r>
            <a:r>
              <a:rPr lang="en-US" altLang="ko-KR" dirty="0"/>
              <a:t>(ASCII Character)</a:t>
            </a:r>
            <a:r>
              <a:rPr lang="ko-KR" altLang="en-US" dirty="0"/>
              <a:t>뿐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숫자와 영문 대소문자</a:t>
            </a:r>
            <a:r>
              <a:rPr lang="en-US" altLang="ko-KR" dirty="0"/>
              <a:t>, </a:t>
            </a:r>
            <a:r>
              <a:rPr lang="ko-KR" altLang="en-US" dirty="0"/>
              <a:t>특수 기호</a:t>
            </a:r>
            <a:r>
              <a:rPr lang="en-US" altLang="ko-KR" dirty="0"/>
              <a:t>, </a:t>
            </a:r>
            <a:r>
              <a:rPr lang="ko-KR" altLang="en-US" dirty="0"/>
              <a:t>공백 문자를 표시할 때에는 아스키 코드를 사용하기로 약속되어 있음</a:t>
            </a:r>
            <a:endParaRPr lang="en-US" altLang="ko-KR" dirty="0"/>
          </a:p>
          <a:p>
            <a:pPr lvl="4"/>
            <a:r>
              <a:rPr lang="ko-KR" altLang="en-US" dirty="0"/>
              <a:t>이는 컴퓨터나 통신 장비에서 많이 사용하는 문자 인코딩 방법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3"/>
            <a:r>
              <a:rPr lang="ko-KR" altLang="en-US" dirty="0"/>
              <a:t>전송하고자 하는 데이터를 아스키 코드로 변환하는 것은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URL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인코딩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(URL encoding)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00799-87C7-D3D2-AC66-EB9EEE7A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A72390-E3EB-9D0A-C04B-E22A35EC353A}"/>
              </a:ext>
            </a:extLst>
          </p:cNvPr>
          <p:cNvSpPr/>
          <p:nvPr/>
        </p:nvSpPr>
        <p:spPr>
          <a:xfrm>
            <a:off x="5162633" y="2231975"/>
            <a:ext cx="146250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인코딩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ASCII </a:t>
            </a:r>
            <a:r>
              <a:rPr lang="ko-KR" altLang="en-US" sz="1100" dirty="0">
                <a:solidFill>
                  <a:schemeClr val="tx1"/>
                </a:solidFill>
              </a:rPr>
              <a:t>코드로 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692BB-CB7B-934B-065C-E3B713B0B3F1}"/>
              </a:ext>
            </a:extLst>
          </p:cNvPr>
          <p:cNvSpPr txBox="1"/>
          <p:nvPr/>
        </p:nvSpPr>
        <p:spPr>
          <a:xfrm>
            <a:off x="1296541" y="2358552"/>
            <a:ext cx="3591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숫자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영문 대소문자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특수 기호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공백 문자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1F686AF-DC75-049A-407D-B5BCE3C3BB89}"/>
              </a:ext>
            </a:extLst>
          </p:cNvPr>
          <p:cNvSpPr/>
          <p:nvPr/>
        </p:nvSpPr>
        <p:spPr>
          <a:xfrm>
            <a:off x="4843731" y="2421277"/>
            <a:ext cx="216024" cy="1823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F82F54-F7FE-8225-4173-C5502941977D}"/>
              </a:ext>
            </a:extLst>
          </p:cNvPr>
          <p:cNvSpPr/>
          <p:nvPr/>
        </p:nvSpPr>
        <p:spPr>
          <a:xfrm>
            <a:off x="6746809" y="2392840"/>
            <a:ext cx="216024" cy="1823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60F3E-9419-0717-1AA6-CB4D0BD36800}"/>
              </a:ext>
            </a:extLst>
          </p:cNvPr>
          <p:cNvSpPr txBox="1"/>
          <p:nvPr/>
        </p:nvSpPr>
        <p:spPr>
          <a:xfrm>
            <a:off x="7060963" y="2330114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ASCII </a:t>
            </a:r>
            <a:r>
              <a:rPr lang="ko-KR" altLang="en-US" sz="1400" b="1" dirty="0"/>
              <a:t>코드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392E1-5789-1F63-6412-915AB40BB9FD}"/>
              </a:ext>
            </a:extLst>
          </p:cNvPr>
          <p:cNvSpPr/>
          <p:nvPr/>
        </p:nvSpPr>
        <p:spPr>
          <a:xfrm>
            <a:off x="5162633" y="3074408"/>
            <a:ext cx="146250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인코딩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ASCII </a:t>
            </a:r>
            <a:r>
              <a:rPr lang="ko-KR" altLang="en-US" sz="1100" dirty="0">
                <a:solidFill>
                  <a:schemeClr val="tx1"/>
                </a:solidFill>
              </a:rPr>
              <a:t>코드로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ED9E64-0760-F413-B6D1-D674A4C5066B}"/>
              </a:ext>
            </a:extLst>
          </p:cNvPr>
          <p:cNvSpPr txBox="1"/>
          <p:nvPr/>
        </p:nvSpPr>
        <p:spPr>
          <a:xfrm>
            <a:off x="4426629" y="3172547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‘A’</a:t>
            </a: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2FF47B6-52C5-6113-0B34-8233335FBC0E}"/>
              </a:ext>
            </a:extLst>
          </p:cNvPr>
          <p:cNvSpPr/>
          <p:nvPr/>
        </p:nvSpPr>
        <p:spPr>
          <a:xfrm>
            <a:off x="4843731" y="3263710"/>
            <a:ext cx="216024" cy="1823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AB4FEE7-1531-C400-284A-5EB45271BC8F}"/>
              </a:ext>
            </a:extLst>
          </p:cNvPr>
          <p:cNvSpPr/>
          <p:nvPr/>
        </p:nvSpPr>
        <p:spPr>
          <a:xfrm>
            <a:off x="6746809" y="3235273"/>
            <a:ext cx="216024" cy="1823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9E471-873E-82BC-E03F-89D99BD8E528}"/>
              </a:ext>
            </a:extLst>
          </p:cNvPr>
          <p:cNvSpPr txBox="1"/>
          <p:nvPr/>
        </p:nvSpPr>
        <p:spPr>
          <a:xfrm>
            <a:off x="7060963" y="3172547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65</a:t>
            </a:r>
            <a:r>
              <a:rPr lang="en-US" altLang="ko-KR" sz="1400" b="1" baseline="-25000" dirty="0"/>
              <a:t>(10)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0x41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27C232-52F8-177C-1501-B51AA0B9D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27" y="670048"/>
            <a:ext cx="1237280" cy="51499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CC846F-60A7-F930-43B4-7F1668DC44B5}"/>
              </a:ext>
            </a:extLst>
          </p:cNvPr>
          <p:cNvSpPr/>
          <p:nvPr/>
        </p:nvSpPr>
        <p:spPr>
          <a:xfrm>
            <a:off x="8943827" y="3354873"/>
            <a:ext cx="1237280" cy="125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1223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833E-7C40-135C-34BC-369ABCDCB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AB364B-83F8-4F4C-029E-DC6B8A7414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9B577-8955-3C0E-358B-DAAAB07D10B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  <a:noFill/>
        </p:spPr>
        <p:txBody>
          <a:bodyPr/>
          <a:lstStyle/>
          <a:p>
            <a:r>
              <a:rPr lang="en-US" altLang="ko-KR" dirty="0"/>
              <a:t>ASCII </a:t>
            </a:r>
            <a:r>
              <a:rPr lang="ko-KR" altLang="en-US" dirty="0" err="1"/>
              <a:t>코드표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91AD7E-9039-6429-B4DE-D723EDB3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A98E64-5107-36AB-1C2F-3740A0D6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37" y="608734"/>
            <a:ext cx="4176464" cy="535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14117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0838A-B75C-DF20-D854-87BA66CB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773E01-4B33-10FC-ED21-AA07F93F5F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259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536F4A-DCA1-8871-D634-C33D6B25C4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  <a:noFill/>
        </p:spPr>
        <p:txBody>
          <a:bodyPr/>
          <a:lstStyle/>
          <a:p>
            <a:r>
              <a:rPr lang="en-US" altLang="ko-KR" dirty="0"/>
              <a:t>11-1 </a:t>
            </a:r>
            <a:r>
              <a:rPr lang="ko-KR" altLang="en-US" dirty="0"/>
              <a:t>폼</a:t>
            </a:r>
            <a:r>
              <a:rPr lang="en-US" altLang="ko-KR" dirty="0"/>
              <a:t>, </a:t>
            </a:r>
            <a:r>
              <a:rPr lang="ko-KR" altLang="en-US" dirty="0"/>
              <a:t>꼭 기억해 두세요</a:t>
            </a:r>
            <a:endParaRPr lang="en-US" altLang="ko-KR" dirty="0"/>
          </a:p>
          <a:p>
            <a:pPr lvl="1"/>
            <a:r>
              <a:rPr lang="en-US" altLang="ko-KR" dirty="0" err="1"/>
              <a:t>Express.urlencoded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2"/>
            <a:r>
              <a:rPr lang="en-US" altLang="ko-KR" dirty="0"/>
              <a:t>URL </a:t>
            </a:r>
            <a:r>
              <a:rPr lang="ko-KR" altLang="en-US" dirty="0"/>
              <a:t>인코딩</a:t>
            </a:r>
            <a:r>
              <a:rPr lang="en-US" altLang="ko-KR" dirty="0"/>
              <a:t>(encoding)</a:t>
            </a:r>
            <a:r>
              <a:rPr lang="ko-KR" altLang="en-US" dirty="0"/>
              <a:t>이란</a:t>
            </a:r>
            <a:endParaRPr lang="en-US" altLang="ko-KR" dirty="0"/>
          </a:p>
          <a:p>
            <a:pPr lvl="3"/>
            <a:r>
              <a:rPr lang="ko-KR" altLang="en-US" dirty="0"/>
              <a:t>전송하고자 하는 데이터를 아스키 코드로 변환하는 것은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URL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인코딩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(URL encoding)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express.urlencoded</a:t>
            </a:r>
            <a:r>
              <a:rPr lang="en-US" altLang="ko-KR" dirty="0"/>
              <a:t>( )</a:t>
            </a:r>
          </a:p>
          <a:p>
            <a:pPr lvl="3"/>
            <a:r>
              <a:rPr lang="ko-KR" altLang="en-US" dirty="0"/>
              <a:t>폼에서 자료를 서버로 전달할 때 </a:t>
            </a:r>
            <a:r>
              <a:rPr lang="ko-KR" altLang="en-US" dirty="0" err="1"/>
              <a:t>인코딩된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3"/>
            <a:r>
              <a:rPr lang="ko-KR" altLang="en-US" dirty="0" err="1"/>
              <a:t>인코딩된</a:t>
            </a:r>
            <a:r>
              <a:rPr lang="ko-KR" altLang="en-US" dirty="0"/>
              <a:t> 자료를 다시 복원</a:t>
            </a:r>
            <a:r>
              <a:rPr lang="en-US" altLang="ko-KR" dirty="0"/>
              <a:t>(</a:t>
            </a:r>
            <a:r>
              <a:rPr lang="ko-KR" altLang="en-US" dirty="0"/>
              <a:t>풀어주는</a:t>
            </a:r>
            <a:r>
              <a:rPr lang="en-US" altLang="ko-KR" dirty="0"/>
              <a:t>) </a:t>
            </a:r>
            <a:r>
              <a:rPr lang="ko-KR" altLang="en-US" dirty="0"/>
              <a:t>작업을 여기서</a:t>
            </a:r>
            <a:r>
              <a:rPr lang="en-US" altLang="ko-KR" dirty="0"/>
              <a:t>(!)</a:t>
            </a:r>
            <a:r>
              <a:rPr lang="ko-KR" altLang="en-US" dirty="0"/>
              <a:t>는 파싱</a:t>
            </a:r>
            <a:r>
              <a:rPr lang="en-US" altLang="ko-KR" dirty="0"/>
              <a:t>(parsing)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Express</a:t>
            </a:r>
            <a:r>
              <a:rPr lang="ko-KR" altLang="en-US" dirty="0"/>
              <a:t>에서는 </a:t>
            </a:r>
            <a:r>
              <a:rPr lang="ko-KR" altLang="en-US" dirty="0" err="1"/>
              <a:t>인코딩된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ko-KR" altLang="en-US" dirty="0" err="1"/>
              <a:t>파싱해</a:t>
            </a:r>
            <a:r>
              <a:rPr lang="ko-KR" altLang="en-US" dirty="0"/>
              <a:t> 주는 </a:t>
            </a:r>
            <a:r>
              <a:rPr lang="en-US" altLang="ko-KR" dirty="0"/>
              <a:t>(</a:t>
            </a:r>
            <a:r>
              <a:rPr lang="ko-KR" altLang="en-US" dirty="0"/>
              <a:t>미들웨어</a:t>
            </a:r>
            <a:r>
              <a:rPr lang="en-US" altLang="ko-KR" dirty="0"/>
              <a:t>) </a:t>
            </a:r>
            <a:r>
              <a:rPr lang="ko-KR" altLang="en-US" dirty="0"/>
              <a:t>함수를 제공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express.urlencoded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</a:p>
          <a:p>
            <a:pPr lvl="3"/>
            <a:r>
              <a:rPr lang="en-US" altLang="ko-KR" dirty="0" err="1"/>
              <a:t>express.urlencoded</a:t>
            </a:r>
            <a:r>
              <a:rPr lang="en-US" altLang="ko-KR" dirty="0"/>
              <a:t>( )</a:t>
            </a:r>
            <a:r>
              <a:rPr lang="ko-KR" altLang="en-US" dirty="0"/>
              <a:t>함수로 </a:t>
            </a:r>
            <a:r>
              <a:rPr lang="ko-KR" altLang="en-US" dirty="0" err="1"/>
              <a:t>파싱된</a:t>
            </a:r>
            <a:r>
              <a:rPr lang="ko-KR" altLang="en-US" dirty="0"/>
              <a:t> 자료는 </a:t>
            </a:r>
            <a:r>
              <a:rPr lang="en-US" altLang="ko-KR" dirty="0" err="1"/>
              <a:t>req.body</a:t>
            </a:r>
            <a:r>
              <a:rPr lang="ko-KR" altLang="en-US" dirty="0"/>
              <a:t>에 저장됨</a:t>
            </a:r>
            <a:endParaRPr lang="en-US" altLang="ko-KR" dirty="0"/>
          </a:p>
          <a:p>
            <a:pPr lvl="4"/>
            <a:r>
              <a:rPr lang="en-US" altLang="ko-KR" dirty="0" err="1"/>
              <a:t>express.urlencoded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함수는 옵션을 사용해 어떤 모듈을 사용해 </a:t>
            </a:r>
            <a:r>
              <a:rPr lang="ko-KR" altLang="en-US" dirty="0" err="1"/>
              <a:t>파싱할지를</a:t>
            </a:r>
            <a:r>
              <a:rPr lang="ko-KR" altLang="en-US" dirty="0"/>
              <a:t> 지정할 수 있음</a:t>
            </a:r>
            <a:endParaRPr lang="en-US" altLang="ko-KR" dirty="0"/>
          </a:p>
          <a:p>
            <a:pPr marL="914400" lvl="4" indent="0">
              <a:buNone/>
            </a:pPr>
            <a:r>
              <a:rPr lang="en-US" altLang="ko-KR" dirty="0"/>
              <a:t>	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A72A94-E3B8-D56D-5077-329039E3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D7E7E9-FE08-64FB-B9B8-26D52D40499C}"/>
              </a:ext>
            </a:extLst>
          </p:cNvPr>
          <p:cNvSpPr/>
          <p:nvPr/>
        </p:nvSpPr>
        <p:spPr>
          <a:xfrm>
            <a:off x="5029787" y="1943943"/>
            <a:ext cx="146250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인코딩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ASCII </a:t>
            </a:r>
            <a:r>
              <a:rPr lang="ko-KR" altLang="en-US" sz="1100" dirty="0">
                <a:solidFill>
                  <a:schemeClr val="tx1"/>
                </a:solidFill>
              </a:rPr>
              <a:t>코드로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683BE-449C-33DB-ACDD-B097689C5D40}"/>
              </a:ext>
            </a:extLst>
          </p:cNvPr>
          <p:cNvSpPr txBox="1"/>
          <p:nvPr/>
        </p:nvSpPr>
        <p:spPr>
          <a:xfrm>
            <a:off x="4293783" y="2042082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‘A’</a:t>
            </a: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1F5B32F-41EA-71A2-8501-E9F87BF96CCC}"/>
              </a:ext>
            </a:extLst>
          </p:cNvPr>
          <p:cNvSpPr/>
          <p:nvPr/>
        </p:nvSpPr>
        <p:spPr>
          <a:xfrm>
            <a:off x="4710885" y="2133245"/>
            <a:ext cx="216024" cy="1823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EFF8071-30E4-CCC9-C78D-5798F4DFE72E}"/>
              </a:ext>
            </a:extLst>
          </p:cNvPr>
          <p:cNvSpPr/>
          <p:nvPr/>
        </p:nvSpPr>
        <p:spPr>
          <a:xfrm>
            <a:off x="6613963" y="2104808"/>
            <a:ext cx="216024" cy="1823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DE7A51-6844-54F2-5504-2E6A2B4E6460}"/>
              </a:ext>
            </a:extLst>
          </p:cNvPr>
          <p:cNvSpPr txBox="1"/>
          <p:nvPr/>
        </p:nvSpPr>
        <p:spPr>
          <a:xfrm>
            <a:off x="6928117" y="2042082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65</a:t>
            </a:r>
            <a:r>
              <a:rPr lang="en-US" altLang="ko-KR" sz="1400" b="1" baseline="-25000" dirty="0"/>
              <a:t>(10)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0x41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22F731-2369-49AB-3582-99F52D51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27" y="670048"/>
            <a:ext cx="1237280" cy="51499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3D2307-9686-F871-89C5-6017354AB555}"/>
              </a:ext>
            </a:extLst>
          </p:cNvPr>
          <p:cNvSpPr/>
          <p:nvPr/>
        </p:nvSpPr>
        <p:spPr>
          <a:xfrm>
            <a:off x="8943827" y="3354873"/>
            <a:ext cx="1237280" cy="125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2D8C1B-AFC3-443F-FEB6-A4600495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317" y="4104183"/>
            <a:ext cx="5486968" cy="14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0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90778-DC66-2771-B772-8469069F3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254C02-B4B2-A8C1-189A-9B74E033E4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8FB6F9-47A7-D192-A834-9C482DFF9B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01-4 </a:t>
            </a:r>
            <a:r>
              <a:rPr lang="ko-KR" altLang="en-US" dirty="0"/>
              <a:t>패키지 관리는 </a:t>
            </a:r>
            <a:r>
              <a:rPr lang="en-US" altLang="ko-KR" dirty="0" err="1"/>
              <a:t>npm</a:t>
            </a:r>
            <a:r>
              <a:rPr lang="ko-KR" altLang="en-US" dirty="0"/>
              <a:t>으로</a:t>
            </a:r>
            <a:endParaRPr lang="en-US" altLang="ko-KR" dirty="0"/>
          </a:p>
          <a:p>
            <a:pPr lvl="1"/>
            <a:r>
              <a:rPr lang="ko-KR" altLang="en-US" dirty="0" err="1"/>
              <a:t>무따기</a:t>
            </a:r>
            <a:r>
              <a:rPr lang="en-US" altLang="ko-KR" dirty="0"/>
              <a:t>– </a:t>
            </a:r>
            <a:r>
              <a:rPr lang="ko-KR" altLang="en-US" dirty="0"/>
              <a:t>설치한 패키지</a:t>
            </a:r>
            <a:r>
              <a:rPr lang="en-US" altLang="ko-KR" dirty="0"/>
              <a:t>(</a:t>
            </a:r>
            <a:r>
              <a:rPr lang="en-US" altLang="ko-KR" dirty="0" err="1"/>
              <a:t>ansi</a:t>
            </a:r>
            <a:r>
              <a:rPr lang="en-US" altLang="ko-KR" dirty="0"/>
              <a:t>-colors)</a:t>
            </a:r>
            <a:r>
              <a:rPr lang="ko-KR" altLang="en-US" dirty="0"/>
              <a:t> 삭제하기</a:t>
            </a:r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01/hello.js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C44818-147F-EED2-0DDF-40D107E4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4F7211-4F15-66BE-A081-8CD79AC30092}"/>
              </a:ext>
            </a:extLst>
          </p:cNvPr>
          <p:cNvSpPr/>
          <p:nvPr/>
        </p:nvSpPr>
        <p:spPr>
          <a:xfrm>
            <a:off x="2290507" y="1566463"/>
            <a:ext cx="6624736" cy="127624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3807673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33BAE-43AE-5F62-4967-FF79CEBC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17E75-2AAD-2474-4E9D-6BFD3BA3C4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9D2F96-E23A-2304-8487-AE20A25C91C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  <a:noFill/>
        </p:spPr>
        <p:txBody>
          <a:bodyPr/>
          <a:lstStyle/>
          <a:p>
            <a:r>
              <a:rPr lang="en-US" altLang="ko-KR" dirty="0"/>
              <a:t>11-1 </a:t>
            </a:r>
            <a:r>
              <a:rPr lang="ko-KR" altLang="en-US" dirty="0"/>
              <a:t>폼</a:t>
            </a:r>
            <a:r>
              <a:rPr lang="en-US" altLang="ko-KR" dirty="0"/>
              <a:t>, </a:t>
            </a:r>
            <a:r>
              <a:rPr lang="ko-KR" altLang="en-US" dirty="0"/>
              <a:t>꼭 기억해 두세요</a:t>
            </a:r>
            <a:endParaRPr lang="en-US" altLang="ko-KR" dirty="0"/>
          </a:p>
          <a:p>
            <a:pPr lvl="1"/>
            <a:r>
              <a:rPr lang="en-US" altLang="ko-KR" dirty="0" err="1"/>
              <a:t>Express.urlencoded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2"/>
            <a:r>
              <a:rPr lang="en-US" altLang="ko-KR" dirty="0" err="1"/>
              <a:t>express.urlencoded</a:t>
            </a:r>
            <a:r>
              <a:rPr lang="en-US" altLang="ko-KR" dirty="0"/>
              <a:t>( )</a:t>
            </a:r>
          </a:p>
          <a:p>
            <a:pPr lvl="3"/>
            <a:r>
              <a:rPr lang="ko-KR" altLang="en-US" dirty="0"/>
              <a:t>예제 코드</a:t>
            </a:r>
            <a:endParaRPr lang="en-US" altLang="ko-KR" dirty="0"/>
          </a:p>
          <a:p>
            <a:pPr lvl="4"/>
            <a:r>
              <a:rPr lang="en-US" altLang="ko-KR" dirty="0"/>
              <a:t>/login</a:t>
            </a:r>
            <a:r>
              <a:rPr lang="ko-KR" altLang="en-US" dirty="0"/>
              <a:t>으로 요청하면 </a:t>
            </a:r>
            <a:r>
              <a:rPr lang="en-US" altLang="ko-KR" dirty="0" err="1"/>
              <a:t>req.body</a:t>
            </a:r>
            <a:r>
              <a:rPr lang="ko-KR" altLang="en-US" dirty="0"/>
              <a:t>에 담겨 있는 정보 중에서 </a:t>
            </a:r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password</a:t>
            </a:r>
            <a:r>
              <a:rPr lang="ko-KR" altLang="en-US" dirty="0"/>
              <a:t>를 가져와서 화면에 표시함</a:t>
            </a:r>
            <a:endParaRPr lang="en-US" altLang="ko-KR" dirty="0"/>
          </a:p>
          <a:p>
            <a:pPr marL="914400" lvl="4" indent="0">
              <a:buNone/>
            </a:pPr>
            <a:r>
              <a:rPr lang="en-US" altLang="ko-KR" dirty="0"/>
              <a:t>	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8F9857-93AC-AEAE-9DA7-BF3A0BFF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ED6DA6-1313-29BA-EF28-D93235A44D37}"/>
              </a:ext>
            </a:extLst>
          </p:cNvPr>
          <p:cNvSpPr/>
          <p:nvPr/>
        </p:nvSpPr>
        <p:spPr>
          <a:xfrm>
            <a:off x="1675084" y="2015951"/>
            <a:ext cx="8136904" cy="338437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'express'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extends:</a:t>
            </a:r>
            <a:r>
              <a:rPr lang="en-US" altLang="ko-K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입력된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입력된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서버가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실행 중입니다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87983673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2234-980F-3FA5-C17E-E5E23188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3CCDAA-6206-AAF8-BB73-4589DD8EC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EDAF02-2AD4-5CA0-031E-B72DC2474F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ko-KR" altLang="en-US" dirty="0"/>
              <a:t>처리할 내용</a:t>
            </a:r>
            <a:endParaRPr lang="en-US" altLang="ko-KR" dirty="0"/>
          </a:p>
          <a:p>
            <a:pPr lvl="2"/>
            <a:r>
              <a:rPr lang="ko-KR" altLang="en-US" dirty="0"/>
              <a:t>전체 연락처 화면에서 </a:t>
            </a:r>
            <a:r>
              <a:rPr lang="en-US" altLang="ko-KR" dirty="0"/>
              <a:t>[</a:t>
            </a:r>
            <a:r>
              <a:rPr lang="ko-KR" altLang="en-US" dirty="0"/>
              <a:t>연락처 추가</a:t>
            </a:r>
            <a:r>
              <a:rPr lang="en-US" altLang="ko-KR" dirty="0"/>
              <a:t>] </a:t>
            </a:r>
            <a:r>
              <a:rPr lang="ko-KR" altLang="en-US" dirty="0"/>
              <a:t>버튼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추가 화면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추가 화면에서 정보 입력하고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저장하기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 베이스에 연락처 추가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1F1FD7-398D-081B-AF4D-9D457601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11FA17-D43C-42CA-4367-DC3CF475E324}"/>
              </a:ext>
            </a:extLst>
          </p:cNvPr>
          <p:cNvGrpSpPr/>
          <p:nvPr/>
        </p:nvGrpSpPr>
        <p:grpSpPr>
          <a:xfrm>
            <a:off x="2016621" y="1925453"/>
            <a:ext cx="7765428" cy="2629267"/>
            <a:chOff x="1239234" y="2889429"/>
            <a:chExt cx="7765428" cy="26292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C39F06-8788-2687-F9D7-682E1E2A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234" y="2889429"/>
              <a:ext cx="7344800" cy="26292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D88323-49AC-EF60-17DB-217724708EFC}"/>
                </a:ext>
              </a:extLst>
            </p:cNvPr>
            <p:cNvSpPr txBox="1"/>
            <p:nvPr/>
          </p:nvSpPr>
          <p:spPr>
            <a:xfrm>
              <a:off x="8247016" y="2960914"/>
              <a:ext cx="757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/add</a:t>
              </a:r>
              <a:endParaRPr lang="ko-KR" altLang="en-US" sz="1400" b="1"/>
            </a:p>
          </p:txBody>
        </p:sp>
      </p:grpSp>
    </p:spTree>
    <p:extLst>
      <p:ext uri="{BB962C8B-B14F-4D97-AF65-F5344CB8AC3E}">
        <p14:creationId xmlns:p14="http://schemas.microsoft.com/office/powerpoint/2010/main" val="292737025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1DA66-83DD-E5A4-881C-2D97589B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1920B-77CF-7548-198B-706A1BAC1F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D63D2C-BD15-612D-CA77-CB8794DD32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ko-KR" altLang="en-US" dirty="0"/>
              <a:t>처리할 내용</a:t>
            </a:r>
            <a:endParaRPr lang="en-US" altLang="ko-KR" dirty="0"/>
          </a:p>
          <a:p>
            <a:pPr lvl="2"/>
            <a:r>
              <a:rPr lang="ko-KR" altLang="en-US" dirty="0"/>
              <a:t>전체 연락처 화면에서 </a:t>
            </a:r>
            <a:r>
              <a:rPr lang="en-US" altLang="ko-KR" dirty="0"/>
              <a:t>[</a:t>
            </a:r>
            <a:r>
              <a:rPr lang="ko-KR" altLang="en-US" dirty="0"/>
              <a:t>연락처 추가</a:t>
            </a:r>
            <a:r>
              <a:rPr lang="en-US" altLang="ko-KR" dirty="0"/>
              <a:t>] </a:t>
            </a:r>
            <a:r>
              <a:rPr lang="ko-KR" altLang="en-US" dirty="0"/>
              <a:t>버튼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추가 화면 보여주기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추가 화면에서 정보 입력하고 </a:t>
            </a: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저장하기</a:t>
            </a:r>
            <a:r>
              <a:rPr lang="en-US" altLang="ko-KR" dirty="0">
                <a:sym typeface="Wingdings" panose="05000000000000000000" pitchFamily="2" charset="2"/>
              </a:rPr>
              <a:t>] </a:t>
            </a:r>
            <a:r>
              <a:rPr lang="ko-KR" altLang="en-US" dirty="0">
                <a:sym typeface="Wingdings" panose="05000000000000000000" pitchFamily="2" charset="2"/>
              </a:rPr>
              <a:t>버튼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 베이스에 연락처 추가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3224B9-B385-CEBD-6D34-DCFA26967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29689-2E91-36A3-FA88-D151286011DF}"/>
              </a:ext>
            </a:extLst>
          </p:cNvPr>
          <p:cNvGrpSpPr/>
          <p:nvPr/>
        </p:nvGrpSpPr>
        <p:grpSpPr>
          <a:xfrm>
            <a:off x="2016621" y="1925453"/>
            <a:ext cx="7765428" cy="2629267"/>
            <a:chOff x="1239234" y="2889429"/>
            <a:chExt cx="7765428" cy="26292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50E3381-F758-779A-FCC8-588264616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234" y="2889429"/>
              <a:ext cx="7344800" cy="26292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D62A6-93F7-C3FE-E07B-543C7545D454}"/>
                </a:ext>
              </a:extLst>
            </p:cNvPr>
            <p:cNvSpPr txBox="1"/>
            <p:nvPr/>
          </p:nvSpPr>
          <p:spPr>
            <a:xfrm>
              <a:off x="8247016" y="2960914"/>
              <a:ext cx="757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/add</a:t>
              </a:r>
              <a:endParaRPr lang="ko-KR" altLang="en-US" sz="1400" b="1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7B2632-7536-8866-B4F5-17DF801263B1}"/>
              </a:ext>
            </a:extLst>
          </p:cNvPr>
          <p:cNvSpPr/>
          <p:nvPr/>
        </p:nvSpPr>
        <p:spPr>
          <a:xfrm>
            <a:off x="2034669" y="2069911"/>
            <a:ext cx="1278096" cy="216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523124-A122-49A8-2C84-9779A02141B3}"/>
              </a:ext>
            </a:extLst>
          </p:cNvPr>
          <p:cNvSpPr/>
          <p:nvPr/>
        </p:nvSpPr>
        <p:spPr>
          <a:xfrm>
            <a:off x="5040957" y="2040312"/>
            <a:ext cx="1656184" cy="216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8D0AB4-CB4C-DCA3-D479-E4948EA5F4D3}"/>
              </a:ext>
            </a:extLst>
          </p:cNvPr>
          <p:cNvSpPr/>
          <p:nvPr/>
        </p:nvSpPr>
        <p:spPr>
          <a:xfrm>
            <a:off x="7849261" y="2040312"/>
            <a:ext cx="1728200" cy="216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FE2F4025-59C0-4115-8A0D-6295519F68A0}"/>
              </a:ext>
            </a:extLst>
          </p:cNvPr>
          <p:cNvCxnSpPr>
            <a:endCxn id="12" idx="1"/>
          </p:cNvCxnSpPr>
          <p:nvPr/>
        </p:nvCxnSpPr>
        <p:spPr>
          <a:xfrm flipV="1">
            <a:off x="4320877" y="2148690"/>
            <a:ext cx="720080" cy="659349"/>
          </a:xfrm>
          <a:prstGeom prst="curvedConnector3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8EC2CB4C-E354-A4F9-93DD-A78E4C597F4F}"/>
              </a:ext>
            </a:extLst>
          </p:cNvPr>
          <p:cNvCxnSpPr>
            <a:stCxn id="12" idx="3"/>
          </p:cNvCxnSpPr>
          <p:nvPr/>
        </p:nvCxnSpPr>
        <p:spPr>
          <a:xfrm>
            <a:off x="6697141" y="2148690"/>
            <a:ext cx="144016" cy="216756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13F81A5-B688-DA75-9563-580111F0608A}"/>
              </a:ext>
            </a:extLst>
          </p:cNvPr>
          <p:cNvCxnSpPr>
            <a:endCxn id="13" idx="1"/>
          </p:cNvCxnSpPr>
          <p:nvPr/>
        </p:nvCxnSpPr>
        <p:spPr>
          <a:xfrm rot="5400000" flipH="1" flipV="1">
            <a:off x="6475475" y="2874413"/>
            <a:ext cx="2099509" cy="648064"/>
          </a:xfrm>
          <a:prstGeom prst="curvedConnector2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0878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B285D-B0D6-729D-2B82-DD722EB3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F23C55-EE40-AB84-668F-79CEA0B673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3C9E5E-A2DF-97FF-72FD-7F30BE677C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1. add.html </a:t>
            </a:r>
            <a:r>
              <a:rPr lang="ko-KR" altLang="en-US" dirty="0">
                <a:sym typeface="Wingdings" panose="05000000000000000000" pitchFamily="2" charset="2"/>
              </a:rPr>
              <a:t>파일 살펴보기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Assets/add.html </a:t>
            </a:r>
            <a:r>
              <a:rPr lang="ko-KR" altLang="en-US" dirty="0">
                <a:sym typeface="Wingdings" panose="05000000000000000000" pitchFamily="2" charset="2"/>
              </a:rPr>
              <a:t>파일을 열어서 살펴보기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EF10F0-E437-E3CB-8272-811F3BA57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3C6F1F-FFEC-78FE-16BD-124A3B5A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93" y="1364317"/>
            <a:ext cx="4852035" cy="453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6321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CD95F-FD02-C832-6EFD-A9CAA4C9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DCE75A-05CE-FB9C-ADAF-C79C65C2B6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166AFB-D58F-71D8-5CF6-5B91AB46CD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en-US" altLang="ko-KR" dirty="0" err="1">
                <a:sym typeface="Wingdings" panose="05000000000000000000" pitchFamily="2" charset="2"/>
              </a:rPr>
              <a:t>add.ejs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파일 수정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F2E5F4-3FCA-ABE9-FBA9-C225ADDD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83BCF7-775E-6E5B-1192-2384B112B7AA}"/>
              </a:ext>
            </a:extLst>
          </p:cNvPr>
          <p:cNvSpPr/>
          <p:nvPr/>
        </p:nvSpPr>
        <p:spPr>
          <a:xfrm>
            <a:off x="1717575" y="1583903"/>
            <a:ext cx="8136904" cy="279182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include --&gt;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&lt;%-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'./include/_header'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/include header --&gt;</a:t>
            </a:r>
          </a:p>
          <a:p>
            <a:endParaRPr lang="en-US" altLang="ko-KR" sz="1600" b="1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	&lt;!-- </a:t>
            </a:r>
            <a:r>
              <a:rPr lang="ko-KR" altLang="en-US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--&gt;</a:t>
            </a:r>
            <a:endParaRPr lang="en-US" altLang="ko-KR" sz="16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/Main --&gt;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include --&gt;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&lt;%-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'./include/_footer'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%&gt;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/include header --&gt;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3795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842BF-C300-523D-18D4-64FB2891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E63648-DEC9-E0A1-2FBC-63E64235C7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BA453-932E-07EC-A8D2-90F649F03A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4918572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1.  </a:t>
            </a:r>
            <a:r>
              <a:rPr lang="en-US" altLang="ko-KR" dirty="0" err="1">
                <a:sym typeface="Wingdings" panose="05000000000000000000" pitchFamily="2" charset="2"/>
              </a:rPr>
              <a:t>add.ejs</a:t>
            </a:r>
            <a:r>
              <a:rPr lang="ko-KR" altLang="en-US" dirty="0">
                <a:sym typeface="Wingdings" panose="05000000000000000000" pitchFamily="2" charset="2"/>
              </a:rPr>
              <a:t> 코드의 폼</a:t>
            </a:r>
            <a:r>
              <a:rPr lang="en-US" altLang="ko-KR" dirty="0">
                <a:sym typeface="Wingdings" panose="05000000000000000000" pitchFamily="2" charset="2"/>
              </a:rPr>
              <a:t>(form)</a:t>
            </a:r>
            <a:r>
              <a:rPr lang="ko-KR" altLang="en-US" dirty="0">
                <a:sym typeface="Wingdings" panose="05000000000000000000" pitchFamily="2" charset="2"/>
              </a:rPr>
              <a:t>을 통해 전송된 자료 파악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폼을 통해 전달되어 온 자료를 서버 애플리케이션에서 해석하기 위해 </a:t>
            </a:r>
            <a:r>
              <a:rPr lang="en-US" altLang="ko-KR" dirty="0">
                <a:sym typeface="Wingdings" panose="05000000000000000000" pitchFamily="2" charset="2"/>
              </a:rPr>
              <a:t>app.js </a:t>
            </a:r>
            <a:r>
              <a:rPr lang="ko-KR" altLang="en-US" dirty="0">
                <a:sym typeface="Wingdings" panose="05000000000000000000" pitchFamily="2" charset="2"/>
              </a:rPr>
              <a:t>파일 수정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243 </a:t>
            </a:r>
            <a:r>
              <a:rPr lang="ko-KR" altLang="en-US" dirty="0">
                <a:sym typeface="Wingdings" panose="05000000000000000000" pitchFamily="2" charset="2"/>
              </a:rPr>
              <a:t>페이지 참고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070DA5-5162-8EEE-3402-379DA9CA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31ABAC-9A68-B6DD-CA21-0CBBA5112A99}"/>
              </a:ext>
            </a:extLst>
          </p:cNvPr>
          <p:cNvSpPr/>
          <p:nvPr/>
        </p:nvSpPr>
        <p:spPr>
          <a:xfrm>
            <a:off x="5256981" y="1022952"/>
            <a:ext cx="5616624" cy="482453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"express"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'./config/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'./views'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'./public'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dbConnect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extended:</a:t>
            </a:r>
            <a:r>
              <a:rPr lang="en-US" altLang="ko-K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}))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Node!"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'./routes/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contactRoutes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9FD80E-0562-FEA8-FFBF-4B12451E3691}"/>
              </a:ext>
            </a:extLst>
          </p:cNvPr>
          <p:cNvSpPr/>
          <p:nvPr/>
        </p:nvSpPr>
        <p:spPr>
          <a:xfrm>
            <a:off x="5304925" y="3168079"/>
            <a:ext cx="4968552" cy="5760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F6A8A9-A127-42F3-48D7-867C81A1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3" y="3774548"/>
            <a:ext cx="4319513" cy="14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3120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EE0F9-75AB-CA6A-D5B4-B9DB2D5E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BF456B-8E5F-DC2A-7FC8-9560728365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BE64BD-22CF-5EE1-B6BD-C84C2FE5026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8230940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/add </a:t>
            </a:r>
            <a:r>
              <a:rPr lang="ko-KR" altLang="en-US" dirty="0"/>
              <a:t>경로에서 </a:t>
            </a:r>
            <a:r>
              <a:rPr lang="en-US" altLang="ko-KR" dirty="0"/>
              <a:t>GET </a:t>
            </a:r>
            <a:r>
              <a:rPr lang="ko-KR" altLang="en-US" dirty="0"/>
              <a:t>요청일 때 실행할 함수</a:t>
            </a:r>
            <a:r>
              <a:rPr lang="en-US" altLang="ko-KR" dirty="0"/>
              <a:t>(</a:t>
            </a:r>
            <a:r>
              <a:rPr lang="en-US" altLang="ko-KR" dirty="0" err="1"/>
              <a:t>addContactForm</a:t>
            </a:r>
            <a:r>
              <a:rPr lang="en-US" altLang="ko-KR" dirty="0"/>
              <a:t>( ))</a:t>
            </a:r>
            <a:r>
              <a:rPr lang="ko-KR" altLang="en-US" dirty="0"/>
              <a:t> 정의</a:t>
            </a:r>
            <a:endParaRPr lang="en-US" altLang="ko-KR" dirty="0"/>
          </a:p>
          <a:p>
            <a:pPr lvl="3"/>
            <a:r>
              <a:rPr lang="en-US" altLang="ko-KR" dirty="0"/>
              <a:t>contactController.js </a:t>
            </a:r>
            <a:r>
              <a:rPr lang="ko-KR" altLang="en-US" dirty="0"/>
              <a:t>파일 수정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2BE46D-7AE3-8DF6-1542-276948BD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28A3F5-3397-77B0-CCE9-22AB6A54460D}"/>
              </a:ext>
            </a:extLst>
          </p:cNvPr>
          <p:cNvSpPr/>
          <p:nvPr/>
        </p:nvSpPr>
        <p:spPr>
          <a:xfrm>
            <a:off x="2304653" y="2486784"/>
            <a:ext cx="7776864" cy="323998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Get all contacts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GET /contacts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contacts: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View add contact form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GET /contacts/add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addContactForm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'add'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4A1953-9465-2F58-A9D4-1386D589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49" y="863823"/>
            <a:ext cx="4319513" cy="14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8931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82CC9-C5D4-3419-9F81-3B73D274E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35F6EA-6BD0-725E-79B2-8F070A4C35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B0BAA2-C893-0456-BD4A-1C13A682EB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8230940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/add </a:t>
            </a:r>
            <a:r>
              <a:rPr lang="ko-KR" altLang="en-US" dirty="0"/>
              <a:t>경로에서 </a:t>
            </a:r>
            <a:r>
              <a:rPr lang="en-US" altLang="ko-KR" dirty="0"/>
              <a:t>GET </a:t>
            </a:r>
            <a:r>
              <a:rPr lang="ko-KR" altLang="en-US" dirty="0"/>
              <a:t>요청일 때 실행할 함수</a:t>
            </a:r>
            <a:r>
              <a:rPr lang="en-US" altLang="ko-KR" dirty="0"/>
              <a:t>(</a:t>
            </a:r>
            <a:r>
              <a:rPr lang="en-US" altLang="ko-KR" dirty="0" err="1"/>
              <a:t>addContactForm</a:t>
            </a:r>
            <a:r>
              <a:rPr lang="en-US" altLang="ko-KR" dirty="0"/>
              <a:t>( ))</a:t>
            </a:r>
            <a:r>
              <a:rPr lang="ko-KR" altLang="en-US" dirty="0"/>
              <a:t> 정의 </a:t>
            </a:r>
            <a:endParaRPr lang="en-US" altLang="ko-KR" dirty="0"/>
          </a:p>
          <a:p>
            <a:pPr lvl="3"/>
            <a:r>
              <a:rPr lang="en-US" altLang="ko-KR" dirty="0"/>
              <a:t>contactController.js </a:t>
            </a:r>
            <a:r>
              <a:rPr lang="ko-KR" altLang="en-US" dirty="0"/>
              <a:t>파일 수정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B19823-CA02-19AF-D9A7-069F1825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A26449-EC39-4428-8744-A07BDB410C6A}"/>
              </a:ext>
            </a:extLst>
          </p:cNvPr>
          <p:cNvSpPr/>
          <p:nvPr/>
        </p:nvSpPr>
        <p:spPr>
          <a:xfrm>
            <a:off x="1224533" y="1966460"/>
            <a:ext cx="4908652" cy="393556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View add contact form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GET /contacts/add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addContactForm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생략 </a:t>
            </a:r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addContactForm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createContact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altLang="ko-KR" sz="16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7A2EE-4D1B-BBFB-567A-92922CDD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49" y="863823"/>
            <a:ext cx="4319513" cy="143756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63D0884-9560-D2CD-A831-15BFFFAE40DC}"/>
              </a:ext>
            </a:extLst>
          </p:cNvPr>
          <p:cNvSpPr/>
          <p:nvPr/>
        </p:nvSpPr>
        <p:spPr>
          <a:xfrm>
            <a:off x="8209309" y="503783"/>
            <a:ext cx="2016224" cy="19418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70CD8-330E-43E6-0C9A-E63ECFB66939}"/>
              </a:ext>
            </a:extLst>
          </p:cNvPr>
          <p:cNvSpPr/>
          <p:nvPr/>
        </p:nvSpPr>
        <p:spPr>
          <a:xfrm>
            <a:off x="1296542" y="2495942"/>
            <a:ext cx="4176463" cy="720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94A478C8-E0FC-496B-181A-870F0FF03FB5}"/>
              </a:ext>
            </a:extLst>
          </p:cNvPr>
          <p:cNvCxnSpPr>
            <a:stCxn id="8" idx="3"/>
            <a:endCxn id="7" idx="2"/>
          </p:cNvCxnSpPr>
          <p:nvPr/>
        </p:nvCxnSpPr>
        <p:spPr>
          <a:xfrm flipV="1">
            <a:off x="5473005" y="1474713"/>
            <a:ext cx="2736304" cy="1381229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6048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02EA5-93D7-C9DF-7DB3-6763F61A2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9FD667-A3CE-D446-B3E8-CC1025E034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5C4F0A-9670-2CBA-BCA3-26D5F1DB11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8230940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/add </a:t>
            </a:r>
            <a:r>
              <a:rPr lang="ko-KR" altLang="en-US" dirty="0"/>
              <a:t>경로에서 </a:t>
            </a:r>
            <a:r>
              <a:rPr lang="en-US" altLang="ko-KR" dirty="0"/>
              <a:t>GET </a:t>
            </a:r>
            <a:r>
              <a:rPr lang="ko-KR" altLang="en-US" dirty="0"/>
              <a:t>요청을 </a:t>
            </a:r>
            <a:r>
              <a:rPr lang="ko-KR" altLang="en-US" dirty="0" err="1"/>
              <a:t>라우트</a:t>
            </a:r>
            <a:endParaRPr lang="en-US" altLang="ko-KR" dirty="0"/>
          </a:p>
          <a:p>
            <a:pPr lvl="3"/>
            <a:r>
              <a:rPr lang="en-US" altLang="ko-KR" dirty="0"/>
              <a:t>contactRoute.js </a:t>
            </a:r>
            <a:r>
              <a:rPr lang="ko-KR" altLang="en-US" dirty="0"/>
              <a:t>파일 수정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58E61F-456A-376C-37A0-697FE4CB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7402F-2D8A-4AA0-E11F-343FBC4D73D3}"/>
              </a:ext>
            </a:extLst>
          </p:cNvPr>
          <p:cNvSpPr/>
          <p:nvPr/>
        </p:nvSpPr>
        <p:spPr>
          <a:xfrm>
            <a:off x="1224532" y="1966461"/>
            <a:ext cx="9157867" cy="386554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생략 </a:t>
            </a:r>
            <a:endParaRPr lang="en-US" altLang="ko-KR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addContactForm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"../controllers/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contactController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'/add'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addContactForm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"/:id"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4CD34-ADA4-F279-B310-D33D3F30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49" y="863823"/>
            <a:ext cx="4319513" cy="14375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98AF383-7137-640A-F8F4-D59950799EFB}"/>
              </a:ext>
            </a:extLst>
          </p:cNvPr>
          <p:cNvSpPr/>
          <p:nvPr/>
        </p:nvSpPr>
        <p:spPr>
          <a:xfrm>
            <a:off x="8209309" y="503783"/>
            <a:ext cx="2016224" cy="19418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3722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DC473-1928-80E0-EEA0-CC0F8B03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F10D5D-3AE8-7D5F-B10A-72999BAF7D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269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6E38F0-999E-3DF6-BEDD-D21107C349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8230940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ko-KR" altLang="en-US" dirty="0"/>
              <a:t>브라우저에서 </a:t>
            </a:r>
            <a:r>
              <a:rPr lang="en-US" altLang="ko-KR" dirty="0">
                <a:hlinkClick r:id="rId3"/>
              </a:rPr>
              <a:t>http://localhost:3000/contacts/add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3FF6AF-3FAF-034E-C388-30229BB3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55CC0-E5AE-1550-9B10-1ACD61660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149" y="863823"/>
            <a:ext cx="4319513" cy="14375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85F4C9D-8BCF-0D6B-C232-2A7F0C37D4E3}"/>
              </a:ext>
            </a:extLst>
          </p:cNvPr>
          <p:cNvSpPr/>
          <p:nvPr/>
        </p:nvSpPr>
        <p:spPr>
          <a:xfrm>
            <a:off x="8209309" y="503783"/>
            <a:ext cx="2016224" cy="19418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033F8F-016B-5A8E-D6A7-AA874F625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138" y="1997780"/>
            <a:ext cx="4319513" cy="38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9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DF191-461C-4B37-EE6B-3F9EE288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D56BC8-1089-65AE-992B-CA8649B19C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905AB2-E30D-62F1-D747-6E572EF443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02-1 </a:t>
            </a:r>
            <a:r>
              <a:rPr lang="ko-KR" altLang="en-US" dirty="0"/>
              <a:t>자바스크립트 기초 문법</a:t>
            </a:r>
            <a:endParaRPr lang="en-US" altLang="ko-KR" dirty="0"/>
          </a:p>
          <a:p>
            <a:pPr lvl="1"/>
            <a:r>
              <a:rPr lang="en-US" altLang="ko-KR" dirty="0"/>
              <a:t>‘||’ </a:t>
            </a:r>
            <a:r>
              <a:rPr lang="ko-KR" altLang="en-US" dirty="0"/>
              <a:t>연산자를 사용한 짧은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2"/>
            <a:r>
              <a:rPr lang="ko-KR" altLang="en-US" dirty="0"/>
              <a:t>논리 연산자의 특성을 </a:t>
            </a:r>
            <a:r>
              <a:rPr lang="ko-KR" altLang="en-US" dirty="0" err="1"/>
              <a:t>조건문으로</a:t>
            </a:r>
            <a:r>
              <a:rPr lang="ko-KR" altLang="en-US" dirty="0"/>
              <a:t> 사용하는 것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아래 코드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C0DF1B-6281-542E-C363-62D70DBA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F67102-6293-4110-A2EE-8CB478B311A2}"/>
              </a:ext>
            </a:extLst>
          </p:cNvPr>
          <p:cNvSpPr/>
          <p:nvPr/>
        </p:nvSpPr>
        <p:spPr>
          <a:xfrm>
            <a:off x="2160637" y="1511895"/>
            <a:ext cx="6984776" cy="620417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latin typeface="Consolas" panose="020B0609020204030204" pitchFamily="49" charset="0"/>
              </a:rPr>
              <a:t>||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첫번째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latin typeface="Consolas" panose="020B0609020204030204" pitchFamily="49" charset="0"/>
              </a:rPr>
              <a:t>||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두번째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F67102-6293-4110-A2EE-8CB478B311A2}"/>
              </a:ext>
            </a:extLst>
          </p:cNvPr>
          <p:cNvSpPr/>
          <p:nvPr/>
        </p:nvSpPr>
        <p:spPr>
          <a:xfrm>
            <a:off x="2160637" y="2637208"/>
            <a:ext cx="6984776" cy="117894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endParaRPr lang="en-US" altLang="ko-KR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latin typeface="Consolas" panose="020B0609020204030204" pitchFamily="49" charset="0"/>
              </a:rPr>
              <a:t>||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endParaRPr lang="en-US" altLang="ko-KR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437" y="3455923"/>
            <a:ext cx="838317" cy="3524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F67102-6293-4110-A2EE-8CB478B311A2}"/>
              </a:ext>
            </a:extLst>
          </p:cNvPr>
          <p:cNvSpPr/>
          <p:nvPr/>
        </p:nvSpPr>
        <p:spPr>
          <a:xfrm>
            <a:off x="2163718" y="3960167"/>
            <a:ext cx="6984776" cy="1728192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message:</a:t>
            </a:r>
            <a:r>
              <a:rPr lang="en-US" altLang="ko-KR" b="1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err</a:t>
            </a:r>
            <a:r>
              <a:rPr lang="en-US" altLang="ko-KR" b="1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status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latin typeface="Consolas" panose="020B0609020204030204" pitchFamily="49" charset="0"/>
              </a:rPr>
              <a:t>||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B5CEA8"/>
                </a:solidFill>
                <a:latin typeface="Consolas" panose="020B0609020204030204" pitchFamily="49" charset="0"/>
              </a:rPr>
              <a:t>500</a:t>
            </a:r>
            <a:endParaRPr lang="en-US" altLang="ko-KR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4FC1FF"/>
                </a:solidFill>
                <a:latin typeface="Consolas" panose="020B0609020204030204" pitchFamily="49" charset="0"/>
              </a:rPr>
              <a:t>s</a:t>
            </a:r>
            <a:r>
              <a:rPr lang="en-US" altLang="ko-KR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437" y="5335885"/>
            <a:ext cx="838317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1232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346DF-7E2E-E9DA-1364-9FADD2E6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970FF7-160A-0E99-735C-9F868184E2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6FE9DE-B794-CB65-8832-F5F070EB5C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6502748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/>
              <a:t>직접 </a:t>
            </a:r>
            <a:r>
              <a:rPr lang="en-US" altLang="ko-KR" dirty="0">
                <a:hlinkClick r:id="rId3"/>
              </a:rPr>
              <a:t>http://localhost:3000/contacts/add</a:t>
            </a:r>
            <a:r>
              <a:rPr lang="ko-KR" altLang="en-US" dirty="0"/>
              <a:t>를 입력해서 </a:t>
            </a:r>
            <a:r>
              <a:rPr lang="en-US" altLang="ko-KR" dirty="0"/>
              <a:t>‘</a:t>
            </a:r>
            <a:r>
              <a:rPr lang="ko-KR" altLang="en-US" dirty="0"/>
              <a:t>연락처 추가</a:t>
            </a:r>
            <a:r>
              <a:rPr lang="en-US" altLang="ko-KR" dirty="0"/>
              <a:t>‘ </a:t>
            </a:r>
            <a:r>
              <a:rPr lang="ko-KR" altLang="en-US" dirty="0"/>
              <a:t>페이지를 여는 것이 아니라 </a:t>
            </a:r>
            <a:r>
              <a:rPr lang="en-US" altLang="ko-KR" dirty="0" err="1"/>
              <a:t>index.ejs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en-US" altLang="ko-KR" dirty="0"/>
              <a:t>[</a:t>
            </a:r>
            <a:r>
              <a:rPr lang="ko-KR" altLang="en-US" dirty="0"/>
              <a:t>연락처 추가</a:t>
            </a:r>
            <a:r>
              <a:rPr lang="en-US" altLang="ko-KR" dirty="0"/>
              <a:t>] </a:t>
            </a:r>
            <a:r>
              <a:rPr lang="ko-KR" altLang="en-US" dirty="0"/>
              <a:t>버튼이 클릭되었을 때 </a:t>
            </a:r>
            <a:r>
              <a:rPr lang="en-US" altLang="ko-KR" dirty="0"/>
              <a:t>‘</a:t>
            </a:r>
            <a:r>
              <a:rPr lang="ko-KR" altLang="en-US" dirty="0"/>
              <a:t>연락처 추가</a:t>
            </a:r>
            <a:r>
              <a:rPr lang="en-US" altLang="ko-KR" dirty="0"/>
              <a:t>‘ </a:t>
            </a:r>
            <a:r>
              <a:rPr lang="ko-KR" altLang="en-US" dirty="0"/>
              <a:t>페이지가 열려야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en-US" altLang="ko-KR" dirty="0" err="1"/>
              <a:t>index.ejs</a:t>
            </a:r>
            <a:r>
              <a:rPr lang="ko-KR" altLang="en-US" dirty="0"/>
              <a:t> 파일에서 링크 확인 및 수정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EBD613-8CD1-A954-E6CD-1244915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22031-6380-D861-3484-EDCC52A07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149" y="863823"/>
            <a:ext cx="4319513" cy="14375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3FBD951-CF29-D7CA-C647-AE2FA70FDC8D}"/>
              </a:ext>
            </a:extLst>
          </p:cNvPr>
          <p:cNvSpPr/>
          <p:nvPr/>
        </p:nvSpPr>
        <p:spPr>
          <a:xfrm>
            <a:off x="8209309" y="503783"/>
            <a:ext cx="2016224" cy="19418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F75B9D-F497-5530-2A20-2D1855CD1317}"/>
              </a:ext>
            </a:extLst>
          </p:cNvPr>
          <p:cNvSpPr/>
          <p:nvPr/>
        </p:nvSpPr>
        <p:spPr>
          <a:xfrm>
            <a:off x="702881" y="2508154"/>
            <a:ext cx="10385779" cy="127362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"site-main"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"button-box"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-light"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fa-user-plus"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연락처 추가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2CCD5A-95C0-FEF0-E164-00C6CDBC3374}"/>
              </a:ext>
            </a:extLst>
          </p:cNvPr>
          <p:cNvSpPr/>
          <p:nvPr/>
        </p:nvSpPr>
        <p:spPr>
          <a:xfrm>
            <a:off x="702882" y="4414733"/>
            <a:ext cx="10385779" cy="127362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"site-main"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"button-box"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/contacts/add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-light"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fa-user-plus"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연락처 추가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2927D65-01DD-EBFB-C622-9E5D3E2800C5}"/>
              </a:ext>
            </a:extLst>
          </p:cNvPr>
          <p:cNvSpPr/>
          <p:nvPr/>
        </p:nvSpPr>
        <p:spPr>
          <a:xfrm>
            <a:off x="5419500" y="3865266"/>
            <a:ext cx="648072" cy="454941"/>
          </a:xfrm>
          <a:prstGeom prst="downArrow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46E019-A702-0947-7B6A-143CA1DAC33E}"/>
              </a:ext>
            </a:extLst>
          </p:cNvPr>
          <p:cNvSpPr/>
          <p:nvPr/>
        </p:nvSpPr>
        <p:spPr>
          <a:xfrm>
            <a:off x="2076597" y="5166255"/>
            <a:ext cx="1440000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521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2C6DA-87BD-118A-7A6F-810DDAAB0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05670B-0DBA-A74C-6DF5-A693B8E28B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546FB-25D6-61D0-922E-1A8C8AE362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6502748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6. </a:t>
            </a:r>
            <a:r>
              <a:rPr lang="en-US" altLang="ko-KR" dirty="0" err="1"/>
              <a:t>add.ejs</a:t>
            </a:r>
            <a:r>
              <a:rPr lang="ko-KR" altLang="en-US" dirty="0"/>
              <a:t> 파일에서 링크 확인 및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7D8C7F-8A3B-2840-8B63-18295C9B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A04F34-F721-C744-CEF0-C7E6E205DD03}"/>
              </a:ext>
            </a:extLst>
          </p:cNvPr>
          <p:cNvSpPr/>
          <p:nvPr/>
        </p:nvSpPr>
        <p:spPr>
          <a:xfrm>
            <a:off x="702881" y="1511895"/>
            <a:ext cx="10385779" cy="127362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"site-main"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"button-box"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-light"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fa-list"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연락처 목록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AD5110-C467-1A5B-BE73-C0BDF672B7A9}"/>
              </a:ext>
            </a:extLst>
          </p:cNvPr>
          <p:cNvSpPr/>
          <p:nvPr/>
        </p:nvSpPr>
        <p:spPr>
          <a:xfrm>
            <a:off x="702882" y="3418474"/>
            <a:ext cx="10385779" cy="127362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"site-main"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"button-box"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/contacts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-light"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fa-list"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연락처 목록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98306D2-B32F-6CF9-7B63-468D67C82BA8}"/>
              </a:ext>
            </a:extLst>
          </p:cNvPr>
          <p:cNvSpPr/>
          <p:nvPr/>
        </p:nvSpPr>
        <p:spPr>
          <a:xfrm>
            <a:off x="5419500" y="2869007"/>
            <a:ext cx="648072" cy="454941"/>
          </a:xfrm>
          <a:prstGeom prst="downArrow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AC03C8-852E-74D3-650A-804526AAE13F}"/>
              </a:ext>
            </a:extLst>
          </p:cNvPr>
          <p:cNvSpPr/>
          <p:nvPr/>
        </p:nvSpPr>
        <p:spPr>
          <a:xfrm>
            <a:off x="2274573" y="4169996"/>
            <a:ext cx="1008112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2513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76325-3C4E-D673-AA23-A7A65CCF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3E1ADD-EC27-B71A-E25A-C9F13AED89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415492-BCD1-A378-280C-0E5C4E86F9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6502748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en-US" altLang="ko-KR" dirty="0" err="1"/>
              <a:t>add.ejs</a:t>
            </a:r>
            <a:r>
              <a:rPr lang="en-US" altLang="ko-KR" dirty="0"/>
              <a:t> </a:t>
            </a:r>
            <a:r>
              <a:rPr lang="ko-KR" altLang="en-US" dirty="0" err="1"/>
              <a:t>라우트</a:t>
            </a:r>
            <a:r>
              <a:rPr lang="ko-KR" altLang="en-US" dirty="0"/>
              <a:t> 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7.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en-US" altLang="ko-KR" dirty="0">
                <a:hlinkClick r:id="rId3"/>
              </a:rPr>
              <a:t>http://localhost:3000/contacts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EAFCD-1F53-4D99-640B-F2AC8223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2D60D-08F3-18B3-CB71-19E6F3CDA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14" y="1766259"/>
            <a:ext cx="9821444" cy="32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963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0724-E213-F2EE-05F3-66642ADB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9A6BB2-A200-22E1-3D2E-8BB8515AC9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CE1337-C67A-EABD-137D-430808E024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8"/>
            <a:ext cx="6358733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API </a:t>
            </a:r>
            <a:r>
              <a:rPr lang="ko-KR" altLang="en-US" dirty="0"/>
              <a:t>적용하기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/>
              <a:t>폼의 내용을 입력하고 </a:t>
            </a:r>
            <a:r>
              <a:rPr lang="en-US" altLang="ko-KR" dirty="0"/>
              <a:t>[</a:t>
            </a:r>
            <a:r>
              <a:rPr lang="ko-KR" altLang="en-US" dirty="0"/>
              <a:t>저장하기</a:t>
            </a:r>
            <a:r>
              <a:rPr lang="en-US" altLang="ko-KR" dirty="0"/>
              <a:t>] </a:t>
            </a:r>
            <a:r>
              <a:rPr lang="ko-KR" altLang="en-US" dirty="0"/>
              <a:t>버튼을 눌렀을 때 새로 추가한 연락처를 데이터베이스에 저장하는 해야함</a:t>
            </a:r>
            <a:endParaRPr lang="en-US" altLang="ko-KR" dirty="0"/>
          </a:p>
          <a:p>
            <a:pPr lvl="3"/>
            <a:r>
              <a:rPr lang="en-US" altLang="ko-KR" dirty="0"/>
              <a:t>9</a:t>
            </a:r>
            <a:r>
              <a:rPr lang="ko-KR" altLang="en-US" dirty="0"/>
              <a:t>장에서 </a:t>
            </a:r>
            <a:r>
              <a:rPr lang="en-US" altLang="ko-KR" dirty="0"/>
              <a:t>CRUD API</a:t>
            </a:r>
            <a:r>
              <a:rPr lang="ko-KR" altLang="en-US" dirty="0"/>
              <a:t>를 만들었음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API</a:t>
            </a:r>
            <a:r>
              <a:rPr lang="ko-KR" altLang="en-US" dirty="0"/>
              <a:t>를 활용하여 데이터베이스에 새 연락처를 저장하겠음</a:t>
            </a:r>
            <a:endParaRPr lang="en-US" altLang="ko-KR" dirty="0"/>
          </a:p>
          <a:p>
            <a:pPr lvl="3"/>
            <a:r>
              <a:rPr lang="ko-KR" altLang="en-US" dirty="0"/>
              <a:t>위 작업과 관계된 파일들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컨트롤러에 연락처 추가를 위한 함수가 있는지 확인</a:t>
            </a:r>
            <a:endParaRPr lang="en-US" altLang="ko-KR" dirty="0"/>
          </a:p>
          <a:p>
            <a:pPr lvl="3"/>
            <a:r>
              <a:rPr lang="ko-KR" altLang="en-US" dirty="0"/>
              <a:t>데이터베이스 작업은 </a:t>
            </a:r>
            <a:r>
              <a:rPr lang="en-US" altLang="ko-KR" dirty="0"/>
              <a:t>(</a:t>
            </a:r>
            <a:r>
              <a:rPr lang="ko-KR" altLang="en-US" dirty="0"/>
              <a:t>데이터베이스</a:t>
            </a:r>
            <a:r>
              <a:rPr lang="en-US" altLang="ko-KR" dirty="0"/>
              <a:t>) </a:t>
            </a:r>
            <a:r>
              <a:rPr lang="ko-KR" altLang="en-US" dirty="0"/>
              <a:t>모델을 통해서 처리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C8D03F-C80B-EADE-68F9-B28367A4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8E02EF-EFAB-AEC5-6B17-CC1A5E63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49" y="863823"/>
            <a:ext cx="4319513" cy="1437567"/>
          </a:xfrm>
          <a:prstGeom prst="rect">
            <a:avLst/>
          </a:prstGeom>
        </p:spPr>
      </p:pic>
      <p:sp>
        <p:nvSpPr>
          <p:cNvPr id="7" name="번개 6">
            <a:extLst>
              <a:ext uri="{FF2B5EF4-FFF2-40B4-BE49-F238E27FC236}">
                <a16:creationId xmlns:a16="http://schemas.microsoft.com/office/drawing/2014/main" id="{8F086B5F-72F4-6F3D-9EBB-967A67AE1255}"/>
              </a:ext>
            </a:extLst>
          </p:cNvPr>
          <p:cNvSpPr/>
          <p:nvPr/>
        </p:nvSpPr>
        <p:spPr>
          <a:xfrm>
            <a:off x="8865173" y="1931563"/>
            <a:ext cx="144016" cy="228404"/>
          </a:xfrm>
          <a:prstGeom prst="lightningBol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CFEFA5-6F42-FBFA-4300-8C771B84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228" y="3971881"/>
            <a:ext cx="4796434" cy="19014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14424D-302C-2ABA-1278-36DCA9706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28" y="2159967"/>
            <a:ext cx="6696369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625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313F0-8C2E-0F48-EC53-9985825D5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3031A8-A819-E1A2-E64D-15AB87E97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4993E5-D8A7-2FB7-DFCE-A5BF798132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8"/>
            <a:ext cx="6358733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API </a:t>
            </a:r>
            <a:r>
              <a:rPr lang="ko-KR" altLang="en-US" dirty="0"/>
              <a:t>적용하기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1. </a:t>
            </a:r>
            <a:r>
              <a:rPr lang="ko-KR" altLang="en-US" dirty="0"/>
              <a:t>컨트롤러에 연락처 추가를 위한 함수가 있는지 확인</a:t>
            </a:r>
            <a:endParaRPr lang="en-US" altLang="ko-KR" dirty="0"/>
          </a:p>
          <a:p>
            <a:pPr lvl="3"/>
            <a:r>
              <a:rPr lang="ko-KR" altLang="en-US" dirty="0"/>
              <a:t>데이터베이스 작업은 </a:t>
            </a:r>
            <a:r>
              <a:rPr lang="en-US" altLang="ko-KR" dirty="0"/>
              <a:t>(</a:t>
            </a:r>
            <a:r>
              <a:rPr lang="ko-KR" altLang="en-US" dirty="0"/>
              <a:t>데이터베이스</a:t>
            </a:r>
            <a:r>
              <a:rPr lang="en-US" altLang="ko-KR" dirty="0"/>
              <a:t>) </a:t>
            </a:r>
            <a:r>
              <a:rPr lang="ko-KR" altLang="en-US" dirty="0"/>
              <a:t>모델을 통해서 처리</a:t>
            </a:r>
            <a:endParaRPr lang="en-US" altLang="ko-KR" dirty="0"/>
          </a:p>
          <a:p>
            <a:pPr lvl="3"/>
            <a:r>
              <a:rPr lang="ko-KR" altLang="en-US" dirty="0"/>
              <a:t>모델과의 대화는 컨트롤러</a:t>
            </a:r>
            <a:r>
              <a:rPr lang="en-US" altLang="ko-KR" dirty="0"/>
              <a:t>(contactConroller.js)</a:t>
            </a:r>
            <a:r>
              <a:rPr lang="ko-KR" altLang="en-US" dirty="0"/>
              <a:t>가 담당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43FF9B-AFF3-89F2-FD7B-E52835DC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1E6FEB-F01C-1AA7-B951-FF9CA101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28" y="575791"/>
            <a:ext cx="4796434" cy="1901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4B0937B-87FA-8198-03F1-852DB03FCCEE}"/>
              </a:ext>
            </a:extLst>
          </p:cNvPr>
          <p:cNvSpPr/>
          <p:nvPr/>
        </p:nvSpPr>
        <p:spPr>
          <a:xfrm>
            <a:off x="1008509" y="2432756"/>
            <a:ext cx="8136904" cy="338437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Create a contact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POST /contacts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새 연락처 추가하기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필수값이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입력되지 않았습니다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Contacts"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30881875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3725F-7538-6A8F-CE9A-EA1F2F60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DFF7C4-62D5-6628-B2A6-4E9A98371C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B82AF-BE4F-91E2-1A3A-41C203D2E7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8"/>
            <a:ext cx="6358733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API </a:t>
            </a:r>
            <a:r>
              <a:rPr lang="ko-KR" altLang="en-US" dirty="0"/>
              <a:t>적용하기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2. </a:t>
            </a:r>
            <a:r>
              <a:rPr lang="ko-KR" altLang="en-US" dirty="0" err="1"/>
              <a:t>라우트</a:t>
            </a:r>
            <a:r>
              <a:rPr lang="ko-KR" altLang="en-US" dirty="0"/>
              <a:t> 파일에서 </a:t>
            </a:r>
            <a:r>
              <a:rPr lang="en-US" altLang="ko-KR" dirty="0"/>
              <a:t>/add </a:t>
            </a:r>
            <a:r>
              <a:rPr lang="ko-KR" altLang="en-US" dirty="0"/>
              <a:t>경로로 </a:t>
            </a:r>
            <a:r>
              <a:rPr lang="en-US" altLang="ko-KR" dirty="0"/>
              <a:t>POST </a:t>
            </a:r>
            <a:r>
              <a:rPr lang="ko-KR" altLang="en-US" dirty="0"/>
              <a:t>요청이 있을 때 연락처 추가 함수</a:t>
            </a:r>
            <a:r>
              <a:rPr lang="en-US" altLang="ko-KR" dirty="0"/>
              <a:t>(</a:t>
            </a:r>
            <a:r>
              <a:rPr lang="en-US" altLang="ko-KR" dirty="0" err="1"/>
              <a:t>createContact</a:t>
            </a:r>
            <a:r>
              <a:rPr lang="en-US" altLang="ko-KR" dirty="0"/>
              <a:t>( ))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lvl="3"/>
            <a:r>
              <a:rPr lang="ko-KR" altLang="en-US" dirty="0" err="1"/>
              <a:t>라우트</a:t>
            </a:r>
            <a:r>
              <a:rPr lang="ko-KR" altLang="en-US" dirty="0"/>
              <a:t> 처리 파일인 </a:t>
            </a:r>
            <a:r>
              <a:rPr lang="en-US" altLang="ko-KR" dirty="0"/>
              <a:t>contactRoute.js </a:t>
            </a:r>
            <a:r>
              <a:rPr lang="ko-KR" altLang="en-US" dirty="0"/>
              <a:t>파일 확인 및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30491B-0DD3-F604-E8E1-5A0E87AA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E50AF6-F1AC-04AA-1AF0-AFEB44ADD773}"/>
              </a:ext>
            </a:extLst>
          </p:cNvPr>
          <p:cNvSpPr/>
          <p:nvPr/>
        </p:nvSpPr>
        <p:spPr>
          <a:xfrm>
            <a:off x="1224534" y="2476890"/>
            <a:ext cx="9001000" cy="9637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strike="sngStrik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strike="sngStrike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createContact</a:t>
            </a:r>
            <a:r>
              <a:rPr lang="en-US" altLang="ko-KR" sz="1600" b="1" strike="sngStrike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'/add'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addContactForm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"/:id"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351B08-36A7-6367-0BA7-1BFF5B81852A}"/>
              </a:ext>
            </a:extLst>
          </p:cNvPr>
          <p:cNvSpPr/>
          <p:nvPr/>
        </p:nvSpPr>
        <p:spPr>
          <a:xfrm>
            <a:off x="1224534" y="3716519"/>
            <a:ext cx="9001000" cy="9637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getAllContacts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'/add'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addContactForm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"/:id"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화살표: 왼쪽으로 구부러짐 5">
            <a:extLst>
              <a:ext uri="{FF2B5EF4-FFF2-40B4-BE49-F238E27FC236}">
                <a16:creationId xmlns:a16="http://schemas.microsoft.com/office/drawing/2014/main" id="{208D8260-B069-40E1-940F-B0140BC98498}"/>
              </a:ext>
            </a:extLst>
          </p:cNvPr>
          <p:cNvSpPr/>
          <p:nvPr/>
        </p:nvSpPr>
        <p:spPr>
          <a:xfrm>
            <a:off x="10225534" y="2864803"/>
            <a:ext cx="360039" cy="1440410"/>
          </a:xfrm>
          <a:prstGeom prst="curvedLeftArrow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F108FA-8B5A-CD48-9BE1-FA06140D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49" y="863823"/>
            <a:ext cx="4319513" cy="1437567"/>
          </a:xfrm>
          <a:prstGeom prst="rect">
            <a:avLst/>
          </a:prstGeom>
        </p:spPr>
      </p:pic>
      <p:sp>
        <p:nvSpPr>
          <p:cNvPr id="10" name="번개 9">
            <a:extLst>
              <a:ext uri="{FF2B5EF4-FFF2-40B4-BE49-F238E27FC236}">
                <a16:creationId xmlns:a16="http://schemas.microsoft.com/office/drawing/2014/main" id="{DB764BDA-5822-9F62-253A-758616C35951}"/>
              </a:ext>
            </a:extLst>
          </p:cNvPr>
          <p:cNvSpPr/>
          <p:nvPr/>
        </p:nvSpPr>
        <p:spPr>
          <a:xfrm>
            <a:off x="8865173" y="1931563"/>
            <a:ext cx="144016" cy="228404"/>
          </a:xfrm>
          <a:prstGeom prst="lightningBol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9374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32F0F-3435-6D23-D2BF-E37E9D4CF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329127-E040-C265-7305-D63F725A80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F20448-CB95-85D9-E230-C7FD1803DA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8"/>
            <a:ext cx="6358733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API </a:t>
            </a:r>
            <a:r>
              <a:rPr lang="ko-KR" altLang="en-US" dirty="0"/>
              <a:t>적용하기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3. </a:t>
            </a:r>
            <a:r>
              <a:rPr lang="ko-KR" altLang="en-US" dirty="0"/>
              <a:t>새 연락처 추가 요청에 대한 응답</a:t>
            </a:r>
            <a:endParaRPr lang="en-US" altLang="ko-KR" dirty="0"/>
          </a:p>
          <a:p>
            <a:pPr lvl="3"/>
            <a:r>
              <a:rPr lang="en-US" altLang="ko-KR" dirty="0" err="1"/>
              <a:t>add.ejs</a:t>
            </a:r>
            <a:r>
              <a:rPr lang="ko-KR" altLang="en-US" dirty="0"/>
              <a:t> 파일의 폼</a:t>
            </a:r>
            <a:r>
              <a:rPr lang="en-US" altLang="ko-KR" dirty="0"/>
              <a:t>(form) </a:t>
            </a:r>
            <a:r>
              <a:rPr lang="ko-KR" altLang="en-US" dirty="0"/>
              <a:t>요소에서 </a:t>
            </a:r>
            <a:r>
              <a:rPr lang="en-US" altLang="ko-KR" dirty="0"/>
              <a:t>/contacts/add </a:t>
            </a:r>
            <a:r>
              <a:rPr lang="ko-KR" altLang="en-US" dirty="0"/>
              <a:t>경로로 </a:t>
            </a:r>
            <a:r>
              <a:rPr lang="en-US" altLang="ko-KR" dirty="0"/>
              <a:t>POST </a:t>
            </a:r>
            <a:r>
              <a:rPr lang="ko-KR" altLang="en-US" dirty="0"/>
              <a:t>요청이 들어오는지 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동작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065FA9-CD7D-663A-FDF5-D9155B21B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2B97A8-56A4-DE2C-8630-D308C96B7C20}"/>
              </a:ext>
            </a:extLst>
          </p:cNvPr>
          <p:cNvSpPr/>
          <p:nvPr/>
        </p:nvSpPr>
        <p:spPr>
          <a:xfrm>
            <a:off x="1224534" y="2476890"/>
            <a:ext cx="9001000" cy="9637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연락처 정보를 추가합니다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"add-user"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"user-info"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74D91-B96B-FDBE-72BD-F53BEB2A2CDA}"/>
              </a:ext>
            </a:extLst>
          </p:cNvPr>
          <p:cNvSpPr/>
          <p:nvPr/>
        </p:nvSpPr>
        <p:spPr>
          <a:xfrm>
            <a:off x="1224534" y="3716519"/>
            <a:ext cx="9001000" cy="9637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연락처 정보를 추가합니다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"/contacts/add"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"add-user"</a:t>
            </a:r>
            <a:r>
              <a:rPr lang="en-US" altLang="ko-KR" sz="16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"user-info"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화살표: 왼쪽으로 구부러짐 5">
            <a:extLst>
              <a:ext uri="{FF2B5EF4-FFF2-40B4-BE49-F238E27FC236}">
                <a16:creationId xmlns:a16="http://schemas.microsoft.com/office/drawing/2014/main" id="{4C582BDA-A6AD-05D5-7856-702CC63D29CA}"/>
              </a:ext>
            </a:extLst>
          </p:cNvPr>
          <p:cNvSpPr/>
          <p:nvPr/>
        </p:nvSpPr>
        <p:spPr>
          <a:xfrm>
            <a:off x="10225534" y="2864803"/>
            <a:ext cx="360039" cy="1440410"/>
          </a:xfrm>
          <a:prstGeom prst="curvedLeftArrow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AD40A8-347A-FD38-31FD-E9AD75BA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49" y="863823"/>
            <a:ext cx="4319513" cy="1437567"/>
          </a:xfrm>
          <a:prstGeom prst="rect">
            <a:avLst/>
          </a:prstGeom>
        </p:spPr>
      </p:pic>
      <p:sp>
        <p:nvSpPr>
          <p:cNvPr id="10" name="번개 9">
            <a:extLst>
              <a:ext uri="{FF2B5EF4-FFF2-40B4-BE49-F238E27FC236}">
                <a16:creationId xmlns:a16="http://schemas.microsoft.com/office/drawing/2014/main" id="{B9FB11D2-B472-9742-CA47-9F68BE714DD8}"/>
              </a:ext>
            </a:extLst>
          </p:cNvPr>
          <p:cNvSpPr/>
          <p:nvPr/>
        </p:nvSpPr>
        <p:spPr>
          <a:xfrm>
            <a:off x="8865173" y="1931563"/>
            <a:ext cx="144016" cy="228404"/>
          </a:xfrm>
          <a:prstGeom prst="lightningBol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2542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962-3CE5-CB54-9BCF-A636DC25F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F6BB16-7C75-162F-3659-7899DC52EE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76CE3-ACC7-9ABA-F6DA-B8CB5C1E22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8"/>
            <a:ext cx="6358733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API </a:t>
            </a:r>
            <a:r>
              <a:rPr lang="ko-KR" altLang="en-US" dirty="0"/>
              <a:t>적용하기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7F636-15BF-E66E-7497-E6098A7B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D21F3B-C3D1-1571-F8F0-7F335314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45" y="1571480"/>
            <a:ext cx="4718737" cy="4104184"/>
          </a:xfrm>
          <a:prstGeom prst="rect">
            <a:avLst/>
          </a:prstGeom>
        </p:spPr>
      </p:pic>
      <p:sp>
        <p:nvSpPr>
          <p:cNvPr id="12" name="번개 11">
            <a:extLst>
              <a:ext uri="{FF2B5EF4-FFF2-40B4-BE49-F238E27FC236}">
                <a16:creationId xmlns:a16="http://schemas.microsoft.com/office/drawing/2014/main" id="{E4FE6667-27A3-DD07-1923-6836182B03B6}"/>
              </a:ext>
            </a:extLst>
          </p:cNvPr>
          <p:cNvSpPr/>
          <p:nvPr/>
        </p:nvSpPr>
        <p:spPr>
          <a:xfrm>
            <a:off x="2853373" y="5243801"/>
            <a:ext cx="144016" cy="228404"/>
          </a:xfrm>
          <a:prstGeom prst="lightningBol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CF392A-1B58-1265-FA9F-2778F29B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061" y="1583903"/>
            <a:ext cx="4718737" cy="41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0650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C0329-A176-25BA-049D-4CE9BA654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B010D0-F4E2-EB2D-5D26-507912B90A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82A0-9C15-887A-0366-A5D5EB75DA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8"/>
            <a:ext cx="6358733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API </a:t>
            </a:r>
            <a:r>
              <a:rPr lang="ko-KR" altLang="en-US" dirty="0"/>
              <a:t>적용하기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4.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r>
              <a:rPr lang="en-US" altLang="ko-KR" dirty="0"/>
              <a:t>contactController.js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A62FD1-77F8-3D9F-4996-0C931E3C2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59C86D-8BCD-DC73-B8C2-64751B93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85" y="719807"/>
            <a:ext cx="4718737" cy="41041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D22509-1B6A-8AF4-1354-CFD5DEF916BD}"/>
              </a:ext>
            </a:extLst>
          </p:cNvPr>
          <p:cNvSpPr/>
          <p:nvPr/>
        </p:nvSpPr>
        <p:spPr>
          <a:xfrm>
            <a:off x="1152525" y="1718151"/>
            <a:ext cx="8136904" cy="338437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Create a contact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POST /contacts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새 연락처 추가하기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필수값이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입력되지 않았습니다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 Contacts"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33C09F-6D47-FFA5-D196-24F73BB132D4}"/>
              </a:ext>
            </a:extLst>
          </p:cNvPr>
          <p:cNvSpPr/>
          <p:nvPr/>
        </p:nvSpPr>
        <p:spPr>
          <a:xfrm>
            <a:off x="1440557" y="4392215"/>
            <a:ext cx="446449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9746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94E8-8E4F-15B7-8D26-72174A18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C001F3-D8E2-7423-0F1E-964555484B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279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889F6-BE07-FCCB-1D99-A0370ABD7F2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8"/>
            <a:ext cx="6358733" cy="2505543"/>
          </a:xfrm>
          <a:noFill/>
        </p:spPr>
        <p:txBody>
          <a:bodyPr/>
          <a:lstStyle/>
          <a:p>
            <a:r>
              <a:rPr lang="en-US" altLang="ko-KR" dirty="0"/>
              <a:t>11-2 </a:t>
            </a:r>
            <a:r>
              <a:rPr lang="ko-KR" altLang="en-US" dirty="0"/>
              <a:t>연락처 추가하기</a:t>
            </a:r>
            <a:endParaRPr lang="en-US" altLang="ko-KR" dirty="0"/>
          </a:p>
          <a:p>
            <a:pPr lvl="1"/>
            <a:r>
              <a:rPr lang="en-US" altLang="ko-KR" dirty="0"/>
              <a:t>Do it! API </a:t>
            </a:r>
            <a:r>
              <a:rPr lang="ko-KR" altLang="en-US" dirty="0"/>
              <a:t>적용하기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5. </a:t>
            </a:r>
            <a:r>
              <a:rPr lang="ko-KR" altLang="en-US" dirty="0"/>
              <a:t>연락처 추가 후 </a:t>
            </a:r>
            <a:r>
              <a:rPr lang="en-US" altLang="ko-KR" dirty="0"/>
              <a:t>‘</a:t>
            </a:r>
            <a:r>
              <a:rPr lang="ko-KR" altLang="en-US" dirty="0"/>
              <a:t>전체 연락처 페이지</a:t>
            </a:r>
            <a:r>
              <a:rPr lang="en-US" altLang="ko-KR" dirty="0"/>
              <a:t>’</a:t>
            </a:r>
            <a:r>
              <a:rPr lang="ko-KR" altLang="en-US" dirty="0"/>
              <a:t>로 이동</a:t>
            </a:r>
            <a:endParaRPr lang="en-US" altLang="ko-KR" dirty="0"/>
          </a:p>
          <a:p>
            <a:pPr lvl="3"/>
            <a:r>
              <a:rPr lang="en-US" altLang="ko-KR" dirty="0"/>
              <a:t>contactController.js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단계 </a:t>
            </a:r>
            <a:r>
              <a:rPr lang="en-US" altLang="ko-KR" dirty="0"/>
              <a:t>6. </a:t>
            </a:r>
            <a:r>
              <a:rPr lang="ko-KR" altLang="en-US" dirty="0"/>
              <a:t>동작 확인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EAD23A-C602-B071-C292-A624FF9E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셋째 마당 </a:t>
            </a:r>
            <a:r>
              <a:rPr lang="en-US" altLang="ko-KR" dirty="0">
                <a:solidFill>
                  <a:schemeClr val="tx2"/>
                </a:solidFill>
              </a:rPr>
              <a:t>– </a:t>
            </a:r>
            <a:r>
              <a:rPr lang="ko-KR" altLang="en-US" dirty="0">
                <a:solidFill>
                  <a:schemeClr val="tx2"/>
                </a:solidFill>
              </a:rPr>
              <a:t>웹 애플리케이션 완성하기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11. </a:t>
            </a:r>
            <a:r>
              <a:rPr lang="ko-KR" altLang="en-US" dirty="0"/>
              <a:t>폼에서 </a:t>
            </a:r>
            <a:r>
              <a:rPr lang="ko-KR" altLang="en-US" dirty="0" err="1"/>
              <a:t>라우트</a:t>
            </a:r>
            <a:r>
              <a:rPr lang="ko-KR" altLang="en-US" dirty="0"/>
              <a:t> 처리하기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765382-606F-D7B3-3A3E-982BDF8D03A2}"/>
              </a:ext>
            </a:extLst>
          </p:cNvPr>
          <p:cNvSpPr/>
          <p:nvPr/>
        </p:nvSpPr>
        <p:spPr>
          <a:xfrm>
            <a:off x="1152525" y="1718151"/>
            <a:ext cx="8136904" cy="338437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Create a contact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POST /contacts/add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asyncHandler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새 연락처 추가하기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필수값이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입력되지 않았습니다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'/contacts'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086F25-60E6-706B-F888-DF7D2D05673C}"/>
              </a:ext>
            </a:extLst>
          </p:cNvPr>
          <p:cNvSpPr/>
          <p:nvPr/>
        </p:nvSpPr>
        <p:spPr>
          <a:xfrm>
            <a:off x="1440557" y="4398231"/>
            <a:ext cx="2880320" cy="2520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E80B36-DF0A-0681-1908-45F96FD64BFD}"/>
              </a:ext>
            </a:extLst>
          </p:cNvPr>
          <p:cNvSpPr/>
          <p:nvPr/>
        </p:nvSpPr>
        <p:spPr>
          <a:xfrm>
            <a:off x="2880717" y="2196063"/>
            <a:ext cx="1512168" cy="252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11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0A0C-7A5C-9746-B1F3-96AB7FC8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CEACCA-1301-EC80-35E9-B71EB1CE61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ACD8FD-0136-920B-7892-EF4C438BFC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자바스크립트 비동기 처리</a:t>
            </a:r>
            <a:endParaRPr lang="en-US" altLang="ko-KR" dirty="0"/>
          </a:p>
          <a:p>
            <a:pPr lvl="1"/>
            <a:r>
              <a:rPr lang="ko-KR" altLang="en-US" dirty="0"/>
              <a:t>동기 처리</a:t>
            </a:r>
            <a:endParaRPr lang="en-US" altLang="ko-KR" dirty="0"/>
          </a:p>
          <a:p>
            <a:pPr lvl="2"/>
            <a:r>
              <a:rPr lang="ko-KR" altLang="en-US" dirty="0"/>
              <a:t>코드를 작성한 순서대로 한 번에 하나씩 처리하는 방식</a:t>
            </a:r>
            <a:endParaRPr lang="en-US" altLang="ko-KR" dirty="0"/>
          </a:p>
          <a:p>
            <a:pPr lvl="2"/>
            <a:r>
              <a:rPr lang="en-US" altLang="ko-KR" dirty="0"/>
              <a:t>Do it! – </a:t>
            </a:r>
            <a:r>
              <a:rPr lang="ko-KR" altLang="en-US" dirty="0"/>
              <a:t>동기처리</a:t>
            </a:r>
            <a:r>
              <a:rPr lang="en-US" altLang="ko-KR" dirty="0"/>
              <a:t>(02\sync.js)</a:t>
            </a:r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A7FE59-1CD3-CF84-1E77-173865E3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CDCEE0-D5D8-CBD6-6896-6EBE05588583}"/>
              </a:ext>
            </a:extLst>
          </p:cNvPr>
          <p:cNvSpPr/>
          <p:nvPr/>
        </p:nvSpPr>
        <p:spPr>
          <a:xfrm>
            <a:off x="1872605" y="1871935"/>
            <a:ext cx="3456384" cy="362709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DD78B9-EFFD-62F7-AAAF-0B4FB553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62" y="3096071"/>
            <a:ext cx="3915321" cy="857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2DDCF65-772D-7ECD-01DA-5245B3A3BBAE}"/>
              </a:ext>
            </a:extLst>
          </p:cNvPr>
          <p:cNvSpPr/>
          <p:nvPr/>
        </p:nvSpPr>
        <p:spPr>
          <a:xfrm>
            <a:off x="5486979" y="2015951"/>
            <a:ext cx="216024" cy="3312368"/>
          </a:xfrm>
          <a:prstGeom prst="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2279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4D0D-FD4A-025B-377D-C2F1345E4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E68D0-2A28-4E4A-C3D2-23E1E97B01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280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9B6BA3-2A04-07F0-C73F-8FCECF58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en-US" altLang="ko-KR" dirty="0"/>
              <a:t>Do it! Node.js</a:t>
            </a:r>
            <a:r>
              <a:rPr lang="ko-KR" altLang="en-US" dirty="0"/>
              <a:t> 프로그래밍 입문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51D3D6-F1D1-C303-E0D0-BED9B207FBE5}"/>
              </a:ext>
            </a:extLst>
          </p:cNvPr>
          <p:cNvSpPr/>
          <p:nvPr/>
        </p:nvSpPr>
        <p:spPr>
          <a:xfrm>
            <a:off x="1" y="2087959"/>
            <a:ext cx="1152207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수고하셨습니다</a:t>
            </a:r>
            <a:r>
              <a:rPr lang="en-US" altLang="ko-KR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!!</a:t>
            </a:r>
            <a:endParaRPr lang="en-US" altLang="ko-K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53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32C9C-6199-81A0-018B-C3B40AD0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BDEC1-E8C3-7ADC-96B4-3969579D37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29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FABCF-4AA6-60DA-91CE-8C64387869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자바스크립트 비동기 처리</a:t>
            </a:r>
            <a:endParaRPr lang="en-US" altLang="ko-KR" dirty="0"/>
          </a:p>
          <a:p>
            <a:pPr lvl="1"/>
            <a:r>
              <a:rPr lang="ko-KR" altLang="en-US" dirty="0"/>
              <a:t>비동기 처리</a:t>
            </a:r>
            <a:endParaRPr lang="en-US" altLang="ko-KR" dirty="0"/>
          </a:p>
          <a:p>
            <a:pPr lvl="3"/>
            <a:r>
              <a:rPr lang="ko-KR" altLang="en-US" dirty="0"/>
              <a:t>식권 판매기 앞에서 한 사람이 지갑을 찾는지 주머니를 </a:t>
            </a:r>
            <a:r>
              <a:rPr lang="ko-KR" altLang="en-US" dirty="0" err="1"/>
              <a:t>더듬</a:t>
            </a:r>
            <a:r>
              <a:rPr lang="ko-KR" altLang="en-US" dirty="0"/>
              <a:t> </a:t>
            </a:r>
            <a:r>
              <a:rPr lang="ko-KR" altLang="en-US" dirty="0" err="1"/>
              <a:t>거리고</a:t>
            </a:r>
            <a:r>
              <a:rPr lang="ko-KR" altLang="en-US" dirty="0"/>
              <a:t> 있기를 무려 </a:t>
            </a:r>
            <a:r>
              <a:rPr lang="en-US" altLang="ko-KR" dirty="0"/>
              <a:t>5</a:t>
            </a:r>
            <a:r>
              <a:rPr lang="ko-KR" altLang="en-US" dirty="0"/>
              <a:t>분</a:t>
            </a:r>
            <a:r>
              <a:rPr lang="en-US" altLang="ko-KR" dirty="0"/>
              <a:t>! </a:t>
            </a:r>
            <a:r>
              <a:rPr lang="ko-KR" altLang="en-US" dirty="0"/>
              <a:t>뒤에 있던 사람은 어떻게 해야 하지</a:t>
            </a:r>
            <a:r>
              <a:rPr lang="en-US" altLang="ko-KR" dirty="0"/>
              <a:t>? </a:t>
            </a:r>
            <a:r>
              <a:rPr lang="ko-KR" altLang="en-US" dirty="0"/>
              <a:t>다시 말해서</a:t>
            </a:r>
            <a:r>
              <a:rPr lang="en-US" altLang="ko-KR" dirty="0"/>
              <a:t>, </a:t>
            </a:r>
            <a:r>
              <a:rPr lang="ko-KR" altLang="en-US" dirty="0"/>
              <a:t>프로그램 실행 중간에 시간이 많이 걸리는 작업이 있다면 어떻게 할까요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시간이 </a:t>
            </a:r>
            <a:r>
              <a:rPr lang="ko-KR" altLang="en-US" dirty="0" err="1">
                <a:sym typeface="Wingdings" panose="05000000000000000000" pitchFamily="2" charset="2"/>
              </a:rPr>
              <a:t>올래</a:t>
            </a:r>
            <a:r>
              <a:rPr lang="ko-KR" altLang="en-US" dirty="0">
                <a:sym typeface="Wingdings" panose="05000000000000000000" pitchFamily="2" charset="2"/>
              </a:rPr>
              <a:t> 걸리고 있는 그 작업이 다른 작업에 영향을 주는 것이 아니라면 그 작업이 완료가 되지 않았더라도 급한 일을 먼저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Do it! </a:t>
            </a:r>
            <a:r>
              <a:rPr lang="ko-KR" altLang="en-US" dirty="0">
                <a:sym typeface="Wingdings" panose="05000000000000000000" pitchFamily="2" charset="2"/>
              </a:rPr>
              <a:t>비동기 처리</a:t>
            </a:r>
            <a:r>
              <a:rPr lang="en-US" altLang="ko-KR" dirty="0">
                <a:sym typeface="Wingdings" panose="05000000000000000000" pitchFamily="2" charset="2"/>
              </a:rPr>
              <a:t>(02\async-1.js)</a:t>
            </a:r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7109D-47F1-B215-0258-D27E4E0E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F723D6-2F6C-CC7F-C8AC-575164DE4A64}"/>
              </a:ext>
            </a:extLst>
          </p:cNvPr>
          <p:cNvSpPr/>
          <p:nvPr/>
        </p:nvSpPr>
        <p:spPr>
          <a:xfrm>
            <a:off x="1699824" y="1943943"/>
            <a:ext cx="3600400" cy="372214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displayB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displayB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D65250-77D3-68B8-EE31-7F9313C4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050" y="3320879"/>
            <a:ext cx="4191585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5422629" cy="1745730"/>
          </a:xfrm>
        </p:spPr>
        <p:txBody>
          <a:bodyPr/>
          <a:lstStyle/>
          <a:p>
            <a:r>
              <a:rPr lang="ko-KR" altLang="en-US" dirty="0"/>
              <a:t>첫째 마당</a:t>
            </a:r>
            <a:endParaRPr lang="en-US" altLang="ko-KR" dirty="0"/>
          </a:p>
          <a:p>
            <a:pPr lvl="1"/>
            <a:r>
              <a:rPr lang="en-US" altLang="ko-KR" sz="1400" dirty="0"/>
              <a:t>01 </a:t>
            </a:r>
            <a:r>
              <a:rPr lang="ko-KR" altLang="en-US" sz="1400" dirty="0" err="1"/>
              <a:t>백엔드</a:t>
            </a:r>
            <a:r>
              <a:rPr lang="ko-KR" altLang="en-US" sz="1400" dirty="0"/>
              <a:t> 개발이 </a:t>
            </a:r>
            <a:r>
              <a:rPr lang="ko-KR" altLang="en-US" sz="1400" dirty="0" err="1"/>
              <a:t>뭔가요</a:t>
            </a:r>
            <a:r>
              <a:rPr lang="en-US" altLang="ko-KR" sz="1400" dirty="0"/>
              <a:t>? – </a:t>
            </a:r>
            <a:r>
              <a:rPr lang="ko-KR" altLang="en-US" sz="1400" dirty="0"/>
              <a:t>노드 시작하며 환경 설정하기</a:t>
            </a:r>
            <a:endParaRPr lang="en-US" altLang="ko-KR" sz="1400" dirty="0"/>
          </a:p>
          <a:p>
            <a:pPr lvl="1"/>
            <a:r>
              <a:rPr lang="en-US" altLang="ko-KR" sz="1400" dirty="0"/>
              <a:t>02 </a:t>
            </a:r>
            <a:r>
              <a:rPr lang="ko-KR" altLang="en-US" sz="1400" dirty="0"/>
              <a:t>자바스크립트 기초 문법과 모듈</a:t>
            </a:r>
            <a:endParaRPr lang="en-US" altLang="ko-KR" sz="1400" dirty="0"/>
          </a:p>
          <a:p>
            <a:pPr lvl="1"/>
            <a:r>
              <a:rPr lang="en-US" altLang="ko-KR" sz="1400" dirty="0"/>
              <a:t>03 </a:t>
            </a:r>
            <a:r>
              <a:rPr lang="ko-KR" altLang="en-US" sz="1400" dirty="0"/>
              <a:t>파일 관리하기 </a:t>
            </a:r>
            <a:r>
              <a:rPr lang="en-US" altLang="ko-KR" sz="1400" dirty="0"/>
              <a:t>– path, File System </a:t>
            </a:r>
            <a:r>
              <a:rPr lang="ko-KR" altLang="en-US" sz="1400" dirty="0"/>
              <a:t>모듈</a:t>
            </a:r>
            <a:endParaRPr lang="en-US" altLang="ko-KR" sz="1400" dirty="0"/>
          </a:p>
          <a:p>
            <a:pPr lvl="1"/>
            <a:r>
              <a:rPr lang="en-US" altLang="ko-KR" sz="1400" dirty="0"/>
              <a:t>04 </a:t>
            </a:r>
            <a:r>
              <a:rPr lang="ko-KR" altLang="en-US" sz="1400" dirty="0"/>
              <a:t>네트워크 기초 및 서버 만들기</a:t>
            </a:r>
            <a:endParaRPr lang="en-US" altLang="ko-KR" sz="1400" dirty="0"/>
          </a:p>
          <a:p>
            <a:pPr lvl="1"/>
            <a:r>
              <a:rPr lang="en-US" altLang="ko-KR" sz="1400" dirty="0"/>
              <a:t>05 </a:t>
            </a:r>
            <a:r>
              <a:rPr lang="ko-KR" altLang="en-US" sz="1400" dirty="0"/>
              <a:t>노드와 비동기 처리</a:t>
            </a:r>
            <a:endParaRPr lang="en-US" altLang="ko-KR" sz="1400" dirty="0"/>
          </a:p>
          <a:p>
            <a:r>
              <a:rPr lang="ko-KR" altLang="en-US" dirty="0"/>
              <a:t>둘째 마다</a:t>
            </a:r>
            <a:endParaRPr lang="en-US" altLang="ko-KR" dirty="0"/>
          </a:p>
          <a:p>
            <a:pPr lvl="1"/>
            <a:r>
              <a:rPr lang="en-US" altLang="ko-KR" sz="1400" dirty="0"/>
              <a:t>06 </a:t>
            </a:r>
            <a:r>
              <a:rPr lang="ko-KR" altLang="en-US" sz="1400" dirty="0"/>
              <a:t>익스프레스로 더 쉽게 서버 만들기</a:t>
            </a:r>
            <a:endParaRPr lang="en-US" altLang="ko-KR" sz="1400" dirty="0"/>
          </a:p>
          <a:p>
            <a:pPr lvl="1"/>
            <a:r>
              <a:rPr lang="en-US" altLang="ko-KR" sz="1400" dirty="0"/>
              <a:t>07 </a:t>
            </a:r>
            <a:r>
              <a:rPr lang="ko-KR" altLang="en-US" sz="1400" dirty="0"/>
              <a:t>익스프레스 도우미</a:t>
            </a:r>
            <a:r>
              <a:rPr lang="en-US" altLang="ko-KR" sz="1400" dirty="0"/>
              <a:t>, </a:t>
            </a:r>
            <a:r>
              <a:rPr lang="ko-KR" altLang="en-US" sz="1400" dirty="0"/>
              <a:t>미들웨어</a:t>
            </a:r>
            <a:endParaRPr lang="en-US" altLang="ko-KR" sz="1400" dirty="0"/>
          </a:p>
          <a:p>
            <a:pPr lvl="1"/>
            <a:r>
              <a:rPr lang="en-US" altLang="ko-KR" sz="1400" dirty="0"/>
              <a:t>08 </a:t>
            </a:r>
            <a:r>
              <a:rPr lang="ko-KR" altLang="en-US" sz="1400" dirty="0"/>
              <a:t>몽고 </a:t>
            </a:r>
            <a:r>
              <a:rPr lang="en-US" altLang="ko-KR" sz="1400" dirty="0"/>
              <a:t>DB</a:t>
            </a:r>
            <a:r>
              <a:rPr lang="ko-KR" altLang="en-US" sz="1400" dirty="0"/>
              <a:t>와 데이터베이스</a:t>
            </a:r>
            <a:endParaRPr lang="en-US" altLang="ko-KR" sz="1400" dirty="0"/>
          </a:p>
          <a:p>
            <a:pPr lvl="1"/>
            <a:r>
              <a:rPr lang="en-US" altLang="ko-KR" sz="1400" dirty="0"/>
              <a:t>09 CRUD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위한 </a:t>
            </a:r>
            <a:r>
              <a:rPr lang="en-US" altLang="ko-KR" sz="1400" dirty="0"/>
              <a:t>API </a:t>
            </a:r>
            <a:r>
              <a:rPr lang="ko-KR" altLang="en-US" sz="1400" dirty="0"/>
              <a:t>작성하기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400049"/>
          </a:xfrm>
        </p:spPr>
        <p:txBody>
          <a:bodyPr/>
          <a:lstStyle/>
          <a:p>
            <a:r>
              <a:rPr lang="ko-KR" altLang="en-US" dirty="0"/>
              <a:t>목 차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351FDC08-5CE8-5C75-5AD7-692FB58B8451}"/>
              </a:ext>
            </a:extLst>
          </p:cNvPr>
          <p:cNvSpPr txBox="1">
            <a:spLocks/>
          </p:cNvSpPr>
          <p:nvPr/>
        </p:nvSpPr>
        <p:spPr>
          <a:xfrm>
            <a:off x="5804077" y="578149"/>
            <a:ext cx="5422629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8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2835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셋째 마당</a:t>
            </a:r>
            <a:endParaRPr lang="en-US" altLang="ko-KR" dirty="0"/>
          </a:p>
          <a:p>
            <a:pPr lvl="1"/>
            <a:r>
              <a:rPr lang="en-US" altLang="ko-KR" dirty="0"/>
              <a:t>10 </a:t>
            </a:r>
            <a:r>
              <a:rPr lang="ko-KR" altLang="en-US" dirty="0"/>
              <a:t>템플릿 엔진으로 인터페이스 만들기</a:t>
            </a:r>
            <a:endParaRPr lang="en-US" altLang="ko-KR" dirty="0"/>
          </a:p>
          <a:p>
            <a:pPr lvl="1"/>
            <a:r>
              <a:rPr lang="en-US" altLang="ko-KR" dirty="0"/>
              <a:t>11 </a:t>
            </a:r>
            <a:r>
              <a:rPr lang="ko-KR" altLang="en-US" dirty="0"/>
              <a:t>폼에서 라우터 처리하기</a:t>
            </a:r>
            <a:endParaRPr lang="en-US" altLang="ko-KR" dirty="0"/>
          </a:p>
          <a:p>
            <a:pPr lvl="1"/>
            <a:r>
              <a:rPr lang="en-US" altLang="ko-KR" dirty="0"/>
              <a:t>12 </a:t>
            </a:r>
            <a:r>
              <a:rPr lang="ko-KR" altLang="en-US" dirty="0" err="1"/>
              <a:t>웹애플리케이션에서</a:t>
            </a:r>
            <a:r>
              <a:rPr lang="ko-KR" altLang="en-US" dirty="0"/>
              <a:t> 관리자 등록하기</a:t>
            </a:r>
            <a:endParaRPr lang="en-US" altLang="ko-KR" dirty="0"/>
          </a:p>
          <a:p>
            <a:pPr lvl="1"/>
            <a:r>
              <a:rPr lang="en-US" altLang="ko-KR" dirty="0"/>
              <a:t>13 </a:t>
            </a:r>
            <a:r>
              <a:rPr lang="ko-KR" altLang="en-US" dirty="0" err="1"/>
              <a:t>웹애플리케이션에서</a:t>
            </a:r>
            <a:r>
              <a:rPr lang="ko-KR" altLang="en-US" dirty="0"/>
              <a:t> 사용자 인증하기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넷째 마다</a:t>
            </a:r>
            <a:endParaRPr lang="en-US" altLang="ko-KR" dirty="0"/>
          </a:p>
          <a:p>
            <a:pPr lvl="1"/>
            <a:r>
              <a:rPr lang="en-US" altLang="ko-KR" dirty="0"/>
              <a:t>14 </a:t>
            </a:r>
            <a:r>
              <a:rPr lang="ko-KR" altLang="en-US" dirty="0"/>
              <a:t>블로그 애플리케이션 시작하기</a:t>
            </a:r>
            <a:endParaRPr lang="en-US" altLang="ko-KR" dirty="0"/>
          </a:p>
          <a:p>
            <a:pPr lvl="1"/>
            <a:r>
              <a:rPr lang="en-US" altLang="ko-KR" dirty="0"/>
              <a:t>15 </a:t>
            </a:r>
            <a:r>
              <a:rPr lang="ko-KR" altLang="en-US" dirty="0"/>
              <a:t>블로그 관리자 페이지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8790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D14E0-79BC-4BED-1900-C66930D7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4E2BBE-A49B-10ED-77DC-E3C92FE20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ABF18-370B-86DA-B624-A7ED49EE50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자바스크립트 비동기 처리</a:t>
            </a:r>
            <a:endParaRPr lang="en-US" altLang="ko-KR" dirty="0"/>
          </a:p>
          <a:p>
            <a:pPr lvl="1"/>
            <a:r>
              <a:rPr lang="ko-KR" altLang="en-US" dirty="0"/>
              <a:t>비동기 처리</a:t>
            </a:r>
            <a:endParaRPr lang="en-US" altLang="ko-KR" dirty="0"/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Do it! </a:t>
            </a:r>
            <a:r>
              <a:rPr lang="ko-KR" altLang="en-US" dirty="0">
                <a:sym typeface="Wingdings" panose="05000000000000000000" pitchFamily="2" charset="2"/>
              </a:rPr>
              <a:t>비동기 처리</a:t>
            </a:r>
            <a:r>
              <a:rPr lang="en-US" altLang="ko-KR" dirty="0">
                <a:sym typeface="Wingdings" panose="05000000000000000000" pitchFamily="2" charset="2"/>
              </a:rPr>
              <a:t>(02\async-2.js)</a:t>
            </a: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B</a:t>
            </a:r>
            <a:r>
              <a:rPr lang="ko-KR" altLang="en-US" dirty="0">
                <a:sym typeface="Wingdings" panose="05000000000000000000" pitchFamily="2" charset="2"/>
              </a:rPr>
              <a:t>를 출력 후에는 </a:t>
            </a:r>
            <a:r>
              <a:rPr lang="en-US" altLang="ko-KR" dirty="0">
                <a:sym typeface="Wingdings" panose="05000000000000000000" pitchFamily="2" charset="2"/>
              </a:rPr>
              <a:t>C</a:t>
            </a:r>
            <a:r>
              <a:rPr lang="ko-KR" altLang="en-US" dirty="0">
                <a:sym typeface="Wingdings" panose="05000000000000000000" pitchFamily="2" charset="2"/>
              </a:rPr>
              <a:t>가 수행되어야 하는 경우 </a:t>
            </a:r>
            <a:r>
              <a:rPr lang="en-US" altLang="ko-KR" dirty="0">
                <a:sym typeface="Wingdings" panose="05000000000000000000" pitchFamily="2" charset="2"/>
              </a:rPr>
              <a:t> “display </a:t>
            </a:r>
            <a:r>
              <a:rPr lang="ko-KR" altLang="en-US" dirty="0">
                <a:sym typeface="Wingdings" panose="05000000000000000000" pitchFamily="2" charset="2"/>
              </a:rPr>
              <a:t>다음에 </a:t>
            </a:r>
            <a:r>
              <a:rPr lang="en-US" altLang="ko-KR" dirty="0" err="1">
                <a:sym typeface="Wingdings" panose="05000000000000000000" pitchFamily="2" charset="2"/>
              </a:rPr>
              <a:t>displayC</a:t>
            </a:r>
            <a:r>
              <a:rPr lang="ko-KR" altLang="en-US" dirty="0">
                <a:sym typeface="Wingdings" panose="05000000000000000000" pitchFamily="2" charset="2"/>
              </a:rPr>
              <a:t>를 실행해라</a:t>
            </a:r>
            <a:r>
              <a:rPr lang="en-US" altLang="ko-KR" dirty="0">
                <a:sym typeface="Wingdings" panose="05000000000000000000" pitchFamily="2" charset="2"/>
              </a:rPr>
              <a:t>＂</a:t>
            </a:r>
            <a:r>
              <a:rPr lang="ko-KR" altLang="en-US" dirty="0">
                <a:sym typeface="Wingdings" panose="05000000000000000000" pitchFamily="2" charset="2"/>
              </a:rPr>
              <a:t>라고 </a:t>
            </a:r>
            <a:r>
              <a:rPr lang="ko-KR" altLang="en-US" dirty="0" err="1">
                <a:sym typeface="Wingdings" panose="05000000000000000000" pitchFamily="2" charset="2"/>
              </a:rPr>
              <a:t>지시해야함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542925" lvl="2" indent="0">
              <a:buNone/>
            </a:pP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63186C-9052-9230-A138-C3D10A4E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CAAC78-BA25-6919-B834-CCB0C3379E7F}"/>
              </a:ext>
            </a:extLst>
          </p:cNvPr>
          <p:cNvSpPr/>
          <p:nvPr/>
        </p:nvSpPr>
        <p:spPr>
          <a:xfrm>
            <a:off x="1449108" y="1894210"/>
            <a:ext cx="3600400" cy="372214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displayB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dispalyA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displayB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462865-7810-B94B-C1C3-205476B8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58" y="3336123"/>
            <a:ext cx="4182059" cy="838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1597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91307-E209-3D1E-26C8-3C63C754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C43014-50D1-53A0-F84F-B96EF53DE7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202E43-5767-AB0D-3A3D-A8C4DC1F6E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자바스크립트 비동기 처리</a:t>
            </a:r>
            <a:endParaRPr lang="en-US" altLang="ko-KR" dirty="0"/>
          </a:p>
          <a:p>
            <a:pPr lvl="1"/>
            <a:r>
              <a:rPr lang="ko-KR" altLang="en-US" dirty="0"/>
              <a:t>자바스크립트에서 비동기 처리를 할 때 사용하는 방법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5EEED5-9566-83F4-7A15-C126DCDF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F63470-B66B-54FD-E688-61CB289BDF70}"/>
              </a:ext>
            </a:extLst>
          </p:cNvPr>
          <p:cNvGrpSpPr/>
          <p:nvPr/>
        </p:nvGrpSpPr>
        <p:grpSpPr>
          <a:xfrm>
            <a:off x="1407306" y="1451014"/>
            <a:ext cx="8697539" cy="2448267"/>
            <a:chOff x="881742" y="2052386"/>
            <a:chExt cx="8697539" cy="24482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BDDF61-8B07-C26D-212F-6954FF6A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659" y="2052386"/>
              <a:ext cx="8611802" cy="11431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BA4E7C-0F0A-D476-2F5D-9FBCDB6D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742" y="3195546"/>
              <a:ext cx="8697539" cy="1305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449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1CE15-9D6B-6D8A-F60E-F9A48F408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74668C-9B15-4484-D36F-DC6819083F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164B28-737E-5B56-21F9-B333144319A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자바스크립트 비동기 처리 </a:t>
            </a:r>
            <a:r>
              <a:rPr lang="en-US" altLang="ko-KR" dirty="0"/>
              <a:t>/ </a:t>
            </a:r>
            <a:r>
              <a:rPr lang="ko-KR" altLang="en-US" dirty="0"/>
              <a:t>콜백함수</a:t>
            </a:r>
            <a:endParaRPr lang="en-US" altLang="ko-KR" dirty="0"/>
          </a:p>
          <a:p>
            <a:pPr lvl="1"/>
            <a:r>
              <a:rPr lang="ko-KR" altLang="en-US" dirty="0"/>
              <a:t>콜백함수 </a:t>
            </a:r>
            <a:endParaRPr lang="en-US" altLang="ko-KR" dirty="0"/>
          </a:p>
          <a:p>
            <a:pPr lvl="2"/>
            <a:r>
              <a:rPr lang="ko-KR" altLang="en-US" dirty="0"/>
              <a:t>매개변수로 다른 </a:t>
            </a:r>
            <a:r>
              <a:rPr lang="ko-KR" altLang="en-US" dirty="0" err="1"/>
              <a:t>함수에게</a:t>
            </a:r>
            <a:r>
              <a:rPr lang="ko-KR" altLang="en-US" dirty="0"/>
              <a:t> 전달되는 함수</a:t>
            </a:r>
            <a:endParaRPr lang="en-US" altLang="ko-KR" dirty="0"/>
          </a:p>
          <a:p>
            <a:pPr lvl="2"/>
            <a:r>
              <a:rPr lang="ko-KR" altLang="en-US" dirty="0"/>
              <a:t>함수 이름을 콜백으로 사용할 수도 있고 함수 자체를 콜백으로 사용할 수 있음</a:t>
            </a:r>
            <a:endParaRPr lang="en-US" altLang="ko-KR" dirty="0"/>
          </a:p>
          <a:p>
            <a:pPr lvl="3"/>
            <a:r>
              <a:rPr lang="ko-KR" altLang="en-US" dirty="0"/>
              <a:t>함수의 매개변수로 함수 이름 전달할 수도 있고 함수 매개 변수 정의 부분에서 정의 자체를 정의할 수 있음</a:t>
            </a:r>
            <a:endParaRPr lang="en-US" altLang="ko-KR" dirty="0"/>
          </a:p>
          <a:p>
            <a:pPr lvl="1"/>
            <a:r>
              <a:rPr lang="ko-KR" altLang="en-US" dirty="0"/>
              <a:t>함수 이름을 콜백으로 사용하기</a:t>
            </a:r>
            <a:endParaRPr lang="en-US" altLang="ko-KR" dirty="0"/>
          </a:p>
          <a:p>
            <a:pPr lvl="2"/>
            <a:r>
              <a:rPr lang="ko-KR" altLang="en-US" dirty="0" err="1"/>
              <a:t>콜백</a:t>
            </a:r>
            <a:r>
              <a:rPr lang="ko-KR" altLang="en-US" dirty="0"/>
              <a:t> 함수로 비동기 처리하는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904527-7EDF-B66D-247C-68E47D09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F54AE9-8234-4034-0599-178E2CB0BF51}"/>
              </a:ext>
            </a:extLst>
          </p:cNvPr>
          <p:cNvSpPr/>
          <p:nvPr/>
        </p:nvSpPr>
        <p:spPr>
          <a:xfrm>
            <a:off x="1110619" y="2585983"/>
            <a:ext cx="4680520" cy="303036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주문 접수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완료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라떼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400BED-D1AC-0E49-BA53-0862B93C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401" y="3841927"/>
            <a:ext cx="4401164" cy="628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40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88B05-6964-7F5B-EA47-B74F45FF1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EB0290-DB8F-B537-7835-5793AA0937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D8027A-B767-5431-2153-B44B93D6DF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자바스크립트 비동기 처리 </a:t>
            </a:r>
            <a:r>
              <a:rPr lang="en-US" altLang="ko-KR" dirty="0"/>
              <a:t>/ </a:t>
            </a:r>
            <a:r>
              <a:rPr lang="ko-KR" altLang="en-US" dirty="0" err="1"/>
              <a:t>프라미스</a:t>
            </a:r>
            <a:endParaRPr lang="en-US" altLang="ko-KR" dirty="0"/>
          </a:p>
          <a:p>
            <a:pPr lvl="1"/>
            <a:r>
              <a:rPr lang="ko-KR" altLang="en-US" dirty="0" err="1"/>
              <a:t>프라미스</a:t>
            </a:r>
            <a:r>
              <a:rPr lang="ko-KR" altLang="en-US" dirty="0"/>
              <a:t> 객체</a:t>
            </a:r>
            <a:endParaRPr lang="en-US" altLang="ko-KR" dirty="0"/>
          </a:p>
          <a:p>
            <a:pPr lvl="2"/>
            <a:r>
              <a:rPr lang="ko-KR" altLang="en-US" dirty="0"/>
              <a:t>처리에 성공 했을 때와 성공하지 않았을 때의 반환 결과를 미리 약속해 둔 것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프라미스</a:t>
            </a:r>
            <a:r>
              <a:rPr lang="ko-KR" altLang="en-US" dirty="0"/>
              <a:t> </a:t>
            </a:r>
            <a:r>
              <a:rPr lang="en-US" altLang="ko-KR" dirty="0"/>
              <a:t>(02\promise.js)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FD6337-FD14-5028-2B3B-06753EDC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67EF06-CBBD-E722-F286-82128C3DB4F9}"/>
              </a:ext>
            </a:extLst>
          </p:cNvPr>
          <p:cNvSpPr/>
          <p:nvPr/>
        </p:nvSpPr>
        <p:spPr>
          <a:xfrm>
            <a:off x="360437" y="1827591"/>
            <a:ext cx="5328592" cy="403009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likePizza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pizza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likePizza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피자를 주문합니다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피자를 주문하지 않습니다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pizza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A79FF6-B8C9-344D-E5EA-F2296FFDF00C}"/>
              </a:ext>
            </a:extLst>
          </p:cNvPr>
          <p:cNvSpPr/>
          <p:nvPr/>
        </p:nvSpPr>
        <p:spPr>
          <a:xfrm>
            <a:off x="5763460" y="1831826"/>
            <a:ext cx="5328592" cy="403009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likePizza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pizza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likePizza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피자를 주문합니다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피자를 주문하지 않습니다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pizza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363198-5DF7-7601-4A2C-B5D734480232}"/>
              </a:ext>
            </a:extLst>
          </p:cNvPr>
          <p:cNvSpPr/>
          <p:nvPr/>
        </p:nvSpPr>
        <p:spPr>
          <a:xfrm>
            <a:off x="432445" y="4104183"/>
            <a:ext cx="5177314" cy="172781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0998D-E5DC-FBBE-49B5-F3EBC75E819C}"/>
              </a:ext>
            </a:extLst>
          </p:cNvPr>
          <p:cNvSpPr/>
          <p:nvPr/>
        </p:nvSpPr>
        <p:spPr>
          <a:xfrm>
            <a:off x="5828349" y="4568479"/>
            <a:ext cx="5177314" cy="79208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98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1724F-3164-D2F8-E361-31D14640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994A81-4E73-A10A-7DF1-44BF151204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38102A-012F-4F4E-89F1-A5B33BA0AA9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자바스크립트 비동기 처리 </a:t>
            </a:r>
            <a:r>
              <a:rPr lang="en-US" altLang="ko-KR" dirty="0"/>
              <a:t>/ </a:t>
            </a:r>
            <a:r>
              <a:rPr lang="ko-KR" altLang="en-US" dirty="0" err="1"/>
              <a:t>프라미스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 err="1"/>
              <a:t>프라미스</a:t>
            </a:r>
            <a:r>
              <a:rPr lang="ko-KR" altLang="en-US" dirty="0"/>
              <a:t> </a:t>
            </a:r>
            <a:r>
              <a:rPr lang="en-US" altLang="ko-KR" dirty="0"/>
              <a:t>(02\promise.js)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0D0B9-A7A5-04BF-8DC2-4EDB0AD1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9B1B75-5DA7-C4BA-7BE5-3D7F88DAE41A}"/>
              </a:ext>
            </a:extLst>
          </p:cNvPr>
          <p:cNvSpPr/>
          <p:nvPr/>
        </p:nvSpPr>
        <p:spPr>
          <a:xfrm>
            <a:off x="769597" y="1223863"/>
            <a:ext cx="5328592" cy="309436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likePizza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pizza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likePizza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피자를 주문합니다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피자를 주문하지 않습니다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pizza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)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182389D-8A53-A762-93DF-557D3B3201DB}"/>
              </a:ext>
            </a:extLst>
          </p:cNvPr>
          <p:cNvSpPr txBox="1">
            <a:spLocks/>
          </p:cNvSpPr>
          <p:nvPr/>
        </p:nvSpPr>
        <p:spPr>
          <a:xfrm>
            <a:off x="6164813" y="1223863"/>
            <a:ext cx="5090861" cy="1745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3755" rtl="0" eaLnBrk="1" latinLnBrk="0" hangingPunct="1">
              <a:lnSpc>
                <a:spcPct val="100000"/>
              </a:lnSpc>
              <a:spcBef>
                <a:spcPts val="1400"/>
              </a:spcBef>
              <a:buClr>
                <a:srgbClr val="506EA5"/>
              </a:buClr>
              <a:buFont typeface="돋움" pitchFamily="50" charset="-127"/>
              <a:buChar char="▐"/>
              <a:defRPr kumimoji="1" lang="ko-KR" altLang="en-US" sz="16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34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Wingdings 3" pitchFamily="18" charset="2"/>
              <a:buChar char=""/>
              <a:defRPr kumimoji="1" lang="ko-KR" altLang="en-US" sz="14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04850" indent="-161925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•"/>
              <a:defRPr kumimoji="1" lang="ko-KR" altLang="en-US" sz="12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0000" indent="-1980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돋움" pitchFamily="50" charset="-127"/>
              <a:buChar char="-"/>
              <a:defRPr kumimoji="1" lang="ko-KR" altLang="en-US" sz="1000" b="1" kern="1200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104900" indent="-190500" algn="l" defTabSz="913755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06EA5"/>
              </a:buClr>
              <a:buFont typeface="Arial" pitchFamily="34" charset="0"/>
              <a:buChar char="»"/>
              <a:defRPr kumimoji="1" lang="ko-KR" altLang="en-US" sz="900" b="1" kern="1200" baseline="0">
                <a:solidFill>
                  <a:schemeClr val="tx1"/>
                </a:solidFill>
                <a:latin typeface="맑은고딕"/>
                <a:ea typeface="맑은 고딕" pitchFamily="50" charset="-127"/>
                <a:cs typeface="+mn-cs"/>
              </a:defRPr>
            </a:lvl5pPr>
            <a:lvl6pPr marL="1080000" indent="108000" algn="l" defTabSz="913755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800" b="1" kern="1200">
                <a:solidFill>
                  <a:schemeClr val="bg1">
                    <a:lumMod val="50000"/>
                  </a:schemeClr>
                </a:solidFill>
                <a:latin typeface="맑은고딕"/>
                <a:ea typeface="+mn-ea"/>
                <a:cs typeface="+mn-cs"/>
              </a:defRPr>
            </a:lvl6pPr>
            <a:lvl7pPr marL="296972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01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480" indent="-228439" algn="l" defTabSz="91375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ko-KR" altLang="en-US" dirty="0" err="1"/>
              <a:t>프라미스</a:t>
            </a:r>
            <a:r>
              <a:rPr lang="ko-KR" altLang="en-US" dirty="0"/>
              <a:t> 객체</a:t>
            </a:r>
          </a:p>
          <a:p>
            <a:pPr lvl="2" fontAlgn="auto">
              <a:spcAft>
                <a:spcPts val="0"/>
              </a:spcAft>
            </a:pPr>
            <a:r>
              <a:rPr lang="ko-KR" altLang="en-US" dirty="0"/>
              <a:t>처리에 성공 했을 때와 성공하지 않았을 때의 반환 결과를 미리 약속해 둔 것</a:t>
            </a:r>
            <a:r>
              <a:rPr lang="en-US" altLang="ko-KR" dirty="0"/>
              <a:t>.</a:t>
            </a:r>
          </a:p>
          <a:p>
            <a:pPr lvl="2" fontAlgn="auto">
              <a:spcAft>
                <a:spcPts val="0"/>
              </a:spcAft>
            </a:pPr>
            <a:r>
              <a:rPr lang="en-US" altLang="ko-KR" dirty="0"/>
              <a:t>pizza </a:t>
            </a:r>
            <a:r>
              <a:rPr lang="ko-KR" altLang="en-US" dirty="0" err="1"/>
              <a:t>프라미스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endParaRPr lang="en-US" altLang="ko-KR" dirty="0"/>
          </a:p>
          <a:p>
            <a:pPr lvl="3" fontAlgn="auto">
              <a:spcAft>
                <a:spcPts val="0"/>
              </a:spcAft>
            </a:pPr>
            <a:r>
              <a:rPr lang="ko-KR" altLang="en-US" dirty="0"/>
              <a:t>성공했을 때</a:t>
            </a:r>
            <a:r>
              <a:rPr lang="en-US" altLang="ko-KR" dirty="0"/>
              <a:t>, ‘</a:t>
            </a:r>
            <a:r>
              <a:rPr lang="ko-KR" altLang="en-US" dirty="0"/>
              <a:t>피자를 주문합니다</a:t>
            </a:r>
            <a:r>
              <a:rPr lang="en-US" altLang="ko-KR" dirty="0"/>
              <a:t>.’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반환하고 실패했을 때</a:t>
            </a:r>
            <a:r>
              <a:rPr lang="en-US" altLang="ko-KR" dirty="0"/>
              <a:t>, ‘</a:t>
            </a:r>
            <a:r>
              <a:rPr lang="ko-KR" altLang="en-US" dirty="0"/>
              <a:t>피자를 주문하지 않습니다</a:t>
            </a:r>
            <a:r>
              <a:rPr lang="en-US" altLang="ko-KR" dirty="0"/>
              <a:t>.’</a:t>
            </a:r>
            <a:r>
              <a:rPr lang="ko-KR" altLang="en-US" dirty="0"/>
              <a:t>를 반환</a:t>
            </a:r>
            <a:endParaRPr lang="en-US" altLang="ko-KR" dirty="0"/>
          </a:p>
          <a:p>
            <a:pPr lvl="3" fontAlgn="auto">
              <a:spcAft>
                <a:spcPts val="0"/>
              </a:spcAft>
            </a:pPr>
            <a:r>
              <a:rPr lang="ko-KR" altLang="en-US" dirty="0"/>
              <a:t>성공이냐 </a:t>
            </a:r>
            <a:r>
              <a:rPr lang="ko-KR" altLang="en-US" dirty="0" err="1"/>
              <a:t>실패냐에</a:t>
            </a:r>
            <a:r>
              <a:rPr lang="ko-KR" altLang="en-US" dirty="0"/>
              <a:t> 따라 </a:t>
            </a:r>
            <a:r>
              <a:rPr lang="ko-KR" altLang="en-US" dirty="0" err="1"/>
              <a:t>반환값만</a:t>
            </a:r>
            <a:r>
              <a:rPr lang="ko-KR" altLang="en-US" dirty="0"/>
              <a:t> 가지고 있지 성공 실패에 따라 실행할 명령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를 가지고 있지 않음 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693C26-1D8B-DDC5-808A-F3FAC910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37" y="4525728"/>
            <a:ext cx="4201111" cy="438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799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01446-CD6E-C44F-0E76-297F2D7CC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62744-69B5-A5A6-DAFE-A12E05DE75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551D8-0B86-A789-6F33-B84D67EFA5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자바스크립트 비동기 처리 </a:t>
            </a:r>
            <a:r>
              <a:rPr lang="en-US" altLang="ko-KR" dirty="0"/>
              <a:t>/ async, await</a:t>
            </a:r>
          </a:p>
          <a:p>
            <a:pPr lvl="1"/>
            <a:r>
              <a:rPr lang="en-US" altLang="ko-KR" dirty="0"/>
              <a:t>async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기본 사용 형태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Do it! Async/await (02\await.js)</a:t>
            </a:r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D5E28E-C8ED-11E6-B2D2-050CD8C2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EDDAA3-0174-960F-1ABC-98970B226249}"/>
              </a:ext>
            </a:extLst>
          </p:cNvPr>
          <p:cNvSpPr/>
          <p:nvPr/>
        </p:nvSpPr>
        <p:spPr>
          <a:xfrm>
            <a:off x="4351920" y="1223863"/>
            <a:ext cx="2808312" cy="86409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함수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793FD-59BE-C294-44C4-F2F3FF7C2EB5}"/>
              </a:ext>
            </a:extLst>
          </p:cNvPr>
          <p:cNvSpPr/>
          <p:nvPr/>
        </p:nvSpPr>
        <p:spPr>
          <a:xfrm>
            <a:off x="1440557" y="2328080"/>
            <a:ext cx="8856984" cy="182821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"https://jsonplaceholder.typicode.com/users"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 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129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273AA-3B5A-B021-EB45-ABF167F11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1440FD-7888-5163-8E87-D5A8AEE1C5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540A96-6FCC-295D-8FAC-B0EACBCD9E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자바스크립트 비동기 처리 </a:t>
            </a:r>
            <a:r>
              <a:rPr lang="en-US" altLang="ko-KR" dirty="0"/>
              <a:t>/ async, await</a:t>
            </a:r>
          </a:p>
          <a:p>
            <a:pPr lvl="1"/>
            <a:r>
              <a:rPr lang="en-US" altLang="ko-KR" dirty="0"/>
              <a:t>Async(</a:t>
            </a:r>
            <a:r>
              <a:rPr lang="ko-KR" altLang="en-US" dirty="0"/>
              <a:t>비동기</a:t>
            </a:r>
            <a:r>
              <a:rPr lang="en-US" altLang="ko-KR" dirty="0"/>
              <a:t>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en-US" altLang="ko-KR" dirty="0"/>
              <a:t>Do it! Async/await (02\await.js)</a:t>
            </a:r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B5F1F4-6C90-24AE-A3A1-BBA2A288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364236-4AA2-5932-449A-D00D348414CA}"/>
              </a:ext>
            </a:extLst>
          </p:cNvPr>
          <p:cNvSpPr/>
          <p:nvPr/>
        </p:nvSpPr>
        <p:spPr>
          <a:xfrm>
            <a:off x="1440556" y="1915927"/>
            <a:ext cx="9721081" cy="182821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"https://jsonplaceholder.typicode.com/users"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//(1)  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                                       //(2)   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0082FF-3AC8-59CA-5CC0-B0EBB4765A30}"/>
              </a:ext>
            </a:extLst>
          </p:cNvPr>
          <p:cNvSpPr/>
          <p:nvPr/>
        </p:nvSpPr>
        <p:spPr>
          <a:xfrm>
            <a:off x="1523925" y="1999295"/>
            <a:ext cx="576064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6D185-026F-A388-C97A-AC5D669A460D}"/>
              </a:ext>
            </a:extLst>
          </p:cNvPr>
          <p:cNvSpPr txBox="1"/>
          <p:nvPr/>
        </p:nvSpPr>
        <p:spPr>
          <a:xfrm>
            <a:off x="2099989" y="1504801"/>
            <a:ext cx="5883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init</a:t>
            </a:r>
            <a:r>
              <a:rPr lang="en-US" altLang="ko-KR" sz="1400" b="1" dirty="0"/>
              <a:t>()</a:t>
            </a:r>
            <a:r>
              <a:rPr lang="ko-KR" altLang="en-US" sz="1400" b="1" dirty="0"/>
              <a:t>함수 내에서 비동기 처리를 할 것이므로 </a:t>
            </a:r>
            <a:r>
              <a:rPr lang="en-US" altLang="ko-KR" sz="1400" b="1" dirty="0"/>
              <a:t>async(</a:t>
            </a:r>
            <a:r>
              <a:rPr lang="ko-KR" altLang="en-US" sz="1400" b="1" dirty="0"/>
              <a:t>비동기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함수로 선언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4EB7D87F-B645-CC49-C4BE-925B8A1BA8DD}"/>
              </a:ext>
            </a:extLst>
          </p:cNvPr>
          <p:cNvCxnSpPr>
            <a:endCxn id="3" idx="0"/>
          </p:cNvCxnSpPr>
          <p:nvPr/>
        </p:nvCxnSpPr>
        <p:spPr>
          <a:xfrm rot="5400000">
            <a:off x="1803126" y="1702431"/>
            <a:ext cx="305695" cy="288032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EA4D5E-6E88-BC4E-CC35-2AA075279119}"/>
              </a:ext>
            </a:extLst>
          </p:cNvPr>
          <p:cNvSpPr/>
          <p:nvPr/>
        </p:nvSpPr>
        <p:spPr>
          <a:xfrm>
            <a:off x="4320877" y="2238388"/>
            <a:ext cx="576064" cy="21602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B33FD-C007-DC7B-BF59-C9C957A25C79}"/>
              </a:ext>
            </a:extLst>
          </p:cNvPr>
          <p:cNvSpPr txBox="1"/>
          <p:nvPr/>
        </p:nvSpPr>
        <p:spPr>
          <a:xfrm>
            <a:off x="3744813" y="3847492"/>
            <a:ext cx="3956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fetch() </a:t>
            </a:r>
            <a:r>
              <a:rPr lang="ko-KR" altLang="en-US" sz="1400" b="1" dirty="0"/>
              <a:t>함수는 주어진 </a:t>
            </a:r>
            <a:r>
              <a:rPr lang="en-US" altLang="ko-KR" sz="1400" b="1" dirty="0"/>
              <a:t>URL</a:t>
            </a:r>
            <a:r>
              <a:rPr lang="ko-KR" altLang="en-US" sz="1400" b="1" dirty="0"/>
              <a:t>에서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자료를 가져옴</a:t>
            </a:r>
            <a:r>
              <a:rPr lang="en-US" altLang="ko-KR" sz="1400" b="1" dirty="0"/>
              <a:t> </a:t>
            </a:r>
          </a:p>
          <a:p>
            <a:r>
              <a:rPr lang="ko-KR" altLang="en-US" sz="1400" b="1" dirty="0"/>
              <a:t>이 기능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함수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 비동기로 </a:t>
            </a:r>
            <a:r>
              <a:rPr lang="ko-KR" altLang="en-US" sz="1400" b="1" dirty="0" err="1"/>
              <a:t>동작시키려고</a:t>
            </a:r>
            <a:r>
              <a:rPr lang="ko-KR" altLang="en-US" sz="1400" b="1" dirty="0"/>
              <a:t> 함</a:t>
            </a:r>
            <a:endParaRPr lang="en-US" altLang="ko-KR" sz="1400" b="1" dirty="0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C2DF9179-2623-265E-D7CD-F379E537F741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>
            <a:off x="3744812" y="2446824"/>
            <a:ext cx="864091" cy="1662278"/>
          </a:xfrm>
          <a:prstGeom prst="curvedConnector4">
            <a:avLst>
              <a:gd name="adj1" fmla="val -26456"/>
              <a:gd name="adj2" fmla="val 57869"/>
            </a:avLst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E357BF-D29E-B42B-C7DB-B0A6A7B60E3C}"/>
              </a:ext>
            </a:extLst>
          </p:cNvPr>
          <p:cNvSpPr txBox="1"/>
          <p:nvPr/>
        </p:nvSpPr>
        <p:spPr>
          <a:xfrm>
            <a:off x="2448669" y="4474061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비동기로 </a:t>
            </a:r>
            <a:r>
              <a:rPr lang="ko-KR" altLang="en-US" sz="1400" b="1" dirty="0" err="1"/>
              <a:t>동작시키기</a:t>
            </a:r>
            <a:r>
              <a:rPr lang="ko-KR" altLang="en-US" sz="1400" b="1" dirty="0"/>
              <a:t> 위해 </a:t>
            </a:r>
            <a:r>
              <a:rPr lang="en-US" altLang="ko-KR" sz="1400" b="1" dirty="0"/>
              <a:t>await</a:t>
            </a:r>
            <a:r>
              <a:rPr lang="ko-KR" altLang="en-US" sz="1400" b="1" dirty="0"/>
              <a:t>를 앞에 붙였음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6CB62F-EDD7-F50A-249B-1241E216E1EB}"/>
              </a:ext>
            </a:extLst>
          </p:cNvPr>
          <p:cNvSpPr/>
          <p:nvPr/>
        </p:nvSpPr>
        <p:spPr>
          <a:xfrm>
            <a:off x="3636346" y="2231113"/>
            <a:ext cx="576064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8D1E731C-1889-0678-5767-4EE6E1038D8A}"/>
              </a:ext>
            </a:extLst>
          </p:cNvPr>
          <p:cNvCxnSpPr>
            <a:cxnSpLocks/>
            <a:stCxn id="16" idx="1"/>
            <a:endCxn id="23" idx="2"/>
          </p:cNvCxnSpPr>
          <p:nvPr/>
        </p:nvCxnSpPr>
        <p:spPr>
          <a:xfrm rot="10800000" flipH="1">
            <a:off x="2448668" y="2700656"/>
            <a:ext cx="1139667" cy="1927294"/>
          </a:xfrm>
          <a:prstGeom prst="curvedConnector4">
            <a:avLst>
              <a:gd name="adj1" fmla="val -20058"/>
              <a:gd name="adj2" fmla="val 53992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7827B3-C7F5-5B07-705A-FDCC73EFDAB0}"/>
              </a:ext>
            </a:extLst>
          </p:cNvPr>
          <p:cNvSpPr/>
          <p:nvPr/>
        </p:nvSpPr>
        <p:spPr>
          <a:xfrm>
            <a:off x="3300304" y="2484632"/>
            <a:ext cx="576064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7AA68C47-4822-4E63-62CF-C0593D17B066}"/>
              </a:ext>
            </a:extLst>
          </p:cNvPr>
          <p:cNvCxnSpPr>
            <a:stCxn id="16" idx="1"/>
            <a:endCxn id="17" idx="2"/>
          </p:cNvCxnSpPr>
          <p:nvPr/>
        </p:nvCxnSpPr>
        <p:spPr>
          <a:xfrm rot="10800000" flipH="1">
            <a:off x="2448668" y="2447138"/>
            <a:ext cx="1475709" cy="2180813"/>
          </a:xfrm>
          <a:prstGeom prst="curvedConnector4">
            <a:avLst>
              <a:gd name="adj1" fmla="val -14721"/>
              <a:gd name="adj2" fmla="val 43632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CC8102-D634-C050-0F5D-93E1E93091CB}"/>
              </a:ext>
            </a:extLst>
          </p:cNvPr>
          <p:cNvSpPr txBox="1"/>
          <p:nvPr/>
        </p:nvSpPr>
        <p:spPr>
          <a:xfrm>
            <a:off x="1255513" y="4943421"/>
            <a:ext cx="8935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fetch( )</a:t>
            </a:r>
            <a:r>
              <a:rPr lang="ko-KR" altLang="en-US" sz="1200" b="1" dirty="0">
                <a:solidFill>
                  <a:srgbClr val="FF0000"/>
                </a:solidFill>
              </a:rPr>
              <a:t> 함수는 비동기 방식으로 데이터를 수신하며 시간이 흐르더라도 최종적으로 동작이 완료가 되면 다음 명령</a:t>
            </a:r>
            <a:r>
              <a:rPr lang="en-US" altLang="ko-KR" sz="1200" b="1" dirty="0">
                <a:solidFill>
                  <a:srgbClr val="FF0000"/>
                </a:solidFill>
              </a:rPr>
              <a:t>((2))</a:t>
            </a:r>
            <a:r>
              <a:rPr lang="ko-KR" altLang="en-US" sz="1200" b="1" dirty="0">
                <a:solidFill>
                  <a:srgbClr val="FF0000"/>
                </a:solidFill>
              </a:rPr>
              <a:t>으로 </a:t>
            </a:r>
            <a:r>
              <a:rPr lang="ko-KR" altLang="en-US" sz="1200" b="1" dirty="0" err="1">
                <a:solidFill>
                  <a:srgbClr val="FF0000"/>
                </a:solidFill>
              </a:rPr>
              <a:t>넘어감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47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31EC-21FC-286B-1511-987DB11B1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B9587-549D-5BA6-DDF5-AA371C032B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A63074-D5BB-E814-07AC-5E8EB3122C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모듈 </a:t>
            </a:r>
            <a:r>
              <a:rPr lang="en-US" altLang="ko-KR" dirty="0"/>
              <a:t>/ </a:t>
            </a:r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모듈 시스템과 </a:t>
            </a:r>
            <a:r>
              <a:rPr lang="en-US" altLang="ko-KR" dirty="0"/>
              <a:t>ES </a:t>
            </a:r>
            <a:r>
              <a:rPr lang="ko-KR" altLang="en-US" dirty="0"/>
              <a:t>모듈 시스템</a:t>
            </a:r>
            <a:endParaRPr lang="en-US" altLang="ko-KR" dirty="0"/>
          </a:p>
          <a:p>
            <a:pPr lvl="1"/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모듈 시스템과 </a:t>
            </a:r>
            <a:r>
              <a:rPr lang="en-US" altLang="ko-KR" dirty="0"/>
              <a:t>ES </a:t>
            </a:r>
            <a:r>
              <a:rPr lang="ko-KR" altLang="en-US" dirty="0"/>
              <a:t>모듈 시스템</a:t>
            </a:r>
            <a:endParaRPr lang="en-US" altLang="ko-KR" dirty="0"/>
          </a:p>
          <a:p>
            <a:pPr lvl="2"/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모듈 시스템</a:t>
            </a:r>
            <a:endParaRPr lang="en-US" altLang="ko-KR" dirty="0"/>
          </a:p>
          <a:p>
            <a:pPr lvl="3"/>
            <a:r>
              <a:rPr lang="en-US" altLang="ko-KR" dirty="0"/>
              <a:t>Node.js</a:t>
            </a:r>
            <a:r>
              <a:rPr lang="ko-KR" altLang="en-US" dirty="0"/>
              <a:t>의 기본 모듈 시스템 </a:t>
            </a:r>
            <a:r>
              <a:rPr lang="en-US" altLang="ko-KR" dirty="0"/>
              <a:t>(require, </a:t>
            </a:r>
            <a:r>
              <a:rPr lang="en-US" altLang="ko-KR" dirty="0" err="1"/>
              <a:t>module.exports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ES </a:t>
            </a:r>
            <a:r>
              <a:rPr lang="ko-KR" altLang="en-US" dirty="0"/>
              <a:t>모듈 시스템</a:t>
            </a:r>
            <a:endParaRPr lang="en-US" altLang="ko-KR" dirty="0"/>
          </a:p>
          <a:p>
            <a:pPr lvl="3"/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에서 </a:t>
            </a:r>
            <a:r>
              <a:rPr lang="en-US" altLang="ko-KR" dirty="0"/>
              <a:t>ES </a:t>
            </a:r>
            <a:r>
              <a:rPr lang="ko-KR" altLang="en-US" dirty="0"/>
              <a:t>모듈 시스템 지원</a:t>
            </a:r>
            <a:r>
              <a:rPr lang="en-US" altLang="ko-KR" dirty="0"/>
              <a:t>(import, export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96506C-37E7-7A70-3BC6-09FF9613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4BAE34-79C9-EBD1-7441-1E7B5826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90" y="2406122"/>
            <a:ext cx="4879040" cy="230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8D273D-8212-C090-7410-2B3718BF4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5" y="2428842"/>
            <a:ext cx="4715136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37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5BEED-2083-2633-F31D-F89A60AD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9F79D2-78C0-8F02-6C4F-F9772D34F4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D68E54-17DA-049F-850E-1CEA11C81D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모듈 </a:t>
            </a:r>
            <a:r>
              <a:rPr lang="en-US" altLang="ko-KR" dirty="0"/>
              <a:t>/ </a:t>
            </a:r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모듈 시스템과 </a:t>
            </a:r>
            <a:r>
              <a:rPr lang="en-US" altLang="ko-KR" dirty="0"/>
              <a:t>ES </a:t>
            </a:r>
            <a:r>
              <a:rPr lang="ko-KR" altLang="en-US" dirty="0"/>
              <a:t>모듈 시스템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모듈 만들기</a:t>
            </a:r>
            <a:r>
              <a:rPr lang="en-US" altLang="ko-KR" dirty="0"/>
              <a:t>(02/greeting.js)</a:t>
            </a:r>
          </a:p>
          <a:p>
            <a:pPr lvl="2"/>
            <a:r>
              <a:rPr lang="ko-KR" altLang="en-US" dirty="0"/>
              <a:t>아래 코드는 두 가지 기능으로 나눌 수 있음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사용자</a:t>
            </a:r>
            <a:r>
              <a:rPr lang="en-US" altLang="ko-KR" dirty="0"/>
              <a:t>(user)</a:t>
            </a:r>
            <a:r>
              <a:rPr lang="ko-KR" altLang="en-US" dirty="0"/>
              <a:t>의 값 지정하는 부분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	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const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 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4FC1FF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user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 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=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 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"</a:t>
            </a:r>
            <a:r>
              <a: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홍길동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"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;</a:t>
            </a:r>
            <a:endParaRPr lang="en-US" altLang="ko-KR" dirty="0">
              <a:highlight>
                <a:srgbClr val="000000"/>
              </a:highlight>
            </a:endParaRPr>
          </a:p>
          <a:p>
            <a:pPr lvl="2"/>
            <a:r>
              <a:rPr lang="ko-KR" altLang="en-US" dirty="0"/>
              <a:t>터미널 창에 출력하는 부분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	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const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hello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=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 (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name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)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=&gt;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 {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console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.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log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(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`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${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name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}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님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,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안녕하세요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?`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); };</a:t>
            </a:r>
            <a:endParaRPr lang="en-US" altLang="ko-KR" sz="1100" dirty="0">
              <a:highlight>
                <a:srgbClr val="000000"/>
              </a:highligh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F42EFF-64EB-D0A4-50CA-B8BB28484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FACCCA-DACF-8E2A-4F2A-CC0BC4D870BF}"/>
              </a:ext>
            </a:extLst>
          </p:cNvPr>
          <p:cNvSpPr/>
          <p:nvPr/>
        </p:nvSpPr>
        <p:spPr>
          <a:xfrm>
            <a:off x="2983768" y="1799927"/>
            <a:ext cx="5544616" cy="223224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?`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70BF4A-2D6F-4607-AC00-D307E0E26AA6}"/>
              </a:ext>
            </a:extLst>
          </p:cNvPr>
          <p:cNvSpPr/>
          <p:nvPr/>
        </p:nvSpPr>
        <p:spPr>
          <a:xfrm>
            <a:off x="3062661" y="1911695"/>
            <a:ext cx="5328592" cy="36004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F9719C-C4A3-65FC-7071-3936515730C7}"/>
              </a:ext>
            </a:extLst>
          </p:cNvPr>
          <p:cNvSpPr/>
          <p:nvPr/>
        </p:nvSpPr>
        <p:spPr>
          <a:xfrm>
            <a:off x="3062661" y="2526085"/>
            <a:ext cx="5328592" cy="82961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FD420D0B-7ABD-1E04-E723-2E41F1D81173}"/>
              </a:ext>
            </a:extLst>
          </p:cNvPr>
          <p:cNvSpPr/>
          <p:nvPr/>
        </p:nvSpPr>
        <p:spPr>
          <a:xfrm>
            <a:off x="7201197" y="1223863"/>
            <a:ext cx="3456384" cy="379904"/>
          </a:xfrm>
          <a:prstGeom prst="wedgeEllipseCallout">
            <a:avLst>
              <a:gd name="adj1" fmla="val -47976"/>
              <a:gd name="adj2" fmla="val 1323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사용자</a:t>
            </a:r>
            <a:r>
              <a:rPr lang="en-US" altLang="ko-KR" sz="1100" b="1" dirty="0">
                <a:solidFill>
                  <a:schemeClr val="tx1"/>
                </a:solidFill>
              </a:rPr>
              <a:t>(user)</a:t>
            </a:r>
            <a:r>
              <a:rPr lang="ko-KR" altLang="en-US" sz="1100" b="1" dirty="0">
                <a:solidFill>
                  <a:schemeClr val="tx1"/>
                </a:solidFill>
              </a:rPr>
              <a:t>의 값을 지정하는 기능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A2462926-4D8F-9DD4-5582-33F2BFEC9C15}"/>
              </a:ext>
            </a:extLst>
          </p:cNvPr>
          <p:cNvSpPr/>
          <p:nvPr/>
        </p:nvSpPr>
        <p:spPr>
          <a:xfrm>
            <a:off x="7344095" y="4228334"/>
            <a:ext cx="3456384" cy="379904"/>
          </a:xfrm>
          <a:prstGeom prst="wedgeEllipseCallout">
            <a:avLst>
              <a:gd name="adj1" fmla="val -48305"/>
              <a:gd name="adj2" fmla="val -2772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터미널에 출력하는 기능</a:t>
            </a:r>
          </a:p>
        </p:txBody>
      </p:sp>
    </p:spTree>
    <p:extLst>
      <p:ext uri="{BB962C8B-B14F-4D97-AF65-F5344CB8AC3E}">
        <p14:creationId xmlns:p14="http://schemas.microsoft.com/office/powerpoint/2010/main" val="949566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E8DE-96C6-93E1-3129-D41423002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6C6B25-9916-5211-2870-F0C4C4B8F0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39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397C8B-BE83-7F90-57AC-00263181035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모듈 </a:t>
            </a:r>
            <a:r>
              <a:rPr lang="en-US" altLang="ko-KR" dirty="0"/>
              <a:t>/ </a:t>
            </a:r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모듈 시스템과 </a:t>
            </a:r>
            <a:r>
              <a:rPr lang="en-US" altLang="ko-KR" dirty="0"/>
              <a:t>ES </a:t>
            </a:r>
            <a:r>
              <a:rPr lang="ko-KR" altLang="en-US" dirty="0"/>
              <a:t>모듈 시스템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모듈 만들기</a:t>
            </a:r>
            <a:r>
              <a:rPr lang="en-US" altLang="ko-KR" dirty="0"/>
              <a:t>(02/greeting.js)</a:t>
            </a:r>
          </a:p>
          <a:p>
            <a:pPr lvl="2"/>
            <a:r>
              <a:rPr lang="ko-KR" altLang="en-US" dirty="0"/>
              <a:t>두 가지 기능으로 나눌 수 있음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6959D9-BB94-16D4-9DC6-0CE8E8A9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53BF5-89DD-26C8-8A15-E702BBE619BB}"/>
              </a:ext>
            </a:extLst>
          </p:cNvPr>
          <p:cNvSpPr txBox="1"/>
          <p:nvPr/>
        </p:nvSpPr>
        <p:spPr>
          <a:xfrm>
            <a:off x="2935254" y="1526286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02\user.js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AD8A2F-B1D2-AC52-7D3B-586BFAD761B9}"/>
              </a:ext>
            </a:extLst>
          </p:cNvPr>
          <p:cNvSpPr txBox="1"/>
          <p:nvPr/>
        </p:nvSpPr>
        <p:spPr>
          <a:xfrm>
            <a:off x="5761037" y="1526286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>
                <a:sym typeface="Wingdings" panose="05000000000000000000" pitchFamily="2" charset="2"/>
              </a:rPr>
              <a:t>02\hello.js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6965A0-7778-8F99-6D65-C4E5D3CC5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08"/>
          <a:stretch/>
        </p:blipFill>
        <p:spPr>
          <a:xfrm>
            <a:off x="2935254" y="1943943"/>
            <a:ext cx="2108075" cy="9778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7715AD-DB87-BBE9-9CC1-F313F453D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037" y="1943943"/>
            <a:ext cx="3908264" cy="142643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219A72-C820-49E5-DE97-DEF900CEAA36}"/>
              </a:ext>
            </a:extLst>
          </p:cNvPr>
          <p:cNvSpPr txBox="1"/>
          <p:nvPr/>
        </p:nvSpPr>
        <p:spPr>
          <a:xfrm>
            <a:off x="2983571" y="3736416"/>
            <a:ext cx="1455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>
                <a:sym typeface="Wingdings" panose="05000000000000000000" pitchFamily="2" charset="2"/>
              </a:rPr>
              <a:t>02\app-1.js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6301900-6546-A361-A408-F714118981DE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3876657" y="3034459"/>
            <a:ext cx="1180633" cy="9553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B22099B-B83D-9812-358D-3B8A20CB798E}"/>
              </a:ext>
            </a:extLst>
          </p:cNvPr>
          <p:cNvCxnSpPr/>
          <p:nvPr/>
        </p:nvCxnSpPr>
        <p:spPr>
          <a:xfrm>
            <a:off x="7147919" y="3370377"/>
            <a:ext cx="0" cy="73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EDDAA3-0174-960F-1ABC-98970B226249}"/>
              </a:ext>
            </a:extLst>
          </p:cNvPr>
          <p:cNvSpPr/>
          <p:nvPr/>
        </p:nvSpPr>
        <p:spPr>
          <a:xfrm>
            <a:off x="1702686" y="4104183"/>
            <a:ext cx="8653067" cy="110001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'./user'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     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// user.js</a:t>
            </a:r>
            <a:r>
              <a:rPr lang="ko-KR" altLang="en-US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user </a:t>
            </a:r>
            <a:r>
              <a:rPr lang="ko-KR" altLang="en-US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가져오기</a:t>
            </a:r>
            <a:endParaRPr lang="ko-KR" altLang="en-US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hello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'./hello'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    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// hello.js</a:t>
            </a:r>
            <a:r>
              <a:rPr lang="ko-KR" altLang="en-US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hello </a:t>
            </a:r>
            <a:r>
              <a:rPr lang="ko-KR" altLang="en-US" sz="1600" b="1" dirty="0">
                <a:solidFill>
                  <a:srgbClr val="6A9955"/>
                </a:solidFill>
                <a:latin typeface="Consolas" panose="020B0609020204030204" pitchFamily="49" charset="0"/>
              </a:rPr>
              <a:t>가져오기</a:t>
            </a:r>
            <a:endParaRPr lang="ko-KR" altLang="en-US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ko-KR" altLang="en-US" sz="1600" b="1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hello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4FC1FF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06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01-1 </a:t>
            </a:r>
            <a:r>
              <a:rPr lang="ko-KR" altLang="en-US" dirty="0" err="1"/>
              <a:t>백엔드</a:t>
            </a:r>
            <a:r>
              <a:rPr lang="ko-KR" altLang="en-US" dirty="0"/>
              <a:t> 개발 기본 개념 다지기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웹 개발 기본 용어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클라이언트와 서버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서버를 </a:t>
            </a:r>
            <a:r>
              <a:rPr lang="ko-KR" altLang="en-US" dirty="0" err="1">
                <a:sym typeface="Wingdings" panose="05000000000000000000" pitchFamily="2" charset="2"/>
              </a:rPr>
              <a:t>만들다고요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프런트엔드와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백엔트는</a:t>
            </a:r>
            <a:r>
              <a:rPr lang="ko-KR" altLang="en-US" dirty="0">
                <a:sym typeface="Wingdings" panose="05000000000000000000" pitchFamily="2" charset="2"/>
              </a:rPr>
              <a:t> 어떻게 다를까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HTTP </a:t>
            </a:r>
            <a:r>
              <a:rPr lang="ko-KR" altLang="en-US" dirty="0">
                <a:sym typeface="Wingdings" panose="05000000000000000000" pitchFamily="2" charset="2"/>
              </a:rPr>
              <a:t>프로토콜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 책에서 공부할 </a:t>
            </a:r>
            <a:r>
              <a:rPr lang="ko-KR" altLang="en-US" dirty="0" err="1">
                <a:sym typeface="Wingdings" panose="05000000000000000000" pitchFamily="2" charset="2"/>
              </a:rPr>
              <a:t>백엔트</a:t>
            </a:r>
            <a:r>
              <a:rPr lang="ko-KR" altLang="en-US" dirty="0">
                <a:sym typeface="Wingdings" panose="05000000000000000000" pitchFamily="2" charset="2"/>
              </a:rPr>
              <a:t> 개발 기초 지식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자바스크립트에 기반한 노드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익스프레스 프레임워크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데이터베이스 관리를 위한 </a:t>
            </a:r>
            <a:r>
              <a:rPr lang="ko-KR" altLang="en-US" dirty="0" err="1">
                <a:sym typeface="Wingdings" panose="05000000000000000000" pitchFamily="2" charset="2"/>
              </a:rPr>
              <a:t>몽고유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API </a:t>
            </a:r>
            <a:r>
              <a:rPr lang="ko-KR" altLang="en-US" dirty="0">
                <a:sym typeface="Wingdings" panose="05000000000000000000" pitchFamily="2" charset="2"/>
              </a:rPr>
              <a:t>구축하기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</p:spTree>
    <p:extLst>
      <p:ext uri="{BB962C8B-B14F-4D97-AF65-F5344CB8AC3E}">
        <p14:creationId xmlns:p14="http://schemas.microsoft.com/office/powerpoint/2010/main" val="640916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9D4FE-1C5D-AC8E-AE13-227E59AF7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8C621D-3A2E-5DD5-8EC8-38B5035DC4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1157ED-959B-26AE-57B6-C38663C4B2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모듈 </a:t>
            </a:r>
            <a:r>
              <a:rPr lang="en-US" altLang="ko-KR" dirty="0"/>
              <a:t>/ </a:t>
            </a:r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모듈 시스템과 </a:t>
            </a:r>
            <a:r>
              <a:rPr lang="en-US" altLang="ko-KR" dirty="0"/>
              <a:t>ES </a:t>
            </a:r>
            <a:r>
              <a:rPr lang="ko-KR" altLang="en-US" dirty="0"/>
              <a:t>모듈 시스템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모듈 만들기</a:t>
            </a:r>
            <a:endParaRPr lang="en-US" altLang="ko-KR" dirty="0"/>
          </a:p>
          <a:p>
            <a:pPr lvl="2"/>
            <a:r>
              <a:rPr lang="ko-KR" altLang="en-US" dirty="0"/>
              <a:t>두 가지 기능으로 나눌 수 있음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user.js </a:t>
            </a:r>
            <a:r>
              <a:rPr lang="ko-KR" altLang="en-US" dirty="0"/>
              <a:t>파일과 </a:t>
            </a:r>
            <a:r>
              <a:rPr lang="en-US" altLang="ko-KR" dirty="0"/>
              <a:t>hello.js </a:t>
            </a:r>
            <a:r>
              <a:rPr lang="ko-KR" altLang="en-US" dirty="0"/>
              <a:t>파일을 만드세요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err="1">
                <a:solidFill>
                  <a:srgbClr val="FF0000"/>
                </a:solidFill>
              </a:rPr>
              <a:t>module.exports</a:t>
            </a:r>
            <a:r>
              <a:rPr lang="en-US" altLang="ko-KR" dirty="0">
                <a:solidFill>
                  <a:srgbClr val="FF0000"/>
                </a:solidFill>
              </a:rPr>
              <a:t> = ‘</a:t>
            </a:r>
            <a:r>
              <a:rPr lang="ko-KR" altLang="en-US" dirty="0">
                <a:solidFill>
                  <a:srgbClr val="FF0000"/>
                </a:solidFill>
              </a:rPr>
              <a:t>외부로 내보낼 함수 도는 변수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</a:p>
          <a:p>
            <a:pPr lvl="2"/>
            <a:r>
              <a:rPr lang="en-US" altLang="ko-KR" dirty="0"/>
              <a:t>app-1.js </a:t>
            </a:r>
            <a:r>
              <a:rPr lang="ko-KR" altLang="en-US" dirty="0"/>
              <a:t>파일을 만드세요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6E0143-EC43-EAC8-CDA7-B1A69745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89E14-2C70-68A4-C763-3C4AB9305FFD}"/>
              </a:ext>
            </a:extLst>
          </p:cNvPr>
          <p:cNvSpPr txBox="1"/>
          <p:nvPr/>
        </p:nvSpPr>
        <p:spPr>
          <a:xfrm>
            <a:off x="2808709" y="1439887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02\user.js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8B4BB-6C05-D8BC-CD05-2412057B6E30}"/>
              </a:ext>
            </a:extLst>
          </p:cNvPr>
          <p:cNvSpPr txBox="1"/>
          <p:nvPr/>
        </p:nvSpPr>
        <p:spPr>
          <a:xfrm>
            <a:off x="6333855" y="1449758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02\hello.js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729F04-8EB9-CF21-F0E8-C1406C493618}"/>
              </a:ext>
            </a:extLst>
          </p:cNvPr>
          <p:cNvSpPr txBox="1"/>
          <p:nvPr/>
        </p:nvSpPr>
        <p:spPr>
          <a:xfrm>
            <a:off x="1125472" y="3672135"/>
            <a:ext cx="1455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02\app-1.js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AB89A-040A-972D-A813-CF8E8E77C407}"/>
              </a:ext>
            </a:extLst>
          </p:cNvPr>
          <p:cNvSpPr/>
          <p:nvPr/>
        </p:nvSpPr>
        <p:spPr>
          <a:xfrm>
            <a:off x="2808709" y="1825975"/>
            <a:ext cx="3074438" cy="12595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endParaRPr lang="en-US" altLang="ko-KR" sz="1600" b="1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2479E6-1FAF-AFCD-6A86-F815C65429CA}"/>
              </a:ext>
            </a:extLst>
          </p:cNvPr>
          <p:cNvSpPr/>
          <p:nvPr/>
        </p:nvSpPr>
        <p:spPr>
          <a:xfrm>
            <a:off x="6359007" y="1825974"/>
            <a:ext cx="3074438" cy="128876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F622AD-8FB3-0454-E2A6-F84C27A08DDE}"/>
              </a:ext>
            </a:extLst>
          </p:cNvPr>
          <p:cNvSpPr/>
          <p:nvPr/>
        </p:nvSpPr>
        <p:spPr>
          <a:xfrm>
            <a:off x="1116232" y="4007691"/>
            <a:ext cx="9721080" cy="12595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'./user.js'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user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모듈에서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가져오기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'./hello.js'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모듈에서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hello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가져오기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                    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모듈에서 가져온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user(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변수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과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hello(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2340C1-1A9A-598D-F6C7-D5887D704AFC}"/>
              </a:ext>
            </a:extLst>
          </p:cNvPr>
          <p:cNvSpPr/>
          <p:nvPr/>
        </p:nvSpPr>
        <p:spPr>
          <a:xfrm>
            <a:off x="2880717" y="2837592"/>
            <a:ext cx="2448272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A40B02-29DB-78DF-CF7E-B299D6881BE1}"/>
              </a:ext>
            </a:extLst>
          </p:cNvPr>
          <p:cNvSpPr/>
          <p:nvPr/>
        </p:nvSpPr>
        <p:spPr>
          <a:xfrm>
            <a:off x="6437509" y="2863098"/>
            <a:ext cx="2563888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35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2ACAE-6175-88D3-ECD4-A72CAB55B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C51A0-5A87-9008-1B81-D8E43642CC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6FC9B6-15B8-AA52-02F1-13AB2CEDC0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모듈 </a:t>
            </a:r>
            <a:r>
              <a:rPr lang="en-US" altLang="ko-KR" dirty="0"/>
              <a:t>/ </a:t>
            </a:r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모듈 시스템과 </a:t>
            </a:r>
            <a:r>
              <a:rPr lang="en-US" altLang="ko-KR" dirty="0"/>
              <a:t>ES </a:t>
            </a:r>
            <a:r>
              <a:rPr lang="ko-KR" altLang="en-US" dirty="0"/>
              <a:t>모듈 시스템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모듈 만들기</a:t>
            </a:r>
            <a:endParaRPr lang="en-US" altLang="ko-KR" dirty="0"/>
          </a:p>
          <a:p>
            <a:pPr lvl="2"/>
            <a:r>
              <a:rPr lang="ko-KR" altLang="en-US" dirty="0"/>
              <a:t>두 가지 기능으로 나눌 수 있음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user.js </a:t>
            </a:r>
            <a:r>
              <a:rPr lang="ko-KR" altLang="en-US" dirty="0"/>
              <a:t>파일과 </a:t>
            </a:r>
            <a:r>
              <a:rPr lang="en-US" altLang="ko-KR" dirty="0"/>
              <a:t>hello.js </a:t>
            </a:r>
            <a:r>
              <a:rPr lang="ko-KR" altLang="en-US" dirty="0"/>
              <a:t>파일을 만드세요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app-1.js </a:t>
            </a:r>
            <a:r>
              <a:rPr lang="ko-KR" altLang="en-US" dirty="0"/>
              <a:t>파일을 만드세요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모듈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파일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이름을 쓸 때 확장자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js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생략 가능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C5CF72-3F4A-8374-A85A-E873F8C8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200268-7F76-6EED-DE80-7C744ABEC9C3}"/>
              </a:ext>
            </a:extLst>
          </p:cNvPr>
          <p:cNvSpPr txBox="1"/>
          <p:nvPr/>
        </p:nvSpPr>
        <p:spPr>
          <a:xfrm>
            <a:off x="2808709" y="1511895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02\user.js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ABF59A-5BB9-B532-F3F8-A75F82ABFA3D}"/>
              </a:ext>
            </a:extLst>
          </p:cNvPr>
          <p:cNvSpPr txBox="1"/>
          <p:nvPr/>
        </p:nvSpPr>
        <p:spPr>
          <a:xfrm>
            <a:off x="6333855" y="1521766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02\hello.js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11070-BB25-1CA9-5E2A-827A5EE50BF5}"/>
              </a:ext>
            </a:extLst>
          </p:cNvPr>
          <p:cNvSpPr txBox="1"/>
          <p:nvPr/>
        </p:nvSpPr>
        <p:spPr>
          <a:xfrm>
            <a:off x="1125472" y="3770162"/>
            <a:ext cx="1455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02\app-1.js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21CB32-2F08-77E4-1768-F26B4DFC631C}"/>
              </a:ext>
            </a:extLst>
          </p:cNvPr>
          <p:cNvSpPr/>
          <p:nvPr/>
        </p:nvSpPr>
        <p:spPr>
          <a:xfrm>
            <a:off x="2808709" y="1897983"/>
            <a:ext cx="3074438" cy="12595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4FC1FF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B1874E-B4D5-CC00-6FFC-16200DCD59CF}"/>
              </a:ext>
            </a:extLst>
          </p:cNvPr>
          <p:cNvSpPr/>
          <p:nvPr/>
        </p:nvSpPr>
        <p:spPr>
          <a:xfrm>
            <a:off x="6359007" y="1897982"/>
            <a:ext cx="3074438" cy="128876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18DBF7-BBA1-C9F6-48A9-D34D7168C0BC}"/>
              </a:ext>
            </a:extLst>
          </p:cNvPr>
          <p:cNvSpPr/>
          <p:nvPr/>
        </p:nvSpPr>
        <p:spPr>
          <a:xfrm>
            <a:off x="1116232" y="4105718"/>
            <a:ext cx="9721080" cy="12595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'./user'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user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모듈에서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가져오기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'./hello'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모듈에서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hello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가져오기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                   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모듈에서 가져온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user(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변수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과 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hello(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430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039C6-3F9C-8F6C-B3D1-712FC882C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1CF07-26E6-B868-6951-EA5A9B7A28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EB45D-E5D7-CA54-4CCA-F54D1F897A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모듈 </a:t>
            </a:r>
            <a:r>
              <a:rPr lang="en-US" altLang="ko-KR" dirty="0"/>
              <a:t>/ </a:t>
            </a:r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모듈 시스템과 </a:t>
            </a:r>
            <a:r>
              <a:rPr lang="en-US" altLang="ko-KR" dirty="0"/>
              <a:t>ES </a:t>
            </a:r>
            <a:r>
              <a:rPr lang="ko-KR" altLang="en-US" dirty="0"/>
              <a:t>모듈 시스템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둘 이상의 변수 내보내기 및 가져오기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app-2.js </a:t>
            </a:r>
            <a:r>
              <a:rPr lang="ko-KR" altLang="en-US" dirty="0"/>
              <a:t>파일을 만드세요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31D3C2-71F2-D9CB-3439-D1FEAEF7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70C4E-CD71-6007-87D0-3F5DF54620DA}"/>
              </a:ext>
            </a:extLst>
          </p:cNvPr>
          <p:cNvSpPr txBox="1"/>
          <p:nvPr/>
        </p:nvSpPr>
        <p:spPr>
          <a:xfrm>
            <a:off x="2232645" y="1192642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02\users-1.js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D3BAE-E61E-0766-DED2-97EF6DE32F62}"/>
              </a:ext>
            </a:extLst>
          </p:cNvPr>
          <p:cNvSpPr txBox="1"/>
          <p:nvPr/>
        </p:nvSpPr>
        <p:spPr>
          <a:xfrm>
            <a:off x="6383957" y="1202513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02\hello.js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C55897-8DCE-DB88-BC89-BB519EEB8B30}"/>
              </a:ext>
            </a:extLst>
          </p:cNvPr>
          <p:cNvSpPr txBox="1"/>
          <p:nvPr/>
        </p:nvSpPr>
        <p:spPr>
          <a:xfrm>
            <a:off x="1125472" y="3631874"/>
            <a:ext cx="1455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02\app-2.js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098C5B-1BED-6955-6A65-B71E2C1C2A40}"/>
              </a:ext>
            </a:extLst>
          </p:cNvPr>
          <p:cNvSpPr/>
          <p:nvPr/>
        </p:nvSpPr>
        <p:spPr>
          <a:xfrm>
            <a:off x="2232645" y="1578730"/>
            <a:ext cx="3700604" cy="12595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"Kim"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user3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44B19E-C8B8-8359-CFCB-E406409E1FBD}"/>
              </a:ext>
            </a:extLst>
          </p:cNvPr>
          <p:cNvSpPr/>
          <p:nvPr/>
        </p:nvSpPr>
        <p:spPr>
          <a:xfrm>
            <a:off x="6409109" y="1578729"/>
            <a:ext cx="3600400" cy="128876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B84F01-2BFB-4810-39B7-3FFE570E17FD}"/>
              </a:ext>
            </a:extLst>
          </p:cNvPr>
          <p:cNvSpPr/>
          <p:nvPr/>
        </p:nvSpPr>
        <p:spPr>
          <a:xfrm>
            <a:off x="1116232" y="3967430"/>
            <a:ext cx="9721080" cy="157691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'./users-1'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'./hello'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883E5B-7D4F-1352-0564-1F7D61A65C52}"/>
              </a:ext>
            </a:extLst>
          </p:cNvPr>
          <p:cNvSpPr/>
          <p:nvPr/>
        </p:nvSpPr>
        <p:spPr>
          <a:xfrm>
            <a:off x="4176861" y="2447999"/>
            <a:ext cx="1656184" cy="2880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C6315-7954-4C91-C7D9-DE5C2BC8616A}"/>
              </a:ext>
            </a:extLst>
          </p:cNvPr>
          <p:cNvSpPr txBox="1"/>
          <p:nvPr/>
        </p:nvSpPr>
        <p:spPr>
          <a:xfrm>
            <a:off x="3744813" y="2999952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둘 이상을 내보낼 때는 중괄호</a:t>
            </a:r>
            <a:r>
              <a:rPr lang="en-US" altLang="ko-KR" sz="1400" b="1" dirty="0"/>
              <a:t>({})</a:t>
            </a:r>
            <a:r>
              <a:rPr lang="ko-KR" altLang="en-US" sz="1400" b="1" dirty="0"/>
              <a:t>로 묶음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839EC1B7-DE21-3170-A400-6D77733DC28A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16200000" flipH="1">
            <a:off x="5115037" y="2625947"/>
            <a:ext cx="263921" cy="484088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C2B4-D27C-2A84-882A-9EF1743B6CA4}"/>
              </a:ext>
            </a:extLst>
          </p:cNvPr>
          <p:cNvSpPr/>
          <p:nvPr/>
        </p:nvSpPr>
        <p:spPr>
          <a:xfrm>
            <a:off x="1970559" y="4083295"/>
            <a:ext cx="1774253" cy="2880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DAA38-9D82-8BB1-E900-10C0CF53836C}"/>
              </a:ext>
            </a:extLst>
          </p:cNvPr>
          <p:cNvSpPr txBox="1"/>
          <p:nvPr/>
        </p:nvSpPr>
        <p:spPr>
          <a:xfrm>
            <a:off x="3744813" y="3447832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둘 이상을 받을 때는 중괄호</a:t>
            </a:r>
            <a:r>
              <a:rPr lang="en-US" altLang="ko-KR" sz="1400" b="1" dirty="0"/>
              <a:t>({})</a:t>
            </a:r>
            <a:r>
              <a:rPr lang="ko-KR" altLang="en-US" sz="1400" b="1" dirty="0"/>
              <a:t>로 묶음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457463B0-E11E-BE60-C25F-06B80B45C3AB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3069971" y="3408454"/>
            <a:ext cx="462556" cy="887126"/>
          </a:xfrm>
          <a:prstGeom prst="curvedConnector2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244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CCC27-B76A-7AC4-A72B-AD40254F0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59D426-2E20-00E3-C3F6-AC6E6F308C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948791-A85B-F458-B464-8E6EA860F1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모듈 </a:t>
            </a:r>
            <a:r>
              <a:rPr lang="en-US" altLang="ko-KR" dirty="0"/>
              <a:t>/ </a:t>
            </a:r>
            <a:r>
              <a:rPr lang="ko-KR" altLang="en-US" dirty="0"/>
              <a:t>자바스크립트 객체 살펴보기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객체 속성</a:t>
            </a:r>
            <a:r>
              <a:rPr lang="en-US" altLang="ko-KR" dirty="0"/>
              <a:t>(</a:t>
            </a:r>
            <a:r>
              <a:rPr lang="ko-KR" altLang="en-US" dirty="0"/>
              <a:t>의</a:t>
            </a:r>
            <a:r>
              <a:rPr lang="en-US" altLang="ko-KR" dirty="0"/>
              <a:t>)</a:t>
            </a:r>
            <a:r>
              <a:rPr lang="ko-KR" altLang="en-US" dirty="0"/>
              <a:t> 값에 접근</a:t>
            </a:r>
            <a:endParaRPr lang="en-US" altLang="ko-KR" dirty="0"/>
          </a:p>
          <a:p>
            <a:pPr lvl="2"/>
            <a:r>
              <a:rPr lang="ko-KR" altLang="en-US" dirty="0" err="1"/>
              <a:t>객체명</a:t>
            </a:r>
            <a:r>
              <a:rPr lang="en-US" altLang="ko-KR" dirty="0"/>
              <a:t>.</a:t>
            </a:r>
            <a:r>
              <a:rPr lang="ko-KR" altLang="en-US" dirty="0"/>
              <a:t>키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5E431-5961-F38B-9E08-D64FF118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8BF6A7-30EF-8662-16E9-6F72E582A0E8}"/>
              </a:ext>
            </a:extLst>
          </p:cNvPr>
          <p:cNvSpPr/>
          <p:nvPr/>
        </p:nvSpPr>
        <p:spPr>
          <a:xfrm>
            <a:off x="3752573" y="1064309"/>
            <a:ext cx="3700604" cy="159971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gitBook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깃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ko-KR" altLang="en-US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깃허브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입문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pubDate: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'2019-12-06'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pages: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finished:</a:t>
            </a:r>
            <a:r>
              <a:rPr lang="en-US" altLang="ko-K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5A7601-1B26-5631-3C92-62F4425A8B56}"/>
              </a:ext>
            </a:extLst>
          </p:cNvPr>
          <p:cNvSpPr/>
          <p:nvPr/>
        </p:nvSpPr>
        <p:spPr>
          <a:xfrm>
            <a:off x="3752573" y="3456111"/>
            <a:ext cx="3700604" cy="50405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gitBook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6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9353D-DE09-2BEB-5BCB-47663DE5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19BBA2-B47E-143B-CC8F-EE3CFCEA77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9C85E-D76B-E33B-357D-CE6026E729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모듈 </a:t>
            </a:r>
            <a:r>
              <a:rPr lang="en-US" altLang="ko-KR" dirty="0"/>
              <a:t>/ </a:t>
            </a:r>
            <a:r>
              <a:rPr lang="ko-KR" altLang="en-US" dirty="0"/>
              <a:t>자바스크립트 객체 살펴보기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둘 이상의 변수를 객체로 받기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실행 결과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F64394-9B9F-E00E-0BA7-7BD82D18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7EE3B-8E2A-D630-F98E-96A72486272A}"/>
              </a:ext>
            </a:extLst>
          </p:cNvPr>
          <p:cNvSpPr txBox="1"/>
          <p:nvPr/>
        </p:nvSpPr>
        <p:spPr>
          <a:xfrm>
            <a:off x="1008509" y="1223863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02\users-3.js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FD8F0C-B0E2-70C8-FEAD-123A079C1357}"/>
              </a:ext>
            </a:extLst>
          </p:cNvPr>
          <p:cNvSpPr/>
          <p:nvPr/>
        </p:nvSpPr>
        <p:spPr>
          <a:xfrm>
            <a:off x="1008509" y="1609951"/>
            <a:ext cx="4464496" cy="12595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"Kim"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user3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user3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E419A-9072-E7CE-7DF9-9519A9C27700}"/>
              </a:ext>
            </a:extLst>
          </p:cNvPr>
          <p:cNvSpPr txBox="1"/>
          <p:nvPr/>
        </p:nvSpPr>
        <p:spPr>
          <a:xfrm>
            <a:off x="5689029" y="1223863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02\app-4.js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93D24-E58A-A8BA-CA80-C21612FA1C3F}"/>
              </a:ext>
            </a:extLst>
          </p:cNvPr>
          <p:cNvSpPr/>
          <p:nvPr/>
        </p:nvSpPr>
        <p:spPr>
          <a:xfrm>
            <a:off x="5689029" y="1609951"/>
            <a:ext cx="4464496" cy="12595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'./users-3'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84FBA2-23CC-8CE9-4C4A-A33464C4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97" y="3289042"/>
            <a:ext cx="3972479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12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A5DEC-07F1-B041-1FD5-921485033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211EBF-21AC-71D3-2654-E70DDB50DF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0851F-8AB2-782E-7966-B8DF3F51E3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모듈 </a:t>
            </a:r>
            <a:r>
              <a:rPr lang="en-US" altLang="ko-KR" dirty="0"/>
              <a:t>/ </a:t>
            </a:r>
            <a:r>
              <a:rPr lang="ko-KR" altLang="en-US" dirty="0"/>
              <a:t>자바스크립트 객체 살펴보기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둘 이상의 변수를 객체로 받기</a:t>
            </a:r>
            <a:endParaRPr lang="en-US" altLang="ko-KR" dirty="0"/>
          </a:p>
          <a:p>
            <a:pPr lvl="2"/>
            <a:r>
              <a:rPr lang="en-US" altLang="ko-KR" dirty="0"/>
              <a:t>Users</a:t>
            </a:r>
            <a:r>
              <a:rPr lang="ko-KR" altLang="en-US" dirty="0"/>
              <a:t> 객체의 속성 </a:t>
            </a:r>
            <a:r>
              <a:rPr lang="en-US" altLang="ko-KR" dirty="0"/>
              <a:t>user1</a:t>
            </a:r>
            <a:r>
              <a:rPr lang="ko-KR" altLang="en-US" dirty="0"/>
              <a:t>의 값을 확인하기 위해 </a:t>
            </a:r>
            <a:r>
              <a:rPr lang="en-US" altLang="ko-KR" dirty="0"/>
              <a:t>app-4.js</a:t>
            </a:r>
            <a:r>
              <a:rPr lang="ko-KR" altLang="en-US" dirty="0"/>
              <a:t> 파일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실행 결과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50716F-6416-CA9F-D5B3-AD897ADF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9D092-4427-F38D-6C1A-DA13494983A7}"/>
              </a:ext>
            </a:extLst>
          </p:cNvPr>
          <p:cNvSpPr txBox="1"/>
          <p:nvPr/>
        </p:nvSpPr>
        <p:spPr>
          <a:xfrm>
            <a:off x="1152525" y="1511895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02\users-3.js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51013E-16E3-325D-11AB-9AE1BD35ED87}"/>
              </a:ext>
            </a:extLst>
          </p:cNvPr>
          <p:cNvSpPr/>
          <p:nvPr/>
        </p:nvSpPr>
        <p:spPr>
          <a:xfrm>
            <a:off x="1152525" y="1897983"/>
            <a:ext cx="4464496" cy="12595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"Kim"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"Lee"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user3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"Choi"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user3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8613B-EF6A-3B27-0BEE-399333873EE4}"/>
              </a:ext>
            </a:extLst>
          </p:cNvPr>
          <p:cNvSpPr txBox="1"/>
          <p:nvPr/>
        </p:nvSpPr>
        <p:spPr>
          <a:xfrm>
            <a:off x="5833045" y="1511895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02\app-4.js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7543A5-99B6-FD76-3697-F9768EC30995}"/>
              </a:ext>
            </a:extLst>
          </p:cNvPr>
          <p:cNvSpPr/>
          <p:nvPr/>
        </p:nvSpPr>
        <p:spPr>
          <a:xfrm>
            <a:off x="5833045" y="1897983"/>
            <a:ext cx="4464496" cy="12595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'./users-3'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user1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892F79-0537-7AD3-1951-C23AF180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31" y="3670242"/>
            <a:ext cx="3867690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88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A6772-9599-E3FA-965E-38560D10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E9398F-77E1-E19D-AAFC-CF25F7CEDE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B1C938-1512-C30E-2631-B86758DDFC4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02-4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코어 모듈 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ko-KR" altLang="en-US" dirty="0"/>
              <a:t>노드에는 </a:t>
            </a:r>
            <a:r>
              <a:rPr lang="ko-KR" altLang="en-US" dirty="0" err="1"/>
              <a:t>백엔드</a:t>
            </a:r>
            <a:r>
              <a:rPr lang="ko-KR" altLang="en-US" dirty="0"/>
              <a:t> 개발에 필요한 모듈이 이미 내장되어 있음</a:t>
            </a:r>
            <a:r>
              <a:rPr lang="en-US" altLang="ko-KR" dirty="0"/>
              <a:t>. </a:t>
            </a:r>
            <a:r>
              <a:rPr lang="ko-KR" altLang="en-US" dirty="0"/>
              <a:t>이런 모듈을 </a:t>
            </a:r>
            <a:r>
              <a:rPr lang="en-US" altLang="ko-KR" dirty="0"/>
              <a:t>‘</a:t>
            </a:r>
            <a:r>
              <a:rPr lang="ko-KR" altLang="en-US" dirty="0"/>
              <a:t>코어 모듈</a:t>
            </a:r>
            <a:r>
              <a:rPr lang="en-US" altLang="ko-KR" dirty="0"/>
              <a:t>＇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lvl="2"/>
            <a:r>
              <a:rPr lang="ko-KR" altLang="en-US" dirty="0"/>
              <a:t>이번 절에서는 코어 모듈과 자주 사용되는 글로벌 모듈을 살펴 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02-4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코어 모듈 </a:t>
            </a:r>
            <a:r>
              <a:rPr lang="en-US" altLang="ko-KR" dirty="0"/>
              <a:t>/ </a:t>
            </a:r>
            <a:r>
              <a:rPr lang="ko-KR" altLang="en-US" dirty="0"/>
              <a:t>노드의 코어 모듈 살펴보기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노드에서 지원하는 코어 모듈 살펴 보기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단계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공식 웹 사이트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접속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단계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상단 메뉴에서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[DOCS]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선택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AB9542-626B-180C-6B37-BF86D240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</p:spTree>
    <p:extLst>
      <p:ext uri="{BB962C8B-B14F-4D97-AF65-F5344CB8AC3E}">
        <p14:creationId xmlns:p14="http://schemas.microsoft.com/office/powerpoint/2010/main" val="2828242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0E1BF-D3BC-A21B-FB75-4CEE337DF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36BDD2-9B9A-65EB-3F4A-8C0F86E879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F0CDF-6E60-47AC-E1F7-2AA99E77D4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9"/>
            <a:ext cx="10842914" cy="1745730"/>
          </a:xfrm>
        </p:spPr>
        <p:txBody>
          <a:bodyPr/>
          <a:lstStyle/>
          <a:p>
            <a:r>
              <a:rPr lang="en-US" altLang="ko-KR" dirty="0"/>
              <a:t>02-4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코어 모듈 </a:t>
            </a:r>
            <a:r>
              <a:rPr lang="en-US" altLang="ko-KR" dirty="0"/>
              <a:t>/ </a:t>
            </a:r>
            <a:r>
              <a:rPr lang="ko-KR" altLang="en-US" dirty="0"/>
              <a:t>노드의 코어 모듈 살펴보기</a:t>
            </a:r>
            <a:endParaRPr lang="en-US" altLang="ko-KR" dirty="0"/>
          </a:p>
          <a:p>
            <a:pPr lvl="1"/>
            <a:r>
              <a:rPr lang="ko-KR" altLang="en-US" dirty="0"/>
              <a:t>노드에서 지원하는 코어 모듈 살펴 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73E0C5-4B19-41D5-5C31-FF042E4D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0BD9D5-67FB-78E7-DCC9-867F1F9FD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909" y="1048888"/>
            <a:ext cx="5916403" cy="4829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52FE6-250A-7A22-D6CC-4B7FB17E691D}"/>
              </a:ext>
            </a:extLst>
          </p:cNvPr>
          <p:cNvSpPr txBox="1"/>
          <p:nvPr/>
        </p:nvSpPr>
        <p:spPr>
          <a:xfrm>
            <a:off x="936502" y="3168079"/>
            <a:ext cx="3024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</a:t>
            </a:r>
            <a:r>
              <a:rPr lang="en-US" altLang="ko-KR" sz="1400" dirty="0"/>
              <a:t>(</a:t>
            </a:r>
            <a:r>
              <a:rPr lang="ko-KR" altLang="en-US" sz="1400" dirty="0"/>
              <a:t>일반개발자</a:t>
            </a:r>
            <a:r>
              <a:rPr lang="en-US" altLang="ko-KR" sz="1400" dirty="0"/>
              <a:t>)</a:t>
            </a:r>
            <a:r>
              <a:rPr lang="ko-KR" altLang="en-US" sz="1400" dirty="0"/>
              <a:t>가 만든 파일 이름과 모듈의 이름이 동일한 경우 문제가 생기겠죠</a:t>
            </a:r>
            <a:r>
              <a:rPr lang="en-US" altLang="ko-KR" sz="1400" dirty="0"/>
              <a:t>? </a:t>
            </a:r>
          </a:p>
          <a:p>
            <a:endParaRPr lang="en-US" altLang="ko-KR" sz="1400" dirty="0"/>
          </a:p>
          <a:p>
            <a:r>
              <a:rPr lang="ko-KR" altLang="en-US" sz="1400" dirty="0"/>
              <a:t>파일이름을 정할 때 모듈 이름과 같지 않게 </a:t>
            </a:r>
            <a:r>
              <a:rPr lang="ko-KR" altLang="en-US" sz="1400" dirty="0" err="1"/>
              <a:t>결정해야합니다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4136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9E13-9F5E-F667-AC5E-98CC30593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772F42-2044-21B7-D9F3-5D92E844EA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12285D-4F6F-A3A2-F2F7-CB1E2635AD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9"/>
            <a:ext cx="10842914" cy="1745730"/>
          </a:xfrm>
        </p:spPr>
        <p:txBody>
          <a:bodyPr/>
          <a:lstStyle/>
          <a:p>
            <a:r>
              <a:rPr lang="en-US" altLang="ko-KR" dirty="0"/>
              <a:t>02-4 </a:t>
            </a:r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의 코어 모듈 </a:t>
            </a:r>
            <a:r>
              <a:rPr lang="en-US" altLang="ko-KR" dirty="0"/>
              <a:t>/ </a:t>
            </a:r>
            <a:r>
              <a:rPr lang="ko-KR" altLang="en-US" dirty="0"/>
              <a:t>글로벌 모듈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글로벌 모듈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(global module)</a:t>
            </a:r>
          </a:p>
          <a:p>
            <a:pPr lvl="2"/>
            <a:r>
              <a:rPr lang="ko-KR" altLang="en-US" dirty="0"/>
              <a:t>모듈을 사용하기 위해 </a:t>
            </a:r>
            <a:r>
              <a:rPr lang="en-US" altLang="ko-KR" dirty="0"/>
              <a:t>require </a:t>
            </a:r>
            <a:r>
              <a:rPr lang="ko-KR" altLang="en-US" dirty="0"/>
              <a:t>함수를 </a:t>
            </a:r>
            <a:r>
              <a:rPr lang="ko-KR" altLang="en-US" dirty="0" err="1"/>
              <a:t>사용했었음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그러나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require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하지 않고 사용할 수 있는 모듈</a:t>
            </a:r>
            <a:r>
              <a:rPr lang="ko-KR" altLang="en-US" dirty="0"/>
              <a:t>을 글로벌 모듈</a:t>
            </a:r>
            <a:r>
              <a:rPr lang="en-US" altLang="ko-KR" dirty="0"/>
              <a:t>(global module)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글로벌 모듈에서 가져온 객체를 글로벌 객체라고 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글로벌 객체의 예</a:t>
            </a:r>
            <a:r>
              <a:rPr lang="en-US" altLang="ko-KR" dirty="0"/>
              <a:t>, console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__</a:t>
            </a:r>
            <a:r>
              <a:rPr lang="en-US" altLang="ko-KR" dirty="0" err="1"/>
              <a:t>dirname</a:t>
            </a:r>
            <a:r>
              <a:rPr lang="en-US" altLang="ko-KR" dirty="0"/>
              <a:t>, __filename</a:t>
            </a:r>
          </a:p>
          <a:p>
            <a:pPr lvl="2"/>
            <a:r>
              <a:rPr lang="ko-KR" altLang="en-US" dirty="0"/>
              <a:t>글로벌 모듈</a:t>
            </a:r>
            <a:r>
              <a:rPr lang="en-US" altLang="ko-KR" dirty="0"/>
              <a:t>(global module)</a:t>
            </a:r>
            <a:r>
              <a:rPr lang="ko-KR" altLang="en-US" dirty="0"/>
              <a:t>에 있는 여러 변수 중에서 자주 사용하는 </a:t>
            </a:r>
            <a:r>
              <a:rPr lang="en-US" altLang="ko-KR" dirty="0"/>
              <a:t>__</a:t>
            </a:r>
            <a:r>
              <a:rPr lang="en-US" altLang="ko-KR" dirty="0" err="1"/>
              <a:t>dirname</a:t>
            </a:r>
            <a:r>
              <a:rPr lang="ko-KR" altLang="en-US" dirty="0"/>
              <a:t>과 </a:t>
            </a:r>
            <a:r>
              <a:rPr lang="en-US" altLang="ko-KR" dirty="0"/>
              <a:t>__filename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CF62DB-546E-93F0-4EF2-938E8DEA3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02. </a:t>
            </a:r>
            <a:r>
              <a:rPr lang="ko-KR" altLang="en-US" dirty="0"/>
              <a:t>자바스크립트 기초 문법과 모듈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3F2E6-C1EC-B55F-B76F-E1E6E7971DEB}"/>
              </a:ext>
            </a:extLst>
          </p:cNvPr>
          <p:cNvSpPr/>
          <p:nvPr/>
        </p:nvSpPr>
        <p:spPr>
          <a:xfrm>
            <a:off x="3455609" y="1871935"/>
            <a:ext cx="6265867" cy="42109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문자열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78844-CCFD-1E45-34F2-23DC2C12D759}"/>
              </a:ext>
            </a:extLst>
          </p:cNvPr>
          <p:cNvSpPr txBox="1"/>
          <p:nvPr/>
        </p:nvSpPr>
        <p:spPr>
          <a:xfrm>
            <a:off x="3402446" y="2920208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02\here.js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2A73DA-F5EB-558B-19C5-B3077E28D0F6}"/>
              </a:ext>
            </a:extLst>
          </p:cNvPr>
          <p:cNvSpPr/>
          <p:nvPr/>
        </p:nvSpPr>
        <p:spPr>
          <a:xfrm>
            <a:off x="3455610" y="3253131"/>
            <a:ext cx="6265867" cy="65387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현재 모듈이 있는 폴더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현재 모듈의 파일명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__filename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8402AD-7063-E2EA-1ACC-F96ED043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10" y="4124907"/>
            <a:ext cx="6261275" cy="7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32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6A188-D836-B3D6-2D62-03CF1C70D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065DB4-9907-C1B8-8CCD-3E093261B7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49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E1AC2B-5F5F-F3FE-FCEA-5296135C83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9"/>
            <a:ext cx="10842914" cy="1745730"/>
          </a:xfrm>
        </p:spPr>
        <p:txBody>
          <a:bodyPr/>
          <a:lstStyle/>
          <a:p>
            <a:r>
              <a:rPr lang="en-US" altLang="ko-KR" dirty="0"/>
              <a:t>03-1 path</a:t>
            </a:r>
            <a:r>
              <a:rPr lang="ko-KR" altLang="en-US" dirty="0"/>
              <a:t> 모듈</a:t>
            </a:r>
            <a:endParaRPr lang="en-US" altLang="ko-KR" dirty="0"/>
          </a:p>
          <a:p>
            <a:pPr lvl="1"/>
            <a:r>
              <a:rPr lang="ko-KR" altLang="en-US" dirty="0"/>
              <a:t>목표</a:t>
            </a:r>
            <a:endParaRPr lang="en-US" altLang="ko-KR" dirty="0"/>
          </a:p>
          <a:p>
            <a:pPr lvl="2"/>
            <a:r>
              <a:rPr lang="en-US" altLang="ko-KR" dirty="0"/>
              <a:t>path </a:t>
            </a:r>
            <a:r>
              <a:rPr lang="ko-KR" altLang="en-US" dirty="0"/>
              <a:t>모듈에는 파일 경로나 디렉토리 경로를 다룰 수 있는 함수들이 포함되어 있음</a:t>
            </a:r>
            <a:endParaRPr lang="en-US" altLang="ko-KR" dirty="0"/>
          </a:p>
          <a:p>
            <a:pPr lvl="2"/>
            <a:r>
              <a:rPr lang="en-US" altLang="ko-KR" dirty="0"/>
              <a:t>path </a:t>
            </a:r>
            <a:r>
              <a:rPr lang="ko-KR" altLang="en-US" dirty="0"/>
              <a:t>모듈에서 자주 사용하는 몇 가지 함수를 살펴 보겠음</a:t>
            </a:r>
            <a:endParaRPr lang="en-US" altLang="ko-KR" dirty="0"/>
          </a:p>
          <a:p>
            <a:r>
              <a:rPr lang="en-US" altLang="ko-KR" dirty="0"/>
              <a:t>03-1 path</a:t>
            </a:r>
            <a:r>
              <a:rPr lang="ko-KR" altLang="en-US" dirty="0"/>
              <a:t> 모듈 </a:t>
            </a:r>
            <a:r>
              <a:rPr lang="en-US" altLang="ko-KR" dirty="0"/>
              <a:t>/ path </a:t>
            </a:r>
            <a:r>
              <a:rPr lang="ko-KR" altLang="en-US" dirty="0"/>
              <a:t>모듈은 왜 필요한가</a:t>
            </a:r>
            <a:r>
              <a:rPr lang="en-US" altLang="ko-KR" dirty="0"/>
              <a:t>? 	</a:t>
            </a:r>
          </a:p>
          <a:p>
            <a:pPr lvl="2"/>
            <a:r>
              <a:rPr lang="en-US" altLang="ko-KR" dirty="0"/>
              <a:t>Path </a:t>
            </a:r>
            <a:r>
              <a:rPr lang="ko-KR" altLang="en-US" dirty="0"/>
              <a:t>모듈은 파일의 경로나 디렉토리 경로</a:t>
            </a:r>
            <a:r>
              <a:rPr lang="en-US" altLang="ko-KR" dirty="0"/>
              <a:t>(</a:t>
            </a:r>
            <a:r>
              <a:rPr lang="ko-KR" altLang="en-US" dirty="0"/>
              <a:t>위치 표현</a:t>
            </a:r>
            <a:r>
              <a:rPr lang="en-US" altLang="ko-KR" dirty="0"/>
              <a:t>)</a:t>
            </a:r>
            <a:r>
              <a:rPr lang="ko-KR" altLang="en-US" dirty="0"/>
              <a:t>들 다룸 </a:t>
            </a:r>
            <a:endParaRPr lang="en-US" altLang="ko-KR" dirty="0"/>
          </a:p>
          <a:p>
            <a:pPr lvl="2"/>
            <a:r>
              <a:rPr lang="ko-KR" altLang="en-US" dirty="0"/>
              <a:t>운영체제 간에 경로를 표시하는 구분자가 다르기 때문에 </a:t>
            </a:r>
            <a:r>
              <a:rPr lang="en-US" altLang="ko-KR" dirty="0"/>
              <a:t>path </a:t>
            </a:r>
            <a:r>
              <a:rPr lang="ko-KR" altLang="en-US" dirty="0"/>
              <a:t>모듈을 사용해서 쉽고 편리하게 경로 관련된 업무를 수행</a:t>
            </a:r>
            <a:endParaRPr lang="en-US" altLang="ko-KR" dirty="0"/>
          </a:p>
          <a:p>
            <a:pPr lvl="1"/>
            <a:r>
              <a:rPr lang="ko-KR" altLang="en-US" dirty="0"/>
              <a:t>경로 구분자를 통일</a:t>
            </a:r>
            <a:endParaRPr lang="en-US" altLang="ko-KR" dirty="0"/>
          </a:p>
          <a:p>
            <a:pPr lvl="1"/>
            <a:r>
              <a:rPr lang="ko-KR" altLang="en-US" dirty="0"/>
              <a:t>경로를 나누거나 합칠 수 있음</a:t>
            </a:r>
            <a:endParaRPr lang="en-US" altLang="ko-KR" dirty="0"/>
          </a:p>
          <a:p>
            <a:r>
              <a:rPr lang="en-US" altLang="ko-KR" dirty="0"/>
              <a:t>03-1 path</a:t>
            </a:r>
            <a:r>
              <a:rPr lang="ko-KR" altLang="en-US" dirty="0"/>
              <a:t> 모듈 </a:t>
            </a:r>
            <a:r>
              <a:rPr lang="en-US" altLang="ko-KR" dirty="0"/>
              <a:t>/ </a:t>
            </a:r>
            <a:r>
              <a:rPr lang="ko-KR" altLang="en-US" dirty="0"/>
              <a:t>절대 경로와 상대 경로</a:t>
            </a:r>
            <a:r>
              <a:rPr lang="en-US" altLang="ko-KR" dirty="0"/>
              <a:t>	</a:t>
            </a:r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D43BF6-B399-7FFF-ABB6-FE3F84A1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326096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ED08F-F806-069C-5BF9-0F336C5B1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17AABB-D814-2596-6B35-1EBB2B1E6B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CC7DA8-8F33-7FB7-9AB7-40D3877D14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01-2 </a:t>
            </a:r>
            <a:r>
              <a:rPr lang="ko-KR" altLang="en-US" dirty="0" err="1"/>
              <a:t>노드란</a:t>
            </a:r>
            <a:r>
              <a:rPr lang="ko-KR" altLang="en-US" dirty="0"/>
              <a:t> 무엇일까요</a:t>
            </a:r>
            <a:r>
              <a:rPr lang="en-US" altLang="ko-KR" dirty="0"/>
              <a:t>?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노드의 정의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크롬 브라우저의 </a:t>
            </a:r>
            <a:r>
              <a:rPr lang="en-US" altLang="ko-KR" dirty="0">
                <a:sym typeface="Wingdings" panose="05000000000000000000" pitchFamily="2" charset="2"/>
              </a:rPr>
              <a:t>V8 </a:t>
            </a:r>
            <a:r>
              <a:rPr lang="ko-KR" altLang="en-US" dirty="0">
                <a:sym typeface="Wingdings" panose="05000000000000000000" pitchFamily="2" charset="2"/>
              </a:rPr>
              <a:t>엔진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자바스크립트 런타임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노드의 장점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가지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dirty="0">
                <a:sym typeface="Wingdings" panose="05000000000000000000" pitchFamily="2" charset="2"/>
              </a:rPr>
              <a:t>하나의 언어로 </a:t>
            </a:r>
            <a:r>
              <a:rPr lang="ko-KR" altLang="en-US" dirty="0" err="1">
                <a:sym typeface="Wingdings" panose="05000000000000000000" pitchFamily="2" charset="2"/>
              </a:rPr>
              <a:t>프런트엔드와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백엔드를</a:t>
            </a:r>
            <a:r>
              <a:rPr lang="ko-KR" altLang="en-US" dirty="0">
                <a:sym typeface="Wingdings" panose="05000000000000000000" pitchFamily="2" charset="2"/>
              </a:rPr>
              <a:t> 개발할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개발자 커뮤니티의 규모가 크고 다양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3. </a:t>
            </a:r>
            <a:r>
              <a:rPr lang="ko-KR" altLang="en-US" dirty="0" err="1">
                <a:sym typeface="Wingdings" panose="05000000000000000000" pitchFamily="2" charset="2"/>
              </a:rPr>
              <a:t>서드파티</a:t>
            </a:r>
            <a:r>
              <a:rPr lang="ko-KR" altLang="en-US" dirty="0">
                <a:sym typeface="Wingdings" panose="05000000000000000000" pitchFamily="2" charset="2"/>
              </a:rPr>
              <a:t> 모듈이 많음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8D1B8C-FAA9-C268-6A9C-9EAD0B74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</p:spTree>
    <p:extLst>
      <p:ext uri="{BB962C8B-B14F-4D97-AF65-F5344CB8AC3E}">
        <p14:creationId xmlns:p14="http://schemas.microsoft.com/office/powerpoint/2010/main" val="3291474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7FAC9-1978-A6A6-6AF3-775E2F26D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693C97-C51B-C8FC-D629-B5C559192E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D759D0-B4EB-1004-31F7-554E7906CE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03-1 path</a:t>
            </a:r>
            <a:r>
              <a:rPr lang="ko-KR" altLang="en-US" dirty="0"/>
              <a:t> 모듈 </a:t>
            </a:r>
            <a:r>
              <a:rPr lang="en-US" altLang="ko-KR" dirty="0"/>
              <a:t>/ </a:t>
            </a:r>
            <a:r>
              <a:rPr lang="ko-KR" altLang="en-US" dirty="0"/>
              <a:t>경로를 다루는 주요 함수 살펴보기</a:t>
            </a:r>
            <a:endParaRPr lang="en-US" altLang="ko-KR" dirty="0"/>
          </a:p>
          <a:p>
            <a:pPr lvl="1"/>
            <a:r>
              <a:rPr lang="en-US" altLang="ko-KR" dirty="0"/>
              <a:t>path </a:t>
            </a:r>
            <a:r>
              <a:rPr lang="ko-KR" altLang="en-US" dirty="0"/>
              <a:t>모듈 가져오기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경로 </a:t>
            </a:r>
            <a:r>
              <a:rPr lang="en-US" altLang="ko-KR" dirty="0"/>
              <a:t>(</a:t>
            </a:r>
            <a:r>
              <a:rPr lang="ko-KR" altLang="en-US" dirty="0"/>
              <a:t>표현</a:t>
            </a:r>
            <a:r>
              <a:rPr lang="en-US" altLang="ko-KR" dirty="0"/>
              <a:t>) </a:t>
            </a:r>
            <a:r>
              <a:rPr lang="ko-KR" altLang="en-US" dirty="0"/>
              <a:t>만들기 </a:t>
            </a:r>
            <a:r>
              <a:rPr lang="en-US" altLang="ko-KR" dirty="0"/>
              <a:t>- </a:t>
            </a:r>
            <a:r>
              <a:rPr lang="en-US" altLang="ko-KR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path</a:t>
            </a:r>
            <a:r>
              <a:rPr lang="en-US" altLang="ko-KR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join</a:t>
            </a:r>
            <a:r>
              <a:rPr lang="en-US" altLang="ko-KR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endParaRPr lang="en-US" altLang="ko-KR" dirty="0">
              <a:solidFill>
                <a:srgbClr val="CCCCCC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endParaRPr lang="en-US" altLang="ko-KR" dirty="0">
              <a:solidFill>
                <a:srgbClr val="CCCCCC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endParaRPr lang="en-US" altLang="ko-KR" dirty="0">
              <a:solidFill>
                <a:srgbClr val="CCCCCC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endParaRPr lang="en-US" altLang="ko-KR" dirty="0">
              <a:solidFill>
                <a:srgbClr val="CCCCCC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endParaRPr lang="en-US" altLang="ko-KR" dirty="0">
              <a:solidFill>
                <a:srgbClr val="CCCCCC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lvl="1"/>
            <a:r>
              <a:rPr lang="ko-KR" altLang="en-US" dirty="0"/>
              <a:t>경로만 추출하기 </a:t>
            </a:r>
            <a:r>
              <a:rPr lang="en-US" altLang="ko-KR" dirty="0"/>
              <a:t>- </a:t>
            </a:r>
            <a:r>
              <a:rPr lang="en-US" altLang="ko-KR" dirty="0" err="1">
                <a:solidFill>
                  <a:srgbClr val="4FC1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path</a:t>
            </a:r>
            <a:r>
              <a:rPr lang="en-US" altLang="ko-KR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dirname</a:t>
            </a:r>
            <a:r>
              <a:rPr lang="en-US" altLang="ko-KR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__filename</a:t>
            </a:r>
            <a:r>
              <a:rPr lang="en-US" altLang="ko-KR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877F82-F7F0-1709-152C-FA564E21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FB806-F7C9-94B2-EEEF-38AE1B778651}"/>
              </a:ext>
            </a:extLst>
          </p:cNvPr>
          <p:cNvSpPr txBox="1"/>
          <p:nvPr/>
        </p:nvSpPr>
        <p:spPr>
          <a:xfrm>
            <a:off x="936501" y="1250980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03\path.js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4F50E5-F07D-406A-A955-BA243A640772}"/>
              </a:ext>
            </a:extLst>
          </p:cNvPr>
          <p:cNvSpPr/>
          <p:nvPr/>
        </p:nvSpPr>
        <p:spPr>
          <a:xfrm>
            <a:off x="989665" y="1583904"/>
            <a:ext cx="6067517" cy="432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1FF56-87B6-AA2E-3B9A-C9A2EAD1E70A}"/>
              </a:ext>
            </a:extLst>
          </p:cNvPr>
          <p:cNvSpPr txBox="1"/>
          <p:nvPr/>
        </p:nvSpPr>
        <p:spPr>
          <a:xfrm>
            <a:off x="936501" y="2456523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03\path.js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3884BC-1DF1-2B19-B62B-988D4AF615CF}"/>
              </a:ext>
            </a:extLst>
          </p:cNvPr>
          <p:cNvSpPr/>
          <p:nvPr/>
        </p:nvSpPr>
        <p:spPr>
          <a:xfrm>
            <a:off x="989666" y="2789446"/>
            <a:ext cx="6067516" cy="102670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fullPath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'some'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'work'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'ex.txt'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fullPath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5254E1-0FE2-561F-23CB-3C4C4A49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871" y="3083692"/>
            <a:ext cx="3705742" cy="438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D60343-1F5C-E4BA-6843-1BB61DE1CAD0}"/>
              </a:ext>
            </a:extLst>
          </p:cNvPr>
          <p:cNvSpPr/>
          <p:nvPr/>
        </p:nvSpPr>
        <p:spPr>
          <a:xfrm>
            <a:off x="997975" y="4320207"/>
            <a:ext cx="6067516" cy="136815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(...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...)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절대 경로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파일의 절대 경로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__filename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경로 추출하기</a:t>
            </a:r>
            <a:endParaRPr lang="ko-KR" alt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directory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__filename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경로만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directory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9E9B0B-BEAC-BAE2-B529-849ACC89F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748" y="5183462"/>
            <a:ext cx="5029902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6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918C0-0A49-8F32-FB37-948AA4D59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FF8866-3809-05FD-FB88-4737726B3B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339EBD-C2DD-C93A-782E-651ADC833F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03-1 path</a:t>
            </a:r>
            <a:r>
              <a:rPr lang="ko-KR" altLang="en-US" dirty="0"/>
              <a:t> 모듈 </a:t>
            </a:r>
            <a:r>
              <a:rPr lang="en-US" altLang="ko-KR" dirty="0"/>
              <a:t>/ </a:t>
            </a:r>
            <a:r>
              <a:rPr lang="ko-KR" altLang="en-US" dirty="0"/>
              <a:t>경로를 다루는 주요 함수 살펴보기</a:t>
            </a:r>
            <a:endParaRPr lang="en-US" altLang="ko-KR" dirty="0"/>
          </a:p>
          <a:p>
            <a:pPr lvl="1"/>
            <a:r>
              <a:rPr lang="ko-KR" altLang="en-US" dirty="0"/>
              <a:t>파일 이름 추출하기</a:t>
            </a:r>
            <a:endParaRPr lang="en-US" altLang="ko-KR" dirty="0"/>
          </a:p>
          <a:p>
            <a:pPr lvl="1"/>
            <a:r>
              <a:rPr lang="ko-KR" altLang="en-US" dirty="0"/>
              <a:t>확장자 추출하기</a:t>
            </a:r>
            <a:endParaRPr lang="en-US" altLang="ko-KR" dirty="0"/>
          </a:p>
          <a:p>
            <a:pPr lvl="1"/>
            <a:r>
              <a:rPr lang="ko-KR" altLang="en-US" dirty="0"/>
              <a:t>경로를 객체로 반환하기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027C69-6686-3DED-8C49-93843A44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3340003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E6206-24DD-38EF-B945-F11AA4466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01D30D-3C5A-2DB4-F5E7-30EF3D822E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C8720-DEE2-97B4-3181-9465C11F47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03-2 FS</a:t>
            </a:r>
            <a:r>
              <a:rPr lang="ko-KR" altLang="en-US" dirty="0"/>
              <a:t> 모듈 </a:t>
            </a:r>
            <a:r>
              <a:rPr lang="en-US" altLang="ko-KR" dirty="0"/>
              <a:t>/ FS </a:t>
            </a:r>
            <a:r>
              <a:rPr lang="ko-KR" altLang="en-US" dirty="0"/>
              <a:t>모듈 살펴보기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강사 생각 </a:t>
            </a:r>
            <a:r>
              <a:rPr lang="en-US" altLang="ko-KR" dirty="0"/>
              <a:t>– </a:t>
            </a:r>
            <a:r>
              <a:rPr lang="ko-KR" altLang="en-US" dirty="0"/>
              <a:t>응용 분야에 따라 다르지만</a:t>
            </a:r>
            <a:r>
              <a:rPr lang="en-US" altLang="ko-KR" dirty="0"/>
              <a:t>) </a:t>
            </a:r>
            <a:r>
              <a:rPr lang="ko-KR" altLang="en-US" dirty="0"/>
              <a:t>프로그래밍에서 가장 많이 하는 작업은 파일과 관련된 것임</a:t>
            </a:r>
            <a:endParaRPr lang="en-US" altLang="ko-KR" dirty="0"/>
          </a:p>
          <a:p>
            <a:pPr lvl="2"/>
            <a:r>
              <a:rPr lang="ko-KR" altLang="en-US" dirty="0"/>
              <a:t>노드</a:t>
            </a:r>
            <a:r>
              <a:rPr lang="en-US" altLang="ko-KR" dirty="0"/>
              <a:t>(Node.js)</a:t>
            </a:r>
            <a:r>
              <a:rPr lang="ko-KR" altLang="en-US" dirty="0"/>
              <a:t>에서 파일을 관리할 수 있는 모듈이 미리 만들어져 있음</a:t>
            </a:r>
            <a:r>
              <a:rPr lang="en-US" altLang="ko-KR" dirty="0"/>
              <a:t>(FS System </a:t>
            </a:r>
            <a:r>
              <a:rPr lang="ko-KR" altLang="en-US" dirty="0"/>
              <a:t>모듈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FS </a:t>
            </a:r>
            <a:r>
              <a:rPr lang="ko-KR" altLang="en-US" dirty="0"/>
              <a:t>모듈의 함수는 크게 </a:t>
            </a:r>
            <a:r>
              <a:rPr lang="en-US" altLang="ko-KR" dirty="0"/>
              <a:t>3</a:t>
            </a:r>
            <a:r>
              <a:rPr lang="ko-KR" altLang="en-US" dirty="0"/>
              <a:t>가지 종류로 구분</a:t>
            </a:r>
            <a:endParaRPr lang="en-US" altLang="ko-KR" dirty="0"/>
          </a:p>
          <a:p>
            <a:pPr lvl="2"/>
            <a:r>
              <a:rPr lang="ko-KR" altLang="en-US" dirty="0" err="1"/>
              <a:t>프라미스에서</a:t>
            </a:r>
            <a:r>
              <a:rPr lang="ko-KR" altLang="en-US" dirty="0"/>
              <a:t> 사용하는 함수</a:t>
            </a:r>
            <a:endParaRPr lang="en-US" altLang="ko-KR" dirty="0"/>
          </a:p>
          <a:p>
            <a:pPr lvl="2"/>
            <a:r>
              <a:rPr lang="ko-KR" altLang="en-US" dirty="0" err="1"/>
              <a:t>콜백에서</a:t>
            </a:r>
            <a:r>
              <a:rPr lang="ko-KR" altLang="en-US" dirty="0"/>
              <a:t> 사용하는 함수</a:t>
            </a:r>
            <a:endParaRPr lang="en-US" altLang="ko-KR" dirty="0"/>
          </a:p>
          <a:p>
            <a:pPr lvl="2"/>
            <a:r>
              <a:rPr lang="ko-KR" altLang="en-US" dirty="0"/>
              <a:t>동기 처리를 할 때 사용하는 함수</a:t>
            </a:r>
            <a:endParaRPr lang="en-US" altLang="ko-KR" dirty="0"/>
          </a:p>
          <a:p>
            <a:pPr lvl="3"/>
            <a:r>
              <a:rPr lang="ko-KR" altLang="en-US" dirty="0"/>
              <a:t>동기 처리 </a:t>
            </a:r>
            <a:r>
              <a:rPr lang="en-US" altLang="ko-KR" dirty="0"/>
              <a:t>: </a:t>
            </a:r>
            <a:r>
              <a:rPr lang="ko-KR" altLang="en-US" dirty="0"/>
              <a:t>코드를 작성한 순서대로 실행하는 의미</a:t>
            </a:r>
            <a:endParaRPr lang="en-US" altLang="ko-KR" dirty="0"/>
          </a:p>
          <a:p>
            <a:pPr lvl="3"/>
            <a:r>
              <a:rPr lang="ko-KR" altLang="en-US" dirty="0"/>
              <a:t>비동기 처리 </a:t>
            </a:r>
            <a:r>
              <a:rPr lang="en-US" altLang="ko-KR" dirty="0"/>
              <a:t>: </a:t>
            </a:r>
            <a:r>
              <a:rPr lang="ko-KR" altLang="en-US" dirty="0"/>
              <a:t>실행하는데 걸리는 시간을 고려해서 실행 순서를 조절한다는 의미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D75D90-64F0-452A-B30B-1C3C7924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1355301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4231C-F0FF-9F6C-E448-A16199CD6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85FB9B-D18F-8386-F0FD-F499EFDD7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460052-49F9-D276-B363-4F24EF1CDE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03-2 FS</a:t>
            </a:r>
            <a:r>
              <a:rPr lang="ko-KR" altLang="en-US" dirty="0"/>
              <a:t> 모듈 </a:t>
            </a:r>
            <a:r>
              <a:rPr lang="en-US" altLang="ko-KR" dirty="0"/>
              <a:t>/ FS </a:t>
            </a:r>
            <a:r>
              <a:rPr lang="ko-KR" altLang="en-US" dirty="0"/>
              <a:t>모듈 살펴보기</a:t>
            </a:r>
            <a:endParaRPr lang="en-US" altLang="ko-KR" dirty="0"/>
          </a:p>
          <a:p>
            <a:pPr lvl="1"/>
            <a:r>
              <a:rPr lang="en-US" altLang="ko-KR" dirty="0"/>
              <a:t>FS </a:t>
            </a:r>
            <a:r>
              <a:rPr lang="ko-KR" altLang="en-US" dirty="0"/>
              <a:t>모듈 가져오기</a:t>
            </a:r>
            <a:endParaRPr lang="en-US" altLang="ko-KR" dirty="0"/>
          </a:p>
          <a:p>
            <a:pPr lvl="2"/>
            <a:r>
              <a:rPr lang="ko-KR" altLang="en-US" dirty="0"/>
              <a:t>기본 형태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53047F-C480-9FB6-5450-9D042AD4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54E093-D757-9F30-3717-B2252F0132D8}"/>
              </a:ext>
            </a:extLst>
          </p:cNvPr>
          <p:cNvSpPr/>
          <p:nvPr/>
        </p:nvSpPr>
        <p:spPr>
          <a:xfrm>
            <a:off x="2569116" y="1614895"/>
            <a:ext cx="6067517" cy="432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3265D6-C3C0-8C31-9C87-7F798E5BA0E6}"/>
              </a:ext>
            </a:extLst>
          </p:cNvPr>
          <p:cNvSpPr/>
          <p:nvPr/>
        </p:nvSpPr>
        <p:spPr>
          <a:xfrm>
            <a:off x="2569116" y="2183820"/>
            <a:ext cx="6067517" cy="89987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'example.txt'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881808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D38AD-E7E5-2B38-C3C5-79497EEB3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475B01-881C-4C02-67FC-A84B5C95F2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489033-31F3-CD09-A169-C934F57DFB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03-2 FS</a:t>
            </a:r>
            <a:r>
              <a:rPr lang="ko-KR" altLang="en-US" dirty="0"/>
              <a:t> 모듈 </a:t>
            </a:r>
            <a:r>
              <a:rPr lang="en-US" altLang="ko-KR" dirty="0"/>
              <a:t>/ </a:t>
            </a:r>
            <a:r>
              <a:rPr lang="ko-KR" altLang="en-US" dirty="0"/>
              <a:t>현재 디렉토리 읽기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동기 처리로</a:t>
            </a:r>
            <a:r>
              <a:rPr lang="ko-KR" altLang="en-US" dirty="0"/>
              <a:t> 디렉토리 내의 파일 이름 읽기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89FCED-5CD8-C9E5-3396-F5E58ABC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720CE-2262-8BC9-C576-82DCF9C164DD}"/>
              </a:ext>
            </a:extLst>
          </p:cNvPr>
          <p:cNvSpPr txBox="1"/>
          <p:nvPr/>
        </p:nvSpPr>
        <p:spPr>
          <a:xfrm>
            <a:off x="2899560" y="1250980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03\list-1.js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8D1441-818E-4476-D359-4FC188026BFE}"/>
              </a:ext>
            </a:extLst>
          </p:cNvPr>
          <p:cNvSpPr/>
          <p:nvPr/>
        </p:nvSpPr>
        <p:spPr>
          <a:xfrm>
            <a:off x="2952725" y="1583903"/>
            <a:ext cx="6067516" cy="122413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readdirSync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7921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67EC8-784B-3000-CEF9-641A0068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6BCA1F-E213-9489-D60A-BA4DF56579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CD2533-6D3A-3594-783F-1E40EB86D4C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03-2 FS</a:t>
            </a:r>
            <a:r>
              <a:rPr lang="ko-KR" altLang="en-US" dirty="0"/>
              <a:t> 모듈 </a:t>
            </a:r>
            <a:r>
              <a:rPr lang="en-US" altLang="ko-KR" dirty="0"/>
              <a:t>/ </a:t>
            </a:r>
            <a:r>
              <a:rPr lang="ko-KR" altLang="en-US" dirty="0"/>
              <a:t>현재 디렉토리 읽기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비동기 처리로</a:t>
            </a:r>
            <a:r>
              <a:rPr lang="ko-KR" altLang="en-US" dirty="0"/>
              <a:t> 디렉토리 내의 파일 이름 읽기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비동기 처리 </a:t>
            </a:r>
            <a:r>
              <a:rPr lang="en-US" altLang="ko-KR" dirty="0"/>
              <a:t>- </a:t>
            </a:r>
            <a:r>
              <a:rPr lang="ko-KR" altLang="en-US" dirty="0"/>
              <a:t>디렉토리를 읽는 동안 시간이 걸리므로 빠르게 처리할 수 있는 다른 일이 있다면 다른 일부터 처리되는 것을 허용하며 자신의 기능을 나중에 수행할 수 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dirty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readdir</a:t>
            </a:r>
            <a:r>
              <a:rPr lang="en-US" altLang="ko-KR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dirty="0"/>
              <a:t> </a:t>
            </a:r>
            <a:r>
              <a:rPr lang="ko-KR" altLang="en-US" dirty="0"/>
              <a:t>함수는 첫번째 매개 변수인 경로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)</a:t>
            </a:r>
            <a:r>
              <a:rPr lang="ko-KR" altLang="en-US" dirty="0"/>
              <a:t>에 있는 파일 이름을 읽은 다음 </a:t>
            </a:r>
            <a:r>
              <a:rPr lang="ko-KR" altLang="en-US" dirty="0" err="1"/>
              <a:t>콜백</a:t>
            </a:r>
            <a:r>
              <a:rPr lang="ko-KR" altLang="en-US" dirty="0"/>
              <a:t> 함수를 호출함</a:t>
            </a:r>
            <a:endParaRPr lang="en-US" altLang="ko-KR" dirty="0"/>
          </a:p>
          <a:p>
            <a:pPr lvl="2"/>
            <a:r>
              <a:rPr lang="en-US" altLang="ko-KR" dirty="0" err="1">
                <a:solidFill>
                  <a:srgbClr val="4EC9B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dirty="0" err="1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readdir</a:t>
            </a:r>
            <a:r>
              <a:rPr lang="en-US" altLang="ko-KR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dirty="0"/>
              <a:t> </a:t>
            </a:r>
            <a:r>
              <a:rPr lang="ko-KR" altLang="en-US" dirty="0"/>
              <a:t>함수는 에러</a:t>
            </a:r>
            <a:r>
              <a:rPr lang="en-US" altLang="ko-KR" dirty="0"/>
              <a:t>(err)</a:t>
            </a:r>
            <a:r>
              <a:rPr lang="ko-KR" altLang="en-US" dirty="0"/>
              <a:t>객체를 첫번째 매개변수로</a:t>
            </a:r>
            <a:r>
              <a:rPr lang="en-US" altLang="ko-KR" dirty="0"/>
              <a:t>, </a:t>
            </a:r>
            <a:r>
              <a:rPr lang="ko-KR" altLang="en-US" dirty="0"/>
              <a:t>읽은 내용을 두 번째 매개변수로 </a:t>
            </a:r>
            <a:r>
              <a:rPr lang="ko-KR" altLang="en-US" dirty="0" err="1"/>
              <a:t>콜백</a:t>
            </a:r>
            <a:r>
              <a:rPr lang="ko-KR" altLang="en-US" dirty="0"/>
              <a:t> 함수에 전달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0F3A2F-434C-80AC-8D40-758FA7E1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FBBD8-9C71-1D37-C7DC-083015F51C44}"/>
              </a:ext>
            </a:extLst>
          </p:cNvPr>
          <p:cNvSpPr txBox="1"/>
          <p:nvPr/>
        </p:nvSpPr>
        <p:spPr>
          <a:xfrm>
            <a:off x="2899560" y="1250980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03\list-2.js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6C13FA-EE31-D60B-9F0E-765D11DDEFE4}"/>
              </a:ext>
            </a:extLst>
          </p:cNvPr>
          <p:cNvSpPr/>
          <p:nvPr/>
        </p:nvSpPr>
        <p:spPr>
          <a:xfrm>
            <a:off x="2952725" y="1583903"/>
            <a:ext cx="6067516" cy="288032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readdir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readdir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405845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E3251-3E32-5CC5-F983-39BE150E0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2D3348-1963-3528-7B86-BA3B582769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EC0701-0E60-F156-4B4C-017BB0F7612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03-3 </a:t>
            </a:r>
            <a:r>
              <a:rPr lang="ko-KR" altLang="en-US" dirty="0"/>
              <a:t>파일 관리하기 </a:t>
            </a:r>
            <a:r>
              <a:rPr lang="en-US" altLang="ko-KR" dirty="0"/>
              <a:t>/ </a:t>
            </a:r>
            <a:r>
              <a:rPr lang="ko-KR" altLang="en-US" dirty="0"/>
              <a:t>파일 읽기 </a:t>
            </a:r>
            <a:r>
              <a:rPr lang="en-US" altLang="ko-KR" dirty="0"/>
              <a:t>-  </a:t>
            </a:r>
            <a:r>
              <a:rPr lang="en-US" altLang="ko-KR" dirty="0" err="1"/>
              <a:t>readFileSync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en-US" altLang="ko-KR" dirty="0" err="1"/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동기 처리로 파일 읽기 </a:t>
            </a:r>
            <a:r>
              <a:rPr lang="en-US" altLang="ko-KR" dirty="0"/>
              <a:t>– </a:t>
            </a:r>
            <a:r>
              <a:rPr lang="en-US" altLang="ko-KR" dirty="0" err="1"/>
              <a:t>readFileSync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>
                <a:solidFill>
                  <a:srgbClr val="00B050"/>
                </a:solidFill>
              </a:rPr>
              <a:t>[, </a:t>
            </a:r>
            <a:r>
              <a:rPr lang="ko-KR" altLang="en-US" dirty="0">
                <a:solidFill>
                  <a:srgbClr val="00B050"/>
                </a:solidFill>
              </a:rPr>
              <a:t>옵션</a:t>
            </a:r>
            <a:r>
              <a:rPr lang="en-US" altLang="ko-KR" dirty="0">
                <a:solidFill>
                  <a:srgbClr val="00B050"/>
                </a:solidFill>
              </a:rPr>
              <a:t>]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readFileSync</a:t>
            </a:r>
            <a:r>
              <a:rPr lang="en-US" altLang="ko-KR" dirty="0"/>
              <a:t>( ) </a:t>
            </a:r>
            <a:r>
              <a:rPr lang="ko-KR" altLang="en-US" dirty="0"/>
              <a:t>함수는 파일 내용을 버퍼 또는 문자열 형태로 반환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readFileSync</a:t>
            </a:r>
            <a:r>
              <a:rPr lang="en-US" altLang="ko-KR" dirty="0"/>
              <a:t>( ) </a:t>
            </a:r>
            <a:r>
              <a:rPr lang="ko-KR" altLang="en-US" dirty="0"/>
              <a:t>함수의 매개변수로 옵션을 지정할 수 있음</a:t>
            </a:r>
            <a:endParaRPr lang="en-US" altLang="ko-KR" dirty="0"/>
          </a:p>
          <a:p>
            <a:pPr lvl="2"/>
            <a:r>
              <a:rPr lang="ko-KR" altLang="en-US" dirty="0"/>
              <a:t>옵션 지정 없이 </a:t>
            </a:r>
            <a:r>
              <a:rPr lang="en-US" altLang="ko-KR" dirty="0" err="1"/>
              <a:t>readFileSync</a:t>
            </a:r>
            <a:r>
              <a:rPr lang="en-US" altLang="ko-KR" dirty="0"/>
              <a:t>( ) </a:t>
            </a:r>
            <a:r>
              <a:rPr lang="ko-KR" altLang="en-US" dirty="0"/>
              <a:t>함수를 사용할 때 파일에서 읽어온 내용을 바이너리 형태로 출력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BBD80C-9A93-3F7D-DF4B-780EEC80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4CCA6-B31A-5E09-D274-644D77802C63}"/>
              </a:ext>
            </a:extLst>
          </p:cNvPr>
          <p:cNvSpPr txBox="1"/>
          <p:nvPr/>
        </p:nvSpPr>
        <p:spPr>
          <a:xfrm>
            <a:off x="876881" y="1507648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03\read-1.js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3148FB-B205-D987-2877-3D5BDAFC5CDB}"/>
              </a:ext>
            </a:extLst>
          </p:cNvPr>
          <p:cNvSpPr/>
          <p:nvPr/>
        </p:nvSpPr>
        <p:spPr>
          <a:xfrm>
            <a:off x="926425" y="1844818"/>
            <a:ext cx="9669224" cy="122413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'./example.txt'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DD2D25-7E69-9CE5-D0CD-E3C695C7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25" y="3215832"/>
            <a:ext cx="9669224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71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4CCD0-FD8B-83E2-AD06-CA8744A2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2CA75F-C6CA-3718-E0B2-BA51A6B670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92EB27-AF27-C0FB-A42A-B17D9BC11C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03-3 </a:t>
            </a:r>
            <a:r>
              <a:rPr lang="ko-KR" altLang="en-US" dirty="0"/>
              <a:t>파일 관리하기 </a:t>
            </a:r>
            <a:r>
              <a:rPr lang="en-US" altLang="ko-KR" dirty="0"/>
              <a:t>/ </a:t>
            </a:r>
            <a:r>
              <a:rPr lang="ko-KR" altLang="en-US" dirty="0"/>
              <a:t>파일 읽기 </a:t>
            </a:r>
            <a:r>
              <a:rPr lang="en-US" altLang="ko-KR" dirty="0"/>
              <a:t>-  </a:t>
            </a:r>
            <a:r>
              <a:rPr lang="en-US" altLang="ko-KR" dirty="0" err="1"/>
              <a:t>readFileSync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en-US" altLang="ko-KR" dirty="0" err="1"/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동기 처리로 파일 읽기 </a:t>
            </a:r>
            <a:r>
              <a:rPr lang="en-US" altLang="ko-KR" dirty="0"/>
              <a:t>– </a:t>
            </a:r>
            <a:r>
              <a:rPr lang="en-US" altLang="ko-KR" dirty="0" err="1"/>
              <a:t>readFileSync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>
                <a:solidFill>
                  <a:srgbClr val="00B050"/>
                </a:solidFill>
              </a:rPr>
              <a:t>[, </a:t>
            </a:r>
            <a:r>
              <a:rPr lang="ko-KR" altLang="en-US" dirty="0">
                <a:solidFill>
                  <a:srgbClr val="00B050"/>
                </a:solidFill>
              </a:rPr>
              <a:t>옵션</a:t>
            </a:r>
            <a:r>
              <a:rPr lang="en-US" altLang="ko-KR" dirty="0">
                <a:solidFill>
                  <a:srgbClr val="00B050"/>
                </a:solidFill>
              </a:rPr>
              <a:t>]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readFileSync</a:t>
            </a:r>
            <a:r>
              <a:rPr lang="en-US" altLang="ko-KR" dirty="0"/>
              <a:t>( ) </a:t>
            </a:r>
            <a:r>
              <a:rPr lang="ko-KR" altLang="en-US" dirty="0"/>
              <a:t>함수는 파일 내용을 버퍼 또는 문자열 형태로 반환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707260-9AF5-2AB3-FF2E-C67F7BFA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AA3D7-BB72-578B-A20A-7AB2200E062B}"/>
              </a:ext>
            </a:extLst>
          </p:cNvPr>
          <p:cNvSpPr txBox="1"/>
          <p:nvPr/>
        </p:nvSpPr>
        <p:spPr>
          <a:xfrm>
            <a:off x="876881" y="1507648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03\read-2.js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3DA54-A297-832B-E93E-5EF333E38E55}"/>
              </a:ext>
            </a:extLst>
          </p:cNvPr>
          <p:cNvSpPr/>
          <p:nvPr/>
        </p:nvSpPr>
        <p:spPr>
          <a:xfrm>
            <a:off x="926425" y="1844818"/>
            <a:ext cx="9669224" cy="122413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'./example.txt'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BE4801-1498-4CAC-4A2E-BBB95614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19" y="3189580"/>
            <a:ext cx="9745435" cy="6477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06BCD4E-320D-007C-10C2-C0BAE1A229AA}"/>
              </a:ext>
            </a:extLst>
          </p:cNvPr>
          <p:cNvSpPr/>
          <p:nvPr/>
        </p:nvSpPr>
        <p:spPr>
          <a:xfrm>
            <a:off x="6791869" y="2456886"/>
            <a:ext cx="864096" cy="279145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814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52979-63BA-4C22-4F69-D17D962C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00A31E-F3DC-76ED-86D0-5717363A44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BA1E13-7F93-9C94-FFA8-8668B32E30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03-3 </a:t>
            </a:r>
            <a:r>
              <a:rPr lang="ko-KR" altLang="en-US" dirty="0"/>
              <a:t>파일 관리하기 </a:t>
            </a:r>
            <a:r>
              <a:rPr lang="en-US" altLang="ko-KR" dirty="0"/>
              <a:t>/ </a:t>
            </a:r>
            <a:r>
              <a:rPr lang="ko-KR" altLang="en-US" dirty="0"/>
              <a:t>파일 읽기 </a:t>
            </a:r>
            <a:r>
              <a:rPr lang="en-US" altLang="ko-KR" dirty="0"/>
              <a:t>-  </a:t>
            </a:r>
            <a:r>
              <a:rPr lang="en-US" altLang="ko-KR" dirty="0" err="1"/>
              <a:t>readFileSync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en-US" altLang="ko-KR" dirty="0" err="1"/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비동기 처리로 파일 읽기 </a:t>
            </a:r>
            <a:r>
              <a:rPr lang="en-US" altLang="ko-KR" dirty="0"/>
              <a:t>– </a:t>
            </a:r>
            <a:r>
              <a:rPr lang="en-US" altLang="ko-KR" dirty="0" err="1"/>
              <a:t>readFile</a:t>
            </a:r>
            <a:r>
              <a:rPr lang="en-US" altLang="ko-KR" dirty="0"/>
              <a:t> (</a:t>
            </a:r>
            <a:r>
              <a:rPr lang="ko-KR" altLang="en-US" dirty="0"/>
              <a:t>경로</a:t>
            </a:r>
            <a:r>
              <a:rPr lang="en-US" altLang="ko-KR" dirty="0">
                <a:solidFill>
                  <a:srgbClr val="00B050"/>
                </a:solidFill>
              </a:rPr>
              <a:t>[, </a:t>
            </a:r>
            <a:r>
              <a:rPr lang="ko-KR" altLang="en-US" dirty="0">
                <a:solidFill>
                  <a:srgbClr val="00B050"/>
                </a:solidFill>
              </a:rPr>
              <a:t>옵션</a:t>
            </a:r>
            <a:r>
              <a:rPr lang="en-US" altLang="ko-KR" dirty="0">
                <a:solidFill>
                  <a:srgbClr val="00B050"/>
                </a:solidFill>
              </a:rPr>
              <a:t>]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readFile</a:t>
            </a:r>
            <a:r>
              <a:rPr lang="en-US" altLang="ko-KR" dirty="0"/>
              <a:t>( ) </a:t>
            </a:r>
            <a:r>
              <a:rPr lang="ko-KR" altLang="en-US" dirty="0"/>
              <a:t>함수는 파일 내용을 버퍼 또는 문자열 형태로 반환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542925" lvl="2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C64427-72ED-327B-BB86-910E0B18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A0503-3FC3-0573-6554-4192A10EAB3D}"/>
              </a:ext>
            </a:extLst>
          </p:cNvPr>
          <p:cNvSpPr txBox="1"/>
          <p:nvPr/>
        </p:nvSpPr>
        <p:spPr>
          <a:xfrm>
            <a:off x="863827" y="1518281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03\read-3.js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B69A8D-D7E3-8D85-F313-2B221EFA2D46}"/>
              </a:ext>
            </a:extLst>
          </p:cNvPr>
          <p:cNvSpPr/>
          <p:nvPr/>
        </p:nvSpPr>
        <p:spPr>
          <a:xfrm>
            <a:off x="926425" y="1844817"/>
            <a:ext cx="9669224" cy="225936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'./example.txt'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F0FEF8-F852-1025-AFE7-1D52C413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701" y="4333156"/>
            <a:ext cx="629690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0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57400-5630-C27C-A156-A1F78D96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E848E1-EF38-3637-3384-A16D229DD1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59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434C79-ACDE-7C60-BE28-C689E09A6C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03-4 </a:t>
            </a:r>
            <a:r>
              <a:rPr lang="ko-KR" altLang="en-US" dirty="0"/>
              <a:t>디렉토리 관리하기 </a:t>
            </a:r>
            <a:r>
              <a:rPr lang="en-US" altLang="ko-KR" dirty="0"/>
              <a:t>– </a:t>
            </a:r>
            <a:r>
              <a:rPr lang="ko-KR" altLang="en-US" dirty="0"/>
              <a:t>디렉토리 만들기 및 삭제하기</a:t>
            </a:r>
            <a:endParaRPr lang="en-US" altLang="ko-KR" dirty="0"/>
          </a:p>
          <a:p>
            <a:pPr lvl="2"/>
            <a:r>
              <a:rPr lang="ko-KR" altLang="en-US" dirty="0"/>
              <a:t>파일을 만들고 삭제하는 것처럼 디렉토리를 만들고 삭제할 수 있음</a:t>
            </a:r>
            <a:endParaRPr lang="en-US" altLang="ko-KR" dirty="0"/>
          </a:p>
          <a:p>
            <a:pPr lvl="1"/>
            <a:r>
              <a:rPr lang="ko-KR" altLang="en-US" dirty="0"/>
              <a:t>디렉토리 만들기 </a:t>
            </a:r>
            <a:r>
              <a:rPr lang="en-US" altLang="ko-KR" dirty="0"/>
              <a:t>– </a:t>
            </a:r>
            <a:r>
              <a:rPr lang="en-US" altLang="ko-KR" dirty="0" err="1"/>
              <a:t>mkdirSync</a:t>
            </a:r>
            <a:r>
              <a:rPr lang="en-US" altLang="ko-KR" dirty="0"/>
              <a:t>( ), </a:t>
            </a:r>
            <a:r>
              <a:rPr lang="en-US" altLang="ko-KR" dirty="0" err="1"/>
              <a:t>mkdir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기본 형 </a:t>
            </a:r>
            <a:r>
              <a:rPr lang="en-US" altLang="ko-KR" dirty="0"/>
              <a:t>: </a:t>
            </a:r>
            <a:r>
              <a:rPr lang="en-US" altLang="ko-KR" dirty="0" err="1"/>
              <a:t>fs.mkdirSync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[, </a:t>
            </a:r>
            <a:r>
              <a:rPr lang="ko-KR" altLang="en-US" dirty="0"/>
              <a:t>옵션</a:t>
            </a:r>
            <a:r>
              <a:rPr lang="en-US" altLang="ko-KR" dirty="0"/>
              <a:t>]), </a:t>
            </a:r>
            <a:r>
              <a:rPr lang="en-US" altLang="ko-KR" dirty="0" err="1"/>
              <a:t>fs.mkdir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[, </a:t>
            </a:r>
            <a:r>
              <a:rPr lang="ko-KR" altLang="en-US" dirty="0"/>
              <a:t>옵션</a:t>
            </a:r>
            <a:r>
              <a:rPr lang="en-US" altLang="ko-KR" dirty="0"/>
              <a:t>], </a:t>
            </a:r>
            <a:r>
              <a:rPr lang="ko-KR" altLang="en-US" dirty="0" err="1"/>
              <a:t>콜백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아래 코드는 현재 디렉토리에 </a:t>
            </a:r>
            <a:r>
              <a:rPr lang="en-US" altLang="ko-KR" dirty="0"/>
              <a:t>test </a:t>
            </a:r>
            <a:r>
              <a:rPr lang="ko-KR" altLang="en-US" dirty="0"/>
              <a:t>디렉토리가 있는지 확인한 후 없다면 비동기 처리로 </a:t>
            </a:r>
            <a:r>
              <a:rPr lang="en-US" altLang="ko-KR" dirty="0" err="1"/>
              <a:t>mkdir</a:t>
            </a:r>
            <a:r>
              <a:rPr lang="en-US" altLang="ko-KR" dirty="0"/>
              <a:t>( ) </a:t>
            </a:r>
            <a:r>
              <a:rPr lang="ko-KR" altLang="en-US" dirty="0"/>
              <a:t>함수를 사용하여 </a:t>
            </a:r>
            <a:r>
              <a:rPr lang="en-US" altLang="ko-KR" dirty="0"/>
              <a:t>test </a:t>
            </a:r>
            <a:r>
              <a:rPr lang="ko-KR" altLang="en-US" dirty="0"/>
              <a:t>디렉토리를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B352A7-B50C-99E0-645A-BE4B20BA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5A8DD-C2F8-520C-FD32-943F3BE775B1}"/>
              </a:ext>
            </a:extLst>
          </p:cNvPr>
          <p:cNvSpPr txBox="1"/>
          <p:nvPr/>
        </p:nvSpPr>
        <p:spPr>
          <a:xfrm>
            <a:off x="863827" y="2094346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03\dir-1.js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43C80E-A01D-AACA-7F26-1121E5655AB5}"/>
              </a:ext>
            </a:extLst>
          </p:cNvPr>
          <p:cNvSpPr/>
          <p:nvPr/>
        </p:nvSpPr>
        <p:spPr>
          <a:xfrm>
            <a:off x="926425" y="2420882"/>
            <a:ext cx="9669224" cy="333948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'./test'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'folder already exists'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'./test'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'folder created'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     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140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0683-3249-C975-33D3-6F3616F8C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B0FBEF-F654-4867-EDB2-D574AC297F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F90239-881A-3B7E-DFE5-7A673B7C04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ym typeface="Wingdings" panose="05000000000000000000" pitchFamily="2" charset="2"/>
              </a:rPr>
              <a:t>의 정의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Chrome V8 JavaScript </a:t>
            </a:r>
            <a:r>
              <a:rPr lang="ko-KR" altLang="en-US" dirty="0">
                <a:sym typeface="Wingdings" panose="05000000000000000000" pitchFamily="2" charset="2"/>
              </a:rPr>
              <a:t>엔진으로 </a:t>
            </a:r>
            <a:r>
              <a:rPr lang="ko-KR" altLang="en-US" dirty="0" err="1">
                <a:sym typeface="Wingdings" panose="05000000000000000000" pitchFamily="2" charset="2"/>
              </a:rPr>
              <a:t>빌드된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JavaScript </a:t>
            </a:r>
            <a:r>
              <a:rPr lang="ko-KR" altLang="en-US" dirty="0">
                <a:sym typeface="Wingdings" panose="05000000000000000000" pitchFamily="2" charset="2"/>
              </a:rPr>
              <a:t>런타임입니다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FA0F13-8400-2338-6226-FAD579CF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0AF964-5D59-F570-C8A0-DA3D40C21B71}"/>
              </a:ext>
            </a:extLst>
          </p:cNvPr>
          <p:cNvSpPr/>
          <p:nvPr/>
        </p:nvSpPr>
        <p:spPr>
          <a:xfrm>
            <a:off x="1752185" y="1871935"/>
            <a:ext cx="3240000" cy="21602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C991A3-B3C2-6FA9-662E-DD1E9A9A7F00}"/>
              </a:ext>
            </a:extLst>
          </p:cNvPr>
          <p:cNvSpPr/>
          <p:nvPr/>
        </p:nvSpPr>
        <p:spPr>
          <a:xfrm>
            <a:off x="5029158" y="1871935"/>
            <a:ext cx="1476000" cy="21602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346AF-038A-775D-15F0-4BDC329081F6}"/>
              </a:ext>
            </a:extLst>
          </p:cNvPr>
          <p:cNvSpPr txBox="1"/>
          <p:nvPr/>
        </p:nvSpPr>
        <p:spPr>
          <a:xfrm>
            <a:off x="1584573" y="1100769"/>
            <a:ext cx="4689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구글의 크롬 </a:t>
            </a:r>
            <a:r>
              <a:rPr lang="en-US" altLang="ko-KR" sz="1400" dirty="0"/>
              <a:t>V8 </a:t>
            </a:r>
            <a:r>
              <a:rPr lang="ko-KR" altLang="en-US" sz="1400" dirty="0"/>
              <a:t>엔진을 사용해서 웹 브라우저 밖에서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자바스크립트를 사용할 수 있게 만들었다는 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C9388-E5ED-39B7-1203-83CD8FDED5F0}"/>
              </a:ext>
            </a:extLst>
          </p:cNvPr>
          <p:cNvSpPr txBox="1"/>
          <p:nvPr/>
        </p:nvSpPr>
        <p:spPr>
          <a:xfrm>
            <a:off x="5016620" y="2431806"/>
            <a:ext cx="57502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자바스크립트를 실행할 수 있는 환경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Node.js</a:t>
            </a:r>
            <a:r>
              <a:rPr lang="ko-KR" altLang="en-US" sz="1400" dirty="0"/>
              <a:t>가 </a:t>
            </a:r>
            <a:r>
              <a:rPr lang="en-US" altLang="ko-KR" sz="1400" dirty="0"/>
              <a:t>V8 </a:t>
            </a:r>
            <a:r>
              <a:rPr lang="ko-KR" altLang="en-US" sz="1400" dirty="0"/>
              <a:t>엔진을 포함하고 있기 때문에 웹 브라우저 밖에서도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자바스크립트를 실행할 수 있음</a:t>
            </a: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0B6EE5E6-C9D9-03C8-235B-8BE3143EFF49}"/>
              </a:ext>
            </a:extLst>
          </p:cNvPr>
          <p:cNvCxnSpPr>
            <a:stCxn id="3" idx="0"/>
            <a:endCxn id="7" idx="1"/>
          </p:cNvCxnSpPr>
          <p:nvPr/>
        </p:nvCxnSpPr>
        <p:spPr>
          <a:xfrm rot="16200000" flipV="1">
            <a:off x="2223601" y="723351"/>
            <a:ext cx="509556" cy="1787612"/>
          </a:xfrm>
          <a:prstGeom prst="curvedConnector4">
            <a:avLst>
              <a:gd name="adj1" fmla="val 24330"/>
              <a:gd name="adj2" fmla="val 112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45BFC3A0-25A3-A3D4-DE60-7AB65ED1212E}"/>
              </a:ext>
            </a:extLst>
          </p:cNvPr>
          <p:cNvCxnSpPr>
            <a:stCxn id="6" idx="2"/>
            <a:endCxn id="8" idx="1"/>
          </p:cNvCxnSpPr>
          <p:nvPr/>
        </p:nvCxnSpPr>
        <p:spPr>
          <a:xfrm rot="5400000">
            <a:off x="5035300" y="2069279"/>
            <a:ext cx="713179" cy="750538"/>
          </a:xfrm>
          <a:prstGeom prst="curvedConnector4">
            <a:avLst>
              <a:gd name="adj1" fmla="val 24107"/>
              <a:gd name="adj2" fmla="val 1304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62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6AA54-A50E-29C0-D013-D22938CB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A76030-BFBD-D481-D4BA-1307693300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2347B8-B686-6659-CF9A-51C1EF08A5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03-4 </a:t>
            </a:r>
            <a:r>
              <a:rPr lang="ko-KR" altLang="en-US" dirty="0"/>
              <a:t>디렉토리 관리하기 </a:t>
            </a:r>
            <a:r>
              <a:rPr lang="en-US" altLang="ko-KR" dirty="0"/>
              <a:t>– </a:t>
            </a:r>
            <a:r>
              <a:rPr lang="ko-KR" altLang="en-US" dirty="0"/>
              <a:t>디렉토리 만들기 및 삭제하기</a:t>
            </a:r>
            <a:endParaRPr lang="en-US" altLang="ko-KR" dirty="0"/>
          </a:p>
          <a:p>
            <a:pPr lvl="2"/>
            <a:r>
              <a:rPr lang="ko-KR" altLang="en-US" dirty="0"/>
              <a:t>파일을 만들고 삭제하는 것처럼 디렉토리를 만들고 삭제할 수 있음</a:t>
            </a:r>
            <a:endParaRPr lang="en-US" altLang="ko-KR" dirty="0"/>
          </a:p>
          <a:p>
            <a:pPr lvl="1"/>
            <a:r>
              <a:rPr lang="ko-KR" altLang="en-US" dirty="0"/>
              <a:t>빈 디렉토리 삭제하기 </a:t>
            </a:r>
            <a:r>
              <a:rPr lang="en-US" altLang="ko-KR" dirty="0"/>
              <a:t>– </a:t>
            </a:r>
            <a:r>
              <a:rPr lang="en-US" altLang="ko-KR" dirty="0" err="1"/>
              <a:t>rmdirSync</a:t>
            </a:r>
            <a:r>
              <a:rPr lang="en-US" altLang="ko-KR" dirty="0"/>
              <a:t>( ), </a:t>
            </a:r>
            <a:r>
              <a:rPr lang="en-US" altLang="ko-KR" dirty="0" err="1"/>
              <a:t>rmdir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기본 형 </a:t>
            </a:r>
            <a:r>
              <a:rPr lang="en-US" altLang="ko-KR" dirty="0"/>
              <a:t>: </a:t>
            </a:r>
            <a:r>
              <a:rPr lang="en-US" altLang="ko-KR" dirty="0" err="1"/>
              <a:t>fs.rmdirSync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[, </a:t>
            </a:r>
            <a:r>
              <a:rPr lang="ko-KR" altLang="en-US" dirty="0"/>
              <a:t>옵션</a:t>
            </a:r>
            <a:r>
              <a:rPr lang="en-US" altLang="ko-KR" dirty="0"/>
              <a:t>]), </a:t>
            </a:r>
            <a:r>
              <a:rPr lang="en-US" altLang="ko-KR" dirty="0" err="1"/>
              <a:t>fs.rmdir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[, </a:t>
            </a:r>
            <a:r>
              <a:rPr lang="ko-KR" altLang="en-US" dirty="0"/>
              <a:t>옵션</a:t>
            </a:r>
            <a:r>
              <a:rPr lang="en-US" altLang="ko-KR" dirty="0"/>
              <a:t>], </a:t>
            </a:r>
            <a:r>
              <a:rPr lang="ko-KR" altLang="en-US" dirty="0" err="1"/>
              <a:t>콜백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아래 코드는 앞서 만든 </a:t>
            </a:r>
            <a:r>
              <a:rPr lang="en-US" altLang="ko-KR" dirty="0"/>
              <a:t>(</a:t>
            </a:r>
            <a:r>
              <a:rPr lang="ko-KR" altLang="en-US" dirty="0"/>
              <a:t>빈</a:t>
            </a:r>
            <a:r>
              <a:rPr lang="en-US" altLang="ko-KR" dirty="0"/>
              <a:t>) test </a:t>
            </a:r>
            <a:r>
              <a:rPr lang="ko-KR" altLang="en-US" dirty="0"/>
              <a:t>디렉토리를 삭제 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62E7F7-6EA5-CC91-F4E5-946A6C0A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934D9-AA71-53FA-464D-6F0B0C376862}"/>
              </a:ext>
            </a:extLst>
          </p:cNvPr>
          <p:cNvSpPr txBox="1"/>
          <p:nvPr/>
        </p:nvSpPr>
        <p:spPr>
          <a:xfrm>
            <a:off x="7057181" y="1692039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03\dir-3.js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68040D-C987-0657-9066-8DF1D37B8258}"/>
              </a:ext>
            </a:extLst>
          </p:cNvPr>
          <p:cNvSpPr/>
          <p:nvPr/>
        </p:nvSpPr>
        <p:spPr>
          <a:xfrm>
            <a:off x="4680917" y="2044585"/>
            <a:ext cx="6133159" cy="375604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'./test'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rmdir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'./test'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'folder deleted'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'folder does not exist'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146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D1B43-94BC-40BE-DB09-52E24FBD3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6B9D0E-CAC0-D301-6F40-4ABE6EFD42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DE135-6F52-EC0C-4DA8-1841861885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버퍼</a:t>
            </a:r>
            <a:endParaRPr lang="en-US" altLang="ko-KR" dirty="0"/>
          </a:p>
          <a:p>
            <a:pPr lvl="2"/>
            <a:r>
              <a:rPr lang="ko-KR" altLang="en-US" dirty="0"/>
              <a:t>컴퓨터 공학에서 버퍼는 임시 데이터를 저장하는 </a:t>
            </a:r>
            <a:r>
              <a:rPr lang="ko-KR" altLang="en-US" strike="sngStrike" dirty="0"/>
              <a:t>물리적인</a:t>
            </a:r>
            <a:r>
              <a:rPr lang="ko-KR" altLang="en-US" dirty="0"/>
              <a:t> 논리적인 메모리 공간</a:t>
            </a:r>
            <a:endParaRPr lang="en-US" altLang="ko-KR" dirty="0"/>
          </a:p>
          <a:p>
            <a:pPr lvl="1"/>
            <a:r>
              <a:rPr lang="ko-KR" altLang="en-US" dirty="0"/>
              <a:t>버퍼</a:t>
            </a:r>
            <a:endParaRPr lang="en-US" altLang="ko-KR" dirty="0"/>
          </a:p>
          <a:p>
            <a:pPr lvl="2"/>
            <a:r>
              <a:rPr lang="ko-KR" altLang="en-US" dirty="0"/>
              <a:t>노드의 버퍼 크기는 고정되어 있고 </a:t>
            </a:r>
            <a:r>
              <a:rPr lang="ko-KR" altLang="en-US" dirty="0" err="1"/>
              <a:t>이진값으로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en-US" altLang="ko-KR" dirty="0" err="1"/>
              <a:t>readFile</a:t>
            </a:r>
            <a:r>
              <a:rPr lang="en-US" altLang="ko-KR" dirty="0"/>
              <a:t>( ) </a:t>
            </a:r>
            <a:r>
              <a:rPr lang="ko-KR" altLang="en-US" dirty="0"/>
              <a:t>함수를 사용해 </a:t>
            </a:r>
            <a:r>
              <a:rPr lang="en-US" altLang="ko-KR" dirty="0"/>
              <a:t>example.txt </a:t>
            </a:r>
            <a:r>
              <a:rPr lang="ko-KR" altLang="en-US" dirty="0"/>
              <a:t>파일을 읽어 오면 터미널 창에 </a:t>
            </a:r>
            <a:r>
              <a:rPr lang="en-US" altLang="ko-KR" dirty="0"/>
              <a:t>&lt;Buffer …&gt;</a:t>
            </a:r>
            <a:r>
              <a:rPr lang="ko-KR" altLang="en-US" dirty="0"/>
              <a:t>이라고 출력되고 그 내용이 이진 데이터로 표시</a:t>
            </a:r>
            <a:endParaRPr lang="en-US" altLang="ko-KR" dirty="0"/>
          </a:p>
          <a:p>
            <a:pPr lvl="2"/>
            <a:r>
              <a:rPr lang="en-US" altLang="ko-KR" dirty="0"/>
              <a:t>example.txt </a:t>
            </a:r>
            <a:r>
              <a:rPr lang="ko-KR" altLang="en-US" dirty="0"/>
              <a:t>파일에</a:t>
            </a:r>
            <a:r>
              <a:rPr lang="en-US" altLang="ko-KR" dirty="0"/>
              <a:t> </a:t>
            </a:r>
            <a:r>
              <a:rPr lang="ko-KR" altLang="en-US" dirty="0"/>
              <a:t>있는 문자 하나가 </a:t>
            </a:r>
            <a:r>
              <a:rPr lang="ko-KR" altLang="en-US" dirty="0" err="1"/>
              <a:t>이진값</a:t>
            </a:r>
            <a:r>
              <a:rPr lang="ko-KR" altLang="en-US" dirty="0"/>
              <a:t> 하나에 대응</a:t>
            </a:r>
            <a:endParaRPr lang="en-US" altLang="ko-KR" dirty="0"/>
          </a:p>
          <a:p>
            <a:pPr lvl="2"/>
            <a:r>
              <a:rPr lang="ko-KR" altLang="en-US" dirty="0"/>
              <a:t>예를 들어 </a:t>
            </a:r>
            <a:r>
              <a:rPr lang="en-US" altLang="ko-KR" dirty="0"/>
              <a:t>‘Node.js’</a:t>
            </a:r>
            <a:r>
              <a:rPr lang="ko-KR" altLang="en-US" dirty="0"/>
              <a:t>는 버퍼에 </a:t>
            </a:r>
            <a:r>
              <a:rPr lang="en-US" altLang="ko-KR" dirty="0"/>
              <a:t>4E6F64652E6A73206973</a:t>
            </a:r>
            <a:r>
              <a:rPr lang="ko-KR" altLang="en-US" dirty="0"/>
              <a:t>으로 기록됨</a:t>
            </a:r>
            <a:endParaRPr lang="en-US" altLang="ko-KR" dirty="0"/>
          </a:p>
          <a:p>
            <a:pPr lvl="3"/>
            <a:r>
              <a:rPr lang="ko-KR" altLang="en-US" dirty="0"/>
              <a:t>대문자 </a:t>
            </a:r>
            <a:r>
              <a:rPr lang="en-US" altLang="ko-KR" dirty="0"/>
              <a:t>‘N’</a:t>
            </a:r>
            <a:r>
              <a:rPr lang="ko-KR" altLang="en-US" dirty="0"/>
              <a:t>에 대한 아스키 코드는 </a:t>
            </a:r>
            <a:r>
              <a:rPr lang="en-US" altLang="ko-KR" dirty="0"/>
              <a:t>0x4E </a:t>
            </a:r>
            <a:r>
              <a:rPr lang="en-US" altLang="ko-KR" dirty="0">
                <a:sym typeface="Wingdings" panose="05000000000000000000" pitchFamily="2" charset="2"/>
              </a:rPr>
              <a:t> 01001110</a:t>
            </a:r>
            <a:r>
              <a:rPr lang="en-US" altLang="ko-KR" baseline="-25000" dirty="0">
                <a:sym typeface="Wingdings" panose="05000000000000000000" pitchFamily="2" charset="2"/>
              </a:rPr>
              <a:t>(</a:t>
            </a:r>
            <a:r>
              <a:rPr lang="ko-KR" altLang="en-US" baseline="-25000" dirty="0">
                <a:sym typeface="Wingdings" panose="05000000000000000000" pitchFamily="2" charset="2"/>
              </a:rPr>
              <a:t>이진수</a:t>
            </a:r>
            <a:r>
              <a:rPr lang="en-US" altLang="ko-KR" baseline="-25000" dirty="0">
                <a:sym typeface="Wingdings" panose="05000000000000000000" pitchFamily="2" charset="2"/>
              </a:rPr>
              <a:t>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pPr lvl="3"/>
            <a:r>
              <a:rPr lang="ko-KR" altLang="en-US" dirty="0"/>
              <a:t>소문자 </a:t>
            </a:r>
            <a:r>
              <a:rPr lang="en-US" altLang="ko-KR" dirty="0"/>
              <a:t>‘o’</a:t>
            </a:r>
            <a:r>
              <a:rPr lang="ko-KR" altLang="en-US" dirty="0"/>
              <a:t>에 대한 아스키 코드는 </a:t>
            </a:r>
            <a:r>
              <a:rPr lang="en-US" altLang="ko-KR" dirty="0"/>
              <a:t>0x6F</a:t>
            </a:r>
          </a:p>
          <a:p>
            <a:pPr lvl="3"/>
            <a:r>
              <a:rPr lang="ko-KR" altLang="en-US" dirty="0"/>
              <a:t>소문자 </a:t>
            </a:r>
            <a:r>
              <a:rPr lang="en-US" altLang="ko-KR" dirty="0"/>
              <a:t>‘d’</a:t>
            </a:r>
            <a:r>
              <a:rPr lang="ko-KR" altLang="en-US" dirty="0"/>
              <a:t>에 대한 아스키 코드는 </a:t>
            </a:r>
            <a:r>
              <a:rPr lang="en-US" altLang="ko-KR" dirty="0"/>
              <a:t>0x64</a:t>
            </a:r>
          </a:p>
          <a:p>
            <a:pPr lvl="3"/>
            <a:r>
              <a:rPr lang="ko-KR" altLang="en-US" dirty="0"/>
              <a:t>소문자 </a:t>
            </a:r>
            <a:r>
              <a:rPr lang="en-US" altLang="ko-KR" dirty="0"/>
              <a:t>‘e’</a:t>
            </a:r>
            <a:r>
              <a:rPr lang="ko-KR" altLang="en-US" dirty="0"/>
              <a:t>에 대한 아스키 코드는 </a:t>
            </a:r>
            <a:r>
              <a:rPr lang="en-US" altLang="ko-KR" dirty="0"/>
              <a:t>0x65</a:t>
            </a:r>
          </a:p>
          <a:p>
            <a:pPr lvl="4"/>
            <a:r>
              <a:rPr lang="ko-KR" altLang="en-US" dirty="0"/>
              <a:t>교재 </a:t>
            </a:r>
            <a:r>
              <a:rPr lang="en-US" altLang="ko-KR" dirty="0"/>
              <a:t>123 </a:t>
            </a:r>
            <a:r>
              <a:rPr lang="ko-KR" altLang="en-US" dirty="0"/>
              <a:t>페이지 참고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3FE208-99D1-21D2-013E-333352DC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C6D6ED-3BC6-2000-B76E-6827A27F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36" y="1799927"/>
            <a:ext cx="9308077" cy="15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54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6B362-5791-F336-0C65-27E6BA65B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286B11-1875-D203-380D-9927455D91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7B222E-1E57-22B8-8D82-2AC772CF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4B5740-C3FF-030B-EBC6-A80E879D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63" y="697083"/>
            <a:ext cx="3626642" cy="51349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1BA718-AB70-CD7A-29C6-1B4061C7D0C4}"/>
              </a:ext>
            </a:extLst>
          </p:cNvPr>
          <p:cNvSpPr/>
          <p:nvPr/>
        </p:nvSpPr>
        <p:spPr>
          <a:xfrm>
            <a:off x="9122371" y="2975651"/>
            <a:ext cx="792000" cy="144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0BF35B-724D-7F6E-229F-E04E5C862758}"/>
              </a:ext>
            </a:extLst>
          </p:cNvPr>
          <p:cNvSpPr/>
          <p:nvPr/>
        </p:nvSpPr>
        <p:spPr>
          <a:xfrm>
            <a:off x="10054926" y="3127959"/>
            <a:ext cx="792000" cy="144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0BA5DD-8E1C-A953-2156-D60CF1745F64}"/>
              </a:ext>
            </a:extLst>
          </p:cNvPr>
          <p:cNvSpPr/>
          <p:nvPr/>
        </p:nvSpPr>
        <p:spPr>
          <a:xfrm>
            <a:off x="10060825" y="1469382"/>
            <a:ext cx="792000" cy="144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9F647C71-42D4-C356-6747-F9EA94DCF85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버퍼</a:t>
            </a:r>
            <a:endParaRPr lang="en-US" altLang="ko-KR" dirty="0"/>
          </a:p>
          <a:p>
            <a:pPr lvl="1"/>
            <a:r>
              <a:rPr lang="ko-KR" altLang="en-US" dirty="0"/>
              <a:t>버퍼</a:t>
            </a:r>
            <a:endParaRPr lang="en-US" altLang="ko-KR" dirty="0"/>
          </a:p>
          <a:p>
            <a:pPr lvl="2"/>
            <a:r>
              <a:rPr lang="ko-KR" altLang="en-US" dirty="0"/>
              <a:t>코드 분석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D2A3E-6FA1-7DB7-6611-FB934D8AE5B7}"/>
              </a:ext>
            </a:extLst>
          </p:cNvPr>
          <p:cNvSpPr txBox="1"/>
          <p:nvPr/>
        </p:nvSpPr>
        <p:spPr>
          <a:xfrm>
            <a:off x="3331346" y="1141657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03\buffer.js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873AD7-60ED-16B8-BE16-EBFDFFF543A1}"/>
              </a:ext>
            </a:extLst>
          </p:cNvPr>
          <p:cNvSpPr/>
          <p:nvPr/>
        </p:nvSpPr>
        <p:spPr>
          <a:xfrm>
            <a:off x="952802" y="1469366"/>
            <a:ext cx="5960363" cy="357092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"example.txt"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  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29675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3050-52DF-1788-2E55-564AF572C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F8F0DE-1B17-1D36-4B05-6B47FD57F8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63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090A82-1A5F-E93F-5A2E-A9182E93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0911AA53-DA0F-1010-8D4E-CCA0A767B9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버퍼</a:t>
            </a:r>
            <a:endParaRPr lang="en-US" altLang="ko-KR" dirty="0"/>
          </a:p>
          <a:p>
            <a:pPr lvl="1"/>
            <a:r>
              <a:rPr lang="ko-KR" altLang="en-US" dirty="0"/>
              <a:t>버퍼</a:t>
            </a:r>
            <a:endParaRPr lang="en-US" altLang="ko-KR" dirty="0"/>
          </a:p>
          <a:p>
            <a:pPr lvl="2"/>
            <a:r>
              <a:rPr lang="ko-KR" altLang="en-US" dirty="0"/>
              <a:t>코드 분석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5F6F2-2AB7-657A-AC97-0B87DED52711}"/>
              </a:ext>
            </a:extLst>
          </p:cNvPr>
          <p:cNvSpPr txBox="1"/>
          <p:nvPr/>
        </p:nvSpPr>
        <p:spPr>
          <a:xfrm>
            <a:off x="3331346" y="1141657"/>
            <a:ext cx="2429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b="1" dirty="0">
                <a:sym typeface="Wingdings" panose="05000000000000000000" pitchFamily="2" charset="2"/>
              </a:rPr>
              <a:t>03\buffer.js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BAA44A-2E91-A9C3-CAA5-8B0EA6388286}"/>
              </a:ext>
            </a:extLst>
          </p:cNvPr>
          <p:cNvSpPr/>
          <p:nvPr/>
        </p:nvSpPr>
        <p:spPr>
          <a:xfrm>
            <a:off x="952802" y="1469366"/>
            <a:ext cx="5960363" cy="313887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"example.txt"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  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EEF1EC-E36E-E5AD-4E63-8870BA6D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91" y="4225393"/>
            <a:ext cx="556642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29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3B450-FE47-7AE1-AA5E-1F51212CC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CEE21E-1C5C-F1FA-C9D9-5442866176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7B5CC2-1580-45D5-6C2F-CF51FE4F2A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한 곳에서 다른 곳으로 데이터가 이동하는 즉</a:t>
            </a:r>
            <a:r>
              <a:rPr lang="en-US" altLang="ko-KR" dirty="0"/>
              <a:t>, </a:t>
            </a:r>
            <a:r>
              <a:rPr lang="ko-KR" altLang="en-US" dirty="0"/>
              <a:t>즉 데이터의 흐름</a:t>
            </a:r>
            <a:endParaRPr lang="en-US" altLang="ko-KR" dirty="0"/>
          </a:p>
          <a:p>
            <a:pPr lvl="2"/>
            <a:r>
              <a:rPr lang="ko-KR" altLang="en-US" dirty="0"/>
              <a:t>서버에서 클라이언트로 혹은 클라이언트에서 서버로 데이터를 보낼 때 사용하는 방식</a:t>
            </a:r>
            <a:endParaRPr lang="en-US" altLang="ko-KR" dirty="0"/>
          </a:p>
          <a:p>
            <a:pPr lvl="2"/>
            <a:r>
              <a:rPr lang="ko-KR" altLang="en-US" dirty="0"/>
              <a:t>스트림을 사용하면 파일 전체를 </a:t>
            </a:r>
            <a:r>
              <a:rPr lang="ko-KR" altLang="en-US" dirty="0" err="1"/>
              <a:t>내려받지</a:t>
            </a:r>
            <a:r>
              <a:rPr lang="ko-KR" altLang="en-US" dirty="0"/>
              <a:t> 않고 차례로 처리할 수 있어서 시간을 절약할 수 있고 메모리 사용도 최소화할 수 있는 만큼 프로그램의 성능을 향상시킬 수도 있음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강사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네이버 사전에서 </a:t>
            </a:r>
            <a:r>
              <a:rPr lang="ko-KR" altLang="en-US" dirty="0"/>
              <a:t>스트림</a:t>
            </a:r>
            <a:r>
              <a:rPr lang="en-US" altLang="ko-KR" dirty="0"/>
              <a:t>(stream) : </a:t>
            </a:r>
            <a:r>
              <a:rPr lang="ko-KR" altLang="en-US" dirty="0"/>
              <a:t>개울</a:t>
            </a:r>
            <a:r>
              <a:rPr lang="en-US" altLang="ko-KR" dirty="0"/>
              <a:t>, </a:t>
            </a:r>
            <a:r>
              <a:rPr lang="ko-KR" altLang="en-US" dirty="0"/>
              <a:t>시내</a:t>
            </a:r>
            <a:r>
              <a:rPr lang="en-US" altLang="ko-KR" dirty="0"/>
              <a:t>, (</a:t>
            </a:r>
            <a:r>
              <a:rPr lang="ko-KR" altLang="en-US" dirty="0"/>
              <a:t>액체</a:t>
            </a:r>
            <a:r>
              <a:rPr lang="en-US" altLang="ko-KR" dirty="0"/>
              <a:t>, </a:t>
            </a:r>
            <a:r>
              <a:rPr lang="ko-KR" altLang="en-US" dirty="0"/>
              <a:t>기체의</a:t>
            </a:r>
            <a:r>
              <a:rPr lang="en-US" altLang="ko-KR" dirty="0"/>
              <a:t>) </a:t>
            </a:r>
            <a:r>
              <a:rPr lang="ko-KR" altLang="en-US" dirty="0"/>
              <a:t>줄기</a:t>
            </a:r>
            <a:r>
              <a:rPr lang="en-US" altLang="ko-KR" dirty="0"/>
              <a:t>, </a:t>
            </a:r>
            <a:r>
              <a:rPr lang="ko-KR" altLang="en-US" dirty="0"/>
              <a:t>줄줄</a:t>
            </a:r>
            <a:r>
              <a:rPr lang="en-US" altLang="ko-KR" dirty="0"/>
              <a:t>[</a:t>
            </a:r>
            <a:r>
              <a:rPr lang="ko-KR" altLang="en-US" dirty="0"/>
              <a:t>계속</a:t>
            </a:r>
            <a:r>
              <a:rPr lang="en-US" altLang="ko-KR" dirty="0"/>
              <a:t>] </a:t>
            </a:r>
            <a:r>
              <a:rPr lang="ko-KR" altLang="en-US" dirty="0"/>
              <a:t>흐르다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>
                <a:solidFill>
                  <a:srgbClr val="FF0000"/>
                </a:solidFill>
              </a:rPr>
              <a:t>Data stream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데이터가 시냇물처럼 줄줄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계속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흘러간다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노드에서 스트림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1F1E90-D73E-A33D-8872-D969FC29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DD54D3-7868-C6FE-2020-9A7DE885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669" y="2734761"/>
            <a:ext cx="6840760" cy="10106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4DE679-1871-AC2C-126A-7187F708B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23"/>
          <a:stretch/>
        </p:blipFill>
        <p:spPr>
          <a:xfrm>
            <a:off x="1980617" y="4032175"/>
            <a:ext cx="7560840" cy="17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185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1427-0C08-AB90-C8D5-FD23526A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BD527-82E7-C0BA-1E58-2F8EB8F7EC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8362C7-DA47-1F91-18CB-A2B0817265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스트림</a:t>
            </a:r>
            <a:endParaRPr lang="en-US" altLang="ko-KR" dirty="0"/>
          </a:p>
          <a:p>
            <a:pPr lvl="1"/>
            <a:r>
              <a:rPr lang="ko-KR" altLang="en-US" dirty="0" err="1"/>
              <a:t>리더블</a:t>
            </a:r>
            <a:r>
              <a:rPr lang="ko-KR" altLang="en-US" dirty="0"/>
              <a:t> 스트림</a:t>
            </a:r>
            <a:r>
              <a:rPr lang="en-US" altLang="ko-KR" dirty="0"/>
              <a:t>(readable</a:t>
            </a:r>
            <a:r>
              <a:rPr lang="ko-KR" altLang="en-US" dirty="0"/>
              <a:t> </a:t>
            </a:r>
            <a:r>
              <a:rPr lang="en-US" altLang="ko-KR" dirty="0"/>
              <a:t>stream)</a:t>
            </a:r>
          </a:p>
          <a:p>
            <a:pPr lvl="2"/>
            <a:r>
              <a:rPr lang="ko-KR" altLang="en-US" dirty="0"/>
              <a:t>데이터를 읽기 위한 스트림으로 주로 서버에서 용량이 큰 데이터를 가져올 때 사용</a:t>
            </a:r>
            <a:endParaRPr lang="en-US" altLang="ko-KR" dirty="0"/>
          </a:p>
          <a:p>
            <a:pPr lvl="2"/>
            <a:r>
              <a:rPr lang="ko-KR" altLang="en-US" dirty="0"/>
              <a:t>노드에서 </a:t>
            </a:r>
            <a:r>
              <a:rPr lang="ko-KR" altLang="en-US" dirty="0" err="1"/>
              <a:t>리더블</a:t>
            </a:r>
            <a:r>
              <a:rPr lang="ko-KR" altLang="en-US" dirty="0"/>
              <a:t> 스트림을 사용하기 위해 </a:t>
            </a:r>
            <a:r>
              <a:rPr lang="en-US" altLang="ko-KR" dirty="0" err="1"/>
              <a:t>createReadStream</a:t>
            </a:r>
            <a:r>
              <a:rPr lang="en-US" altLang="ko-KR" dirty="0"/>
              <a:t>( 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3"/>
            <a:r>
              <a:rPr lang="ko-KR" altLang="en-US" dirty="0"/>
              <a:t>데이터를 작은 크기로 나누어서 </a:t>
            </a:r>
            <a:r>
              <a:rPr lang="ko-KR" altLang="en-US" dirty="0" err="1"/>
              <a:t>읽어옴</a:t>
            </a:r>
            <a:endParaRPr lang="en-US" altLang="ko-KR" dirty="0"/>
          </a:p>
          <a:p>
            <a:pPr lvl="3"/>
            <a:r>
              <a:rPr lang="ko-KR" altLang="en-US" dirty="0" err="1"/>
              <a:t>데이러를</a:t>
            </a:r>
            <a:r>
              <a:rPr lang="ko-KR" altLang="en-US" dirty="0"/>
              <a:t> 읽어 오는 작은 단위를 </a:t>
            </a:r>
            <a:r>
              <a:rPr lang="ko-KR" altLang="en-US" dirty="0" err="1"/>
              <a:t>청크</a:t>
            </a:r>
            <a:r>
              <a:rPr lang="en-US" altLang="ko-KR" dirty="0"/>
              <a:t>(chunk)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r>
              <a:rPr lang="ko-KR" altLang="en-US" dirty="0"/>
              <a:t>기본 사용 형태 </a:t>
            </a:r>
            <a:r>
              <a:rPr lang="en-US" altLang="ko-KR" dirty="0"/>
              <a:t>: </a:t>
            </a:r>
            <a:r>
              <a:rPr lang="en-US" altLang="ko-KR" dirty="0" err="1"/>
              <a:t>fs.createReadStream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[, </a:t>
            </a:r>
            <a:r>
              <a:rPr lang="ko-KR" altLang="en-US" dirty="0"/>
              <a:t>옵션</a:t>
            </a:r>
            <a:r>
              <a:rPr lang="en-US" altLang="ko-KR" dirty="0"/>
              <a:t>])</a:t>
            </a:r>
          </a:p>
          <a:p>
            <a:pPr lvl="3"/>
            <a:r>
              <a:rPr lang="ko-KR" altLang="en-US" dirty="0"/>
              <a:t>경로 </a:t>
            </a:r>
            <a:r>
              <a:rPr lang="en-US" altLang="ko-KR" dirty="0"/>
              <a:t>: </a:t>
            </a:r>
            <a:r>
              <a:rPr lang="ko-KR" altLang="en-US" dirty="0" err="1"/>
              <a:t>리더블</a:t>
            </a:r>
            <a:r>
              <a:rPr lang="ko-KR" altLang="en-US" dirty="0"/>
              <a:t> 스트림 형태로 읽어올 파일을 지정</a:t>
            </a:r>
            <a:endParaRPr lang="en-US" altLang="ko-KR" dirty="0"/>
          </a:p>
          <a:p>
            <a:pPr lvl="3"/>
            <a:r>
              <a:rPr lang="ko-KR" altLang="en-US" dirty="0"/>
              <a:t>이 함수에서 주로 </a:t>
            </a:r>
            <a:r>
              <a:rPr lang="ko-KR" altLang="en-US" dirty="0" err="1"/>
              <a:t>사용하능</a:t>
            </a:r>
            <a:r>
              <a:rPr lang="ko-KR" altLang="en-US" dirty="0"/>
              <a:t> 옵션</a:t>
            </a:r>
            <a:endParaRPr lang="en-US" altLang="ko-KR" dirty="0"/>
          </a:p>
          <a:p>
            <a:pPr lvl="4"/>
            <a:r>
              <a:rPr lang="en-US" altLang="ko-KR" dirty="0"/>
              <a:t>flags: </a:t>
            </a:r>
            <a:r>
              <a:rPr lang="ko-KR" altLang="en-US" dirty="0"/>
              <a:t>파일을 읽어 올 때 사용할 플래그를 지정</a:t>
            </a:r>
            <a:r>
              <a:rPr lang="en-US" altLang="ko-KR" dirty="0"/>
              <a:t>, </a:t>
            </a:r>
            <a:r>
              <a:rPr lang="ko-KR" altLang="en-US" dirty="0"/>
              <a:t>기본값은 </a:t>
            </a:r>
            <a:r>
              <a:rPr lang="en-US" altLang="ko-KR" dirty="0"/>
              <a:t>‘r’</a:t>
            </a:r>
            <a:r>
              <a:rPr lang="ko-KR" altLang="en-US" dirty="0"/>
              <a:t>임</a:t>
            </a:r>
            <a:endParaRPr lang="en-US" altLang="ko-KR" dirty="0"/>
          </a:p>
          <a:p>
            <a:pPr lvl="4"/>
            <a:r>
              <a:rPr lang="en-US" altLang="ko-KR" dirty="0"/>
              <a:t>encoding: </a:t>
            </a:r>
            <a:r>
              <a:rPr lang="ko-KR" altLang="en-US" dirty="0"/>
              <a:t>인코딩 지정</a:t>
            </a:r>
            <a:r>
              <a:rPr lang="en-US" altLang="ko-KR" dirty="0"/>
              <a:t>, </a:t>
            </a:r>
            <a:r>
              <a:rPr lang="ko-KR" altLang="en-US" dirty="0"/>
              <a:t>기본 값은 </a:t>
            </a:r>
            <a:r>
              <a:rPr lang="en-US" altLang="ko-KR" dirty="0"/>
              <a:t>null</a:t>
            </a:r>
          </a:p>
          <a:p>
            <a:pPr lvl="4"/>
            <a:r>
              <a:rPr lang="en-US" altLang="ko-KR" dirty="0" err="1"/>
              <a:t>fd</a:t>
            </a:r>
            <a:r>
              <a:rPr lang="en-US" altLang="ko-KR" dirty="0"/>
              <a:t> : </a:t>
            </a:r>
            <a:r>
              <a:rPr lang="ko-KR" altLang="en-US" dirty="0"/>
              <a:t>이 옵션을 사용하면 파일을 여는 작업을 생략</a:t>
            </a:r>
            <a:r>
              <a:rPr lang="en-US" altLang="ko-KR" dirty="0"/>
              <a:t>. </a:t>
            </a:r>
            <a:r>
              <a:rPr lang="ko-KR" altLang="en-US" dirty="0"/>
              <a:t>기본값은 </a:t>
            </a:r>
            <a:r>
              <a:rPr lang="en-US" altLang="ko-KR" dirty="0"/>
              <a:t>null</a:t>
            </a:r>
          </a:p>
          <a:p>
            <a:pPr lvl="4"/>
            <a:r>
              <a:rPr lang="en-US" altLang="ko-KR" dirty="0"/>
              <a:t>node:</a:t>
            </a:r>
            <a:r>
              <a:rPr lang="ko-KR" altLang="en-US" dirty="0"/>
              <a:t> 파일 읽기 모드를 지정</a:t>
            </a:r>
            <a:r>
              <a:rPr lang="en-US" altLang="ko-KR" dirty="0"/>
              <a:t>. </a:t>
            </a:r>
            <a:r>
              <a:rPr lang="ko-KR" altLang="en-US" dirty="0"/>
              <a:t>기본값은 </a:t>
            </a:r>
            <a:r>
              <a:rPr lang="en-US" altLang="ko-KR" dirty="0"/>
              <a:t>0o666</a:t>
            </a:r>
          </a:p>
          <a:p>
            <a:pPr lvl="4"/>
            <a:r>
              <a:rPr lang="en-US" altLang="ko-KR" dirty="0" err="1"/>
              <a:t>autoClose</a:t>
            </a:r>
            <a:r>
              <a:rPr lang="en-US" altLang="ko-KR" dirty="0"/>
              <a:t>: </a:t>
            </a:r>
            <a:r>
              <a:rPr lang="ko-KR" altLang="en-US" dirty="0"/>
              <a:t>읽기가 끝난 후 파일을 자동으로 닫을지 지정</a:t>
            </a:r>
            <a:r>
              <a:rPr lang="en-US" altLang="ko-KR" dirty="0"/>
              <a:t>. </a:t>
            </a:r>
            <a:r>
              <a:rPr lang="ko-KR" altLang="en-US" dirty="0"/>
              <a:t>기본값은 </a:t>
            </a:r>
            <a:r>
              <a:rPr lang="en-US" altLang="ko-KR" dirty="0"/>
              <a:t>true</a:t>
            </a:r>
          </a:p>
          <a:p>
            <a:pPr lvl="4"/>
            <a:r>
              <a:rPr lang="en-US" altLang="ko-KR" dirty="0"/>
              <a:t>start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파일을 어디서부터 읽을지 지정</a:t>
            </a:r>
            <a:r>
              <a:rPr lang="en-US" altLang="ko-KR" dirty="0"/>
              <a:t>. </a:t>
            </a:r>
            <a:r>
              <a:rPr lang="ko-KR" altLang="en-US" dirty="0"/>
              <a:t>기본 값은 </a:t>
            </a:r>
            <a:r>
              <a:rPr lang="en-US" altLang="ko-KR" dirty="0"/>
              <a:t>0</a:t>
            </a:r>
          </a:p>
          <a:p>
            <a:pPr lvl="4"/>
            <a:r>
              <a:rPr lang="en-US" altLang="ko-KR" dirty="0"/>
              <a:t>end: </a:t>
            </a:r>
            <a:r>
              <a:rPr lang="ko-KR" altLang="en-US" dirty="0"/>
              <a:t>파일을 어디까지 읽을지 지정</a:t>
            </a:r>
            <a:r>
              <a:rPr lang="en-US" altLang="ko-KR" dirty="0"/>
              <a:t>. </a:t>
            </a:r>
            <a:r>
              <a:rPr lang="ko-KR" altLang="en-US" dirty="0"/>
              <a:t>기본값은 </a:t>
            </a:r>
            <a:r>
              <a:rPr lang="en-US" altLang="ko-KR" dirty="0"/>
              <a:t>infinity</a:t>
            </a:r>
          </a:p>
          <a:p>
            <a:pPr lvl="4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2C7AF3-E282-EA0C-BCF1-7FC6171A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1958473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609D9-18AB-EA01-ACFE-60D3BFE30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7A0093-81BC-0381-CBC3-8566E509A2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3107F-63E0-9DE9-7C46-7EDEB50AEA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스트림</a:t>
            </a:r>
            <a:endParaRPr lang="en-US" altLang="ko-KR" dirty="0"/>
          </a:p>
          <a:p>
            <a:pPr lvl="1"/>
            <a:r>
              <a:rPr lang="ko-KR" altLang="en-US" dirty="0" err="1"/>
              <a:t>리더블</a:t>
            </a:r>
            <a:r>
              <a:rPr lang="ko-KR" altLang="en-US" dirty="0"/>
              <a:t> 스트림</a:t>
            </a:r>
            <a:r>
              <a:rPr lang="en-US" altLang="ko-KR" dirty="0"/>
              <a:t>(readable</a:t>
            </a:r>
            <a:r>
              <a:rPr lang="ko-KR" altLang="en-US" dirty="0"/>
              <a:t> </a:t>
            </a:r>
            <a:r>
              <a:rPr lang="en-US" altLang="ko-KR" dirty="0"/>
              <a:t>stream)</a:t>
            </a:r>
          </a:p>
          <a:p>
            <a:pPr lvl="2"/>
            <a:r>
              <a:rPr lang="ko-KR" altLang="en-US" dirty="0" err="1"/>
              <a:t>리더블</a:t>
            </a:r>
            <a:r>
              <a:rPr lang="ko-KR" altLang="en-US" dirty="0"/>
              <a:t> 스트림에서 사용할 수 있는 주요 이벤트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08A5D1-425A-8B6A-7448-54FD26F0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5A922-C100-6FAF-7959-75867D2D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77" y="1719251"/>
            <a:ext cx="6703596" cy="166669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336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F00E-7794-2F08-4C5C-F34DCE6A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5F8C34-2E74-D3CA-FFB0-C49EE8CB33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DAAA27-C191-3B40-2940-F63A22C7F8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스트림</a:t>
            </a:r>
            <a:endParaRPr lang="en-US" altLang="ko-KR" dirty="0"/>
          </a:p>
          <a:p>
            <a:pPr lvl="1"/>
            <a:r>
              <a:rPr lang="ko-KR" altLang="en-US" dirty="0" err="1"/>
              <a:t>리더블</a:t>
            </a:r>
            <a:r>
              <a:rPr lang="ko-KR" altLang="en-US" dirty="0"/>
              <a:t> 스트림</a:t>
            </a:r>
            <a:r>
              <a:rPr lang="en-US" altLang="ko-KR" dirty="0"/>
              <a:t>(readable</a:t>
            </a:r>
            <a:r>
              <a:rPr lang="ko-KR" altLang="en-US" dirty="0"/>
              <a:t> </a:t>
            </a:r>
            <a:r>
              <a:rPr lang="en-US" altLang="ko-KR" dirty="0"/>
              <a:t>stream)</a:t>
            </a:r>
          </a:p>
          <a:p>
            <a:pPr lvl="1"/>
            <a:r>
              <a:rPr lang="ko-KR" altLang="en-US" dirty="0"/>
              <a:t>코드 분석 </a:t>
            </a:r>
            <a:r>
              <a:rPr lang="en-US" altLang="ko-KR" dirty="0"/>
              <a:t>(03\stream-1.js)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802C88-21B2-50B2-5CF6-FC9144E4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71D7F6-FD2D-1A91-CA9F-DD83C854A34B}"/>
              </a:ext>
            </a:extLst>
          </p:cNvPr>
          <p:cNvSpPr/>
          <p:nvPr/>
        </p:nvSpPr>
        <p:spPr>
          <a:xfrm>
            <a:off x="2592685" y="1520105"/>
            <a:ext cx="7128792" cy="416825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createReadStream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 chunk received'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'end'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'finished reading(receiving) data'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`Error reading the file: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2823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4FD7-E884-4740-2F1F-7044E65D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665ABE-0CB0-B809-9138-9171F377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D3322D-B56E-388F-C5F2-7ABA81E846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스트림</a:t>
            </a:r>
            <a:endParaRPr lang="en-US" altLang="ko-KR" dirty="0"/>
          </a:p>
          <a:p>
            <a:pPr lvl="1"/>
            <a:r>
              <a:rPr lang="ko-KR" altLang="en-US" dirty="0" err="1"/>
              <a:t>리더블</a:t>
            </a:r>
            <a:r>
              <a:rPr lang="ko-KR" altLang="en-US" dirty="0"/>
              <a:t> 스트림</a:t>
            </a:r>
            <a:r>
              <a:rPr lang="en-US" altLang="ko-KR" dirty="0"/>
              <a:t>(readable</a:t>
            </a:r>
            <a:r>
              <a:rPr lang="ko-KR" altLang="en-US" dirty="0"/>
              <a:t> </a:t>
            </a:r>
            <a:r>
              <a:rPr lang="en-US" altLang="ko-KR" dirty="0"/>
              <a:t>stream)</a:t>
            </a:r>
          </a:p>
          <a:p>
            <a:pPr lvl="1"/>
            <a:r>
              <a:rPr lang="ko-KR" altLang="en-US" dirty="0"/>
              <a:t>코드 분석 </a:t>
            </a:r>
            <a:r>
              <a:rPr lang="en-US" altLang="ko-KR" dirty="0"/>
              <a:t>(03\stream-1.js)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35526B-DB98-D089-97E9-EE3C7D883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542EF9-00E1-B122-6819-A93495D7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85" y="3659490"/>
            <a:ext cx="7220402" cy="21725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E7C93C-972A-FB9D-9F4D-4A526D6015A6}"/>
              </a:ext>
            </a:extLst>
          </p:cNvPr>
          <p:cNvSpPr/>
          <p:nvPr/>
        </p:nvSpPr>
        <p:spPr>
          <a:xfrm>
            <a:off x="2592685" y="1520105"/>
            <a:ext cx="7220402" cy="208002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 chunk received'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'end'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'finished reading(receiving) data'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FCB2B-3111-0065-9374-7EDBCE31111C}"/>
              </a:ext>
            </a:extLst>
          </p:cNvPr>
          <p:cNvSpPr/>
          <p:nvPr/>
        </p:nvSpPr>
        <p:spPr>
          <a:xfrm>
            <a:off x="2592685" y="3816151"/>
            <a:ext cx="1188000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3A66FF-1B69-D09C-6D4F-52A9A9E3A33B}"/>
              </a:ext>
            </a:extLst>
          </p:cNvPr>
          <p:cNvSpPr/>
          <p:nvPr/>
        </p:nvSpPr>
        <p:spPr>
          <a:xfrm>
            <a:off x="2592685" y="4278435"/>
            <a:ext cx="1188000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6BEDE4-F66D-C49D-1B7E-4901863FEFD4}"/>
              </a:ext>
            </a:extLst>
          </p:cNvPr>
          <p:cNvSpPr/>
          <p:nvPr/>
        </p:nvSpPr>
        <p:spPr>
          <a:xfrm>
            <a:off x="2592685" y="4753780"/>
            <a:ext cx="1188000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BFEB0E-5E0F-6C05-B245-D80300EDAD2F}"/>
              </a:ext>
            </a:extLst>
          </p:cNvPr>
          <p:cNvSpPr/>
          <p:nvPr/>
        </p:nvSpPr>
        <p:spPr>
          <a:xfrm>
            <a:off x="2592685" y="5229473"/>
            <a:ext cx="1188000" cy="1440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4FAB3B-1609-BF29-03CB-0933A1481C5B}"/>
              </a:ext>
            </a:extLst>
          </p:cNvPr>
          <p:cNvSpPr/>
          <p:nvPr/>
        </p:nvSpPr>
        <p:spPr>
          <a:xfrm>
            <a:off x="4477235" y="1961640"/>
            <a:ext cx="2219906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AA52D9-21EA-5DB1-C59B-135CBD4376BA}"/>
              </a:ext>
            </a:extLst>
          </p:cNvPr>
          <p:cNvSpPr/>
          <p:nvPr/>
        </p:nvSpPr>
        <p:spPr>
          <a:xfrm>
            <a:off x="4477235" y="2956525"/>
            <a:ext cx="3732074" cy="21602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3B3FB8-D9FA-8EC0-D75D-A1327E0A84BE}"/>
              </a:ext>
            </a:extLst>
          </p:cNvPr>
          <p:cNvSpPr/>
          <p:nvPr/>
        </p:nvSpPr>
        <p:spPr>
          <a:xfrm>
            <a:off x="2591881" y="5693883"/>
            <a:ext cx="2089035" cy="144016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565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313C-CBE9-F40D-28E3-B66FD8160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8E8E1B-413E-F5D8-3DB2-68FA335505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69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D6BAE5-88D1-1202-A356-CD37E2130FF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스트림</a:t>
            </a:r>
            <a:endParaRPr lang="en-US" altLang="ko-KR" dirty="0"/>
          </a:p>
          <a:p>
            <a:pPr lvl="1"/>
            <a:r>
              <a:rPr lang="ko-KR" altLang="en-US" dirty="0" err="1"/>
              <a:t>리더블</a:t>
            </a:r>
            <a:r>
              <a:rPr lang="ko-KR" altLang="en-US" dirty="0"/>
              <a:t> 스트림</a:t>
            </a:r>
            <a:r>
              <a:rPr lang="en-US" altLang="ko-KR" dirty="0"/>
              <a:t>(readable</a:t>
            </a:r>
            <a:r>
              <a:rPr lang="ko-KR" altLang="en-US" dirty="0"/>
              <a:t> </a:t>
            </a:r>
            <a:r>
              <a:rPr lang="en-US" altLang="ko-KR" dirty="0"/>
              <a:t>stream)</a:t>
            </a:r>
          </a:p>
          <a:p>
            <a:pPr lvl="2"/>
            <a:r>
              <a:rPr lang="ko-KR" altLang="en-US" dirty="0" err="1">
                <a:solidFill>
                  <a:srgbClr val="FF0000"/>
                </a:solidFill>
              </a:rPr>
              <a:t>리더블</a:t>
            </a:r>
            <a:r>
              <a:rPr lang="ko-KR" altLang="en-US" dirty="0">
                <a:solidFill>
                  <a:srgbClr val="FF0000"/>
                </a:solidFill>
              </a:rPr>
              <a:t> 스트림 방식으로 데이터를 읽어 오는 것과 앞서 다룬 </a:t>
            </a:r>
            <a:r>
              <a:rPr lang="en-US" altLang="ko-KR" dirty="0" err="1">
                <a:solidFill>
                  <a:srgbClr val="FF0000"/>
                </a:solidFill>
              </a:rPr>
              <a:t>fs.read</a:t>
            </a:r>
            <a:r>
              <a:rPr lang="en-US" altLang="ko-KR" dirty="0">
                <a:solidFill>
                  <a:srgbClr val="FF0000"/>
                </a:solidFill>
              </a:rPr>
              <a:t>()</a:t>
            </a:r>
            <a:r>
              <a:rPr lang="ko-KR" altLang="en-US" dirty="0">
                <a:solidFill>
                  <a:srgbClr val="FF0000"/>
                </a:solidFill>
              </a:rPr>
              <a:t>가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데이터를 읽어 오는 방법은 어떻게 </a:t>
            </a:r>
            <a:r>
              <a:rPr lang="ko-KR" altLang="en-US" dirty="0" err="1">
                <a:solidFill>
                  <a:srgbClr val="FF0000"/>
                </a:solidFill>
              </a:rPr>
              <a:t>다른가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pPr lvl="3"/>
            <a:r>
              <a:rPr lang="en-US" altLang="ko-KR" dirty="0" err="1"/>
              <a:t>fs.read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함수는 파일 내용을 한 번에 가져옴</a:t>
            </a:r>
            <a:r>
              <a:rPr lang="en-US" altLang="ko-KR" dirty="0"/>
              <a:t>. </a:t>
            </a:r>
            <a:r>
              <a:rPr lang="ko-KR" altLang="en-US" dirty="0"/>
              <a:t>따라서 모든 내용을 한 번에 메모리에 담아야 함 즉</a:t>
            </a:r>
            <a:r>
              <a:rPr lang="en-US" altLang="ko-KR" dirty="0"/>
              <a:t>, </a:t>
            </a:r>
            <a:r>
              <a:rPr lang="ko-KR" altLang="en-US" dirty="0"/>
              <a:t>데이터 전체를 커다란 한 덩어리로 취급</a:t>
            </a:r>
            <a:endParaRPr lang="en-US" altLang="ko-KR" dirty="0"/>
          </a:p>
          <a:p>
            <a:pPr lvl="3"/>
            <a:r>
              <a:rPr lang="ko-KR" altLang="en-US" dirty="0"/>
              <a:t>반면 </a:t>
            </a:r>
            <a:r>
              <a:rPr lang="en-US" altLang="ko-KR" dirty="0" err="1"/>
              <a:t>fs.creadeReadStream</a:t>
            </a:r>
            <a:r>
              <a:rPr lang="en-US" altLang="ko-KR" dirty="0"/>
              <a:t>() </a:t>
            </a:r>
            <a:r>
              <a:rPr lang="ko-KR" altLang="en-US" dirty="0"/>
              <a:t>함수로 생성한 객체를 통해 </a:t>
            </a:r>
            <a:r>
              <a:rPr lang="en-US" altLang="ko-KR" dirty="0"/>
              <a:t>stream </a:t>
            </a:r>
            <a:r>
              <a:rPr lang="ko-KR" altLang="en-US" dirty="0"/>
              <a:t>방식으로 읽어 올 경우 데이터를 조금씩 나누어서 가져오고 조금씩 가져올 때 마다 발생하는 이벤트를 통해 순간 </a:t>
            </a:r>
            <a:r>
              <a:rPr lang="ko-KR" altLang="en-US" dirty="0" err="1"/>
              <a:t>순간</a:t>
            </a:r>
            <a:r>
              <a:rPr lang="ko-KR" altLang="en-US" dirty="0"/>
              <a:t> 조금씩 데이터를 처리할 수 있음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65E2E8-676F-013E-984C-22514150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C0CCCB-5922-BB9D-E6E9-D2DC22A4A86A}"/>
              </a:ext>
            </a:extLst>
          </p:cNvPr>
          <p:cNvSpPr/>
          <p:nvPr/>
        </p:nvSpPr>
        <p:spPr>
          <a:xfrm>
            <a:off x="2123462" y="2162323"/>
            <a:ext cx="7128792" cy="381406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createReadStream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 chunk received'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'finished reading(receiving) data'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`Error reading the file: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8094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23EF-B725-09A3-7EAC-FB65F9EB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DCB549-5EA4-AF54-E18B-59C7A61075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D0C9BA-02A8-C5D5-0B28-7DA3DDDF64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Node.js</a:t>
            </a:r>
            <a:r>
              <a:rPr lang="ko-KR" altLang="en-US" dirty="0">
                <a:sym typeface="Wingdings" panose="05000000000000000000" pitchFamily="2" charset="2"/>
              </a:rPr>
              <a:t>의 장점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하나의 언어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ko-KR" altLang="en-US" dirty="0" err="1">
                <a:sym typeface="Wingdings" panose="05000000000000000000" pitchFamily="2" charset="2"/>
              </a:rPr>
              <a:t>프러트엔드와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백엔드를</a:t>
            </a:r>
            <a:r>
              <a:rPr lang="ko-KR" altLang="en-US" dirty="0">
                <a:sym typeface="Wingdings" panose="05000000000000000000" pitchFamily="2" charset="2"/>
              </a:rPr>
              <a:t> 개발 할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프러트엔드</a:t>
            </a:r>
            <a:r>
              <a:rPr lang="ko-KR" altLang="en-US" dirty="0">
                <a:sym typeface="Wingdings" panose="05000000000000000000" pitchFamily="2" charset="2"/>
              </a:rPr>
              <a:t> 개발에는 </a:t>
            </a:r>
            <a:r>
              <a:rPr lang="en-US" altLang="ko-KR" dirty="0">
                <a:sym typeface="Wingdings" panose="05000000000000000000" pitchFamily="2" charset="2"/>
              </a:rPr>
              <a:t>HTML, CSS,</a:t>
            </a:r>
            <a:r>
              <a:rPr lang="ko-KR" altLang="en-US" dirty="0">
                <a:sym typeface="Wingdings" panose="05000000000000000000" pitchFamily="2" charset="2"/>
              </a:rPr>
              <a:t> 자바스크립트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리액트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언어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개발에는 </a:t>
            </a:r>
            <a:r>
              <a:rPr lang="en-US" altLang="ko-KR" dirty="0">
                <a:sym typeface="Wingdings" panose="05000000000000000000" pitchFamily="2" charset="2"/>
              </a:rPr>
              <a:t>PHP, </a:t>
            </a:r>
            <a:r>
              <a:rPr lang="ko-KR" altLang="en-US" dirty="0">
                <a:sym typeface="Wingdings" panose="05000000000000000000" pitchFamily="2" charset="2"/>
              </a:rPr>
              <a:t>루비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파이썬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자바스크립트</a:t>
            </a:r>
            <a:r>
              <a:rPr lang="en-US" altLang="ko-KR" dirty="0">
                <a:sym typeface="Wingdings" panose="05000000000000000000" pitchFamily="2" charset="2"/>
              </a:rPr>
              <a:t>(Node.js) </a:t>
            </a:r>
            <a:r>
              <a:rPr lang="ko-KR" altLang="en-US" dirty="0">
                <a:sym typeface="Wingdings" panose="05000000000000000000" pitchFamily="2" charset="2"/>
              </a:rPr>
              <a:t>등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자바스크립트를 사용하면 프런트 엔드와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개발을 한꺼번에 할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개발자 커뮤니티가 크고 다양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커뮤니티가 많다는 것은 여러 환경에서 사용자끼리 피드백이 활발하고 지역별 또는 주제별로 다양한 논의가 이루어진다는 뜻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서드파티</a:t>
            </a:r>
            <a:r>
              <a:rPr lang="ko-KR" altLang="en-US" dirty="0">
                <a:sym typeface="Wingdings" panose="05000000000000000000" pitchFamily="2" charset="2"/>
              </a:rPr>
              <a:t> 모듈이 많음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서드파티</a:t>
            </a:r>
            <a:r>
              <a:rPr lang="ko-KR" altLang="en-US" dirty="0">
                <a:sym typeface="Wingdings" panose="05000000000000000000" pitchFamily="2" charset="2"/>
              </a:rPr>
              <a:t> 모듈이란 </a:t>
            </a:r>
            <a:r>
              <a:rPr lang="en-US" altLang="ko-KR" dirty="0">
                <a:sym typeface="Wingdings" panose="05000000000000000000" pitchFamily="2" charset="2"/>
              </a:rPr>
              <a:t>Node.js </a:t>
            </a:r>
            <a:r>
              <a:rPr lang="ko-KR" altLang="en-US" dirty="0">
                <a:sym typeface="Wingdings" panose="05000000000000000000" pitchFamily="2" charset="2"/>
              </a:rPr>
              <a:t>제작 업체와 개발자 외에 다른 사람이 만들어 놓은 기능 묶음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사람들이 만들어 놓은 모듈이 많기 때문에 가져다 사용하면 됨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E93977-BC6C-119D-002F-C5153104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</p:spTree>
    <p:extLst>
      <p:ext uri="{BB962C8B-B14F-4D97-AF65-F5344CB8AC3E}">
        <p14:creationId xmlns:p14="http://schemas.microsoft.com/office/powerpoint/2010/main" val="38176588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D46C6-B15D-D453-0CDA-93FE56CC5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74EEE8-0D32-409F-4A08-060CC07C46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FBEC4-8EB8-8229-E2E3-8540ADD327A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</a:t>
            </a:r>
            <a:r>
              <a:rPr lang="ko-KR" altLang="en-US" dirty="0"/>
              <a:t>스트림</a:t>
            </a:r>
            <a:endParaRPr lang="en-US" altLang="ko-KR" dirty="0"/>
          </a:p>
          <a:p>
            <a:pPr lvl="1"/>
            <a:r>
              <a:rPr lang="ko-KR" altLang="en-US" dirty="0" err="1"/>
              <a:t>라이터블</a:t>
            </a:r>
            <a:r>
              <a:rPr lang="ko-KR" altLang="en-US" dirty="0"/>
              <a:t> 스트림</a:t>
            </a:r>
            <a:r>
              <a:rPr lang="en-US" altLang="ko-KR" dirty="0"/>
              <a:t>(writable</a:t>
            </a:r>
            <a:r>
              <a:rPr lang="ko-KR" altLang="en-US" dirty="0"/>
              <a:t> </a:t>
            </a:r>
            <a:r>
              <a:rPr lang="en-US" altLang="ko-KR" dirty="0"/>
              <a:t>stream)</a:t>
            </a:r>
          </a:p>
          <a:p>
            <a:pPr lvl="2"/>
            <a:r>
              <a:rPr lang="ko-KR" altLang="en-US" dirty="0"/>
              <a:t>노드에서 </a:t>
            </a:r>
            <a:r>
              <a:rPr lang="ko-KR" altLang="en-US" dirty="0" err="1"/>
              <a:t>라이터블</a:t>
            </a:r>
            <a:r>
              <a:rPr lang="ko-KR" altLang="en-US" dirty="0"/>
              <a:t> 스트림을 사용하기 위해 </a:t>
            </a:r>
            <a:r>
              <a:rPr lang="en-US" altLang="ko-KR" dirty="0" err="1"/>
              <a:t>createWriteStream</a:t>
            </a:r>
            <a:r>
              <a:rPr lang="en-US" altLang="ko-KR" dirty="0"/>
              <a:t>( 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r>
              <a:rPr lang="ko-KR" altLang="en-US" dirty="0"/>
              <a:t>기본 사용 형태 </a:t>
            </a:r>
            <a:r>
              <a:rPr lang="en-US" altLang="ko-KR" dirty="0"/>
              <a:t>: </a:t>
            </a:r>
            <a:r>
              <a:rPr lang="en-US" altLang="ko-KR" dirty="0" err="1"/>
              <a:t>fs.createWriteStream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[, </a:t>
            </a:r>
            <a:r>
              <a:rPr lang="ko-KR" altLang="en-US" dirty="0"/>
              <a:t>옵션</a:t>
            </a:r>
            <a:r>
              <a:rPr lang="en-US" altLang="ko-KR" dirty="0"/>
              <a:t>])</a:t>
            </a:r>
          </a:p>
          <a:p>
            <a:pPr lvl="2"/>
            <a:r>
              <a:rPr lang="en-US" altLang="ko-KR" dirty="0"/>
              <a:t>Do it! </a:t>
            </a:r>
            <a:r>
              <a:rPr lang="ko-KR" altLang="en-US" dirty="0" err="1"/>
              <a:t>라이터블</a:t>
            </a:r>
            <a:r>
              <a:rPr lang="ko-KR" altLang="en-US" dirty="0"/>
              <a:t> 스트림</a:t>
            </a:r>
            <a:r>
              <a:rPr lang="en-US" altLang="ko-KR" dirty="0"/>
              <a:t>(03\stream-2js)</a:t>
            </a:r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0DC668-DD97-9D6C-C819-1EA4B494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1BA1FE-DB60-6AAA-B38C-55B5D3A7AE22}"/>
              </a:ext>
            </a:extLst>
          </p:cNvPr>
          <p:cNvSpPr/>
          <p:nvPr/>
        </p:nvSpPr>
        <p:spPr>
          <a:xfrm>
            <a:off x="1332545" y="2083937"/>
            <a:ext cx="8856983" cy="237390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createReadStream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writeStream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createWriteStream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'./writeMe.txt'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 chunk received'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writeStream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964281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A2C76-76E3-12DC-DFA4-F99305765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65F993-B074-4993-26F3-70638A59AD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546D0A-E2E3-40DF-DF20-4B24EC4BD0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0842914" cy="2505543"/>
          </a:xfrm>
        </p:spPr>
        <p:txBody>
          <a:bodyPr/>
          <a:lstStyle/>
          <a:p>
            <a:r>
              <a:rPr lang="en-US" altLang="ko-KR" dirty="0"/>
              <a:t>03-5 </a:t>
            </a:r>
            <a:r>
              <a:rPr lang="ko-KR" altLang="en-US" dirty="0"/>
              <a:t>버퍼와 스트림 이해하기 </a:t>
            </a:r>
            <a:r>
              <a:rPr lang="en-US" altLang="ko-KR" dirty="0"/>
              <a:t>/ 2</a:t>
            </a:r>
            <a:r>
              <a:rPr lang="ko-KR" altLang="en-US" dirty="0"/>
              <a:t>개의 스트림을 연결하는 파이프</a:t>
            </a:r>
            <a:endParaRPr lang="en-US" altLang="ko-KR" dirty="0"/>
          </a:p>
          <a:p>
            <a:pPr lvl="1"/>
            <a:r>
              <a:rPr lang="ko-KR" altLang="en-US" dirty="0"/>
              <a:t>파이프</a:t>
            </a:r>
            <a:r>
              <a:rPr lang="en-US" altLang="ko-KR" dirty="0"/>
              <a:t>(pipe)</a:t>
            </a:r>
          </a:p>
          <a:p>
            <a:pPr lvl="2"/>
            <a:r>
              <a:rPr lang="ko-KR" altLang="en-US" dirty="0"/>
              <a:t>파이프를 사용하면 이전 코드에서 </a:t>
            </a:r>
            <a:r>
              <a:rPr lang="en-US" altLang="ko-KR" dirty="0"/>
              <a:t>data </a:t>
            </a:r>
            <a:r>
              <a:rPr lang="ko-KR" altLang="en-US" dirty="0"/>
              <a:t>이벤트가 발생했을 때 조금씩 가져왔던 기능과 쓰던 기능을 쉽게 연결할 수 있음</a:t>
            </a:r>
            <a:endParaRPr lang="en-US" altLang="ko-KR" dirty="0"/>
          </a:p>
          <a:p>
            <a:pPr lvl="2"/>
            <a:r>
              <a:rPr lang="ko-KR" altLang="en-US" dirty="0"/>
              <a:t>기본 사용 형태 </a:t>
            </a:r>
            <a:r>
              <a:rPr lang="en-US" altLang="ko-KR" dirty="0"/>
              <a:t>: </a:t>
            </a:r>
            <a:r>
              <a:rPr lang="en-US" altLang="ko-KR" dirty="0" err="1"/>
              <a:t>fs.readStream.pipe</a:t>
            </a:r>
            <a:r>
              <a:rPr lang="en-US" altLang="ko-KR" dirty="0"/>
              <a:t>(</a:t>
            </a:r>
            <a:r>
              <a:rPr lang="en-US" altLang="ko-KR" dirty="0" err="1"/>
              <a:t>writeStream</a:t>
            </a:r>
            <a:r>
              <a:rPr lang="en-US" altLang="ko-KR" dirty="0"/>
              <a:t>[, </a:t>
            </a:r>
            <a:r>
              <a:rPr lang="ko-KR" altLang="en-US" dirty="0"/>
              <a:t>옵션</a:t>
            </a:r>
            <a:r>
              <a:rPr lang="en-US" altLang="ko-KR" dirty="0"/>
              <a:t>])</a:t>
            </a:r>
          </a:p>
          <a:p>
            <a:pPr lvl="2"/>
            <a:r>
              <a:rPr lang="en-US" altLang="ko-KR" dirty="0"/>
              <a:t>Do it! </a:t>
            </a:r>
            <a:r>
              <a:rPr lang="ko-KR" altLang="en-US" dirty="0"/>
              <a:t>두 스트림을 연결하는 파이프 </a:t>
            </a:r>
            <a:r>
              <a:rPr lang="en-US" altLang="ko-KR" dirty="0"/>
              <a:t>(03\pipe.js)</a:t>
            </a:r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56CBC1-292F-50CF-7524-B1586357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03. </a:t>
            </a:r>
            <a:r>
              <a:rPr lang="ko-KR" altLang="en-US" dirty="0"/>
              <a:t>파일 관리하기 </a:t>
            </a:r>
            <a:r>
              <a:rPr lang="en-US" altLang="ko-KR" dirty="0"/>
              <a:t>– path,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B663D5-06C2-93E9-CA63-7B796B7064B8}"/>
              </a:ext>
            </a:extLst>
          </p:cNvPr>
          <p:cNvSpPr/>
          <p:nvPr/>
        </p:nvSpPr>
        <p:spPr>
          <a:xfrm>
            <a:off x="1332545" y="2083937"/>
            <a:ext cx="8856983" cy="237390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createReadStream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'./readMe.txt'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writeStream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createWriteStream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'./writePipe.txt'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pipe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writeStream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7744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E5455-890A-7672-209F-FC0C436A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A2A948-AF64-5901-56B7-9177A43343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586033-4314-39E6-DA6A-E993A4443A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04-1 HTTP </a:t>
            </a:r>
            <a:r>
              <a:rPr lang="ko-KR" altLang="en-US" dirty="0"/>
              <a:t>이해하기</a:t>
            </a:r>
            <a:endParaRPr lang="en-US" altLang="ko-KR" dirty="0"/>
          </a:p>
          <a:p>
            <a:pPr lvl="1"/>
            <a:r>
              <a:rPr lang="ko-KR" altLang="en-US" dirty="0"/>
              <a:t>노드를 사용하는 주요 목적은 </a:t>
            </a:r>
            <a:r>
              <a:rPr lang="ko-KR" altLang="en-US" dirty="0" err="1"/>
              <a:t>백엔드에</a:t>
            </a:r>
            <a:r>
              <a:rPr lang="ko-KR" altLang="en-US" dirty="0"/>
              <a:t> 서버를 구축하는 것</a:t>
            </a:r>
            <a:endParaRPr lang="en-US" altLang="ko-KR" dirty="0"/>
          </a:p>
          <a:p>
            <a:pPr lvl="2"/>
            <a:r>
              <a:rPr lang="ko-KR" altLang="en-US" dirty="0"/>
              <a:t>따라서 </a:t>
            </a:r>
            <a:r>
              <a:rPr lang="ko-KR" altLang="en-US" dirty="0" err="1"/>
              <a:t>클라언트와</a:t>
            </a:r>
            <a:r>
              <a:rPr lang="ko-KR" altLang="en-US" dirty="0"/>
              <a:t> 서버 간에 자료를 주고 받는 네트워크의 기본 지식도 알아야 함</a:t>
            </a:r>
            <a:endParaRPr lang="en-US" altLang="ko-KR" dirty="0"/>
          </a:p>
          <a:p>
            <a:r>
              <a:rPr lang="en-US" altLang="ko-KR" dirty="0"/>
              <a:t>04-1 HTTP </a:t>
            </a:r>
            <a:r>
              <a:rPr lang="ko-KR" altLang="en-US" dirty="0"/>
              <a:t>이해하기 </a:t>
            </a:r>
            <a:r>
              <a:rPr lang="en-US" altLang="ko-KR" dirty="0"/>
              <a:t>/ HTTP </a:t>
            </a:r>
            <a:r>
              <a:rPr lang="ko-KR" altLang="en-US" dirty="0"/>
              <a:t>프로토콜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프로토콜</a:t>
            </a:r>
            <a:r>
              <a:rPr lang="en-US" altLang="ko-KR" dirty="0"/>
              <a:t>? </a:t>
            </a:r>
            <a:r>
              <a:rPr lang="ko-KR" altLang="en-US" dirty="0"/>
              <a:t>할 말이 너무 많아서 무슨 말을 해야 할지 모르겠음 </a:t>
            </a:r>
            <a:r>
              <a:rPr lang="ko-KR" altLang="en-US" dirty="0" err="1"/>
              <a:t>ㅎㅎㅎ</a:t>
            </a:r>
            <a:endParaRPr lang="en-US" altLang="ko-KR" dirty="0"/>
          </a:p>
          <a:p>
            <a:pPr lvl="2"/>
            <a:r>
              <a:rPr lang="ko-KR" altLang="en-US" dirty="0"/>
              <a:t>프로토콜</a:t>
            </a:r>
            <a:r>
              <a:rPr lang="en-US" altLang="ko-KR" dirty="0"/>
              <a:t>(protocol)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컴퓨터 통신</a:t>
            </a:r>
            <a:r>
              <a:rPr lang="en-US" altLang="ko-KR" dirty="0"/>
              <a:t>/</a:t>
            </a:r>
            <a:r>
              <a:rPr lang="ko-KR" altLang="en-US" dirty="0"/>
              <a:t>데이터 통신에서 </a:t>
            </a:r>
            <a:r>
              <a:rPr lang="ko-KR" altLang="en-US" dirty="0" err="1"/>
              <a:t>프로코콜을</a:t>
            </a:r>
            <a:r>
              <a:rPr lang="ko-KR" altLang="en-US" dirty="0"/>
              <a:t> 서로 데이터를 주고 받기 위한 일련의 약속 </a:t>
            </a:r>
            <a:r>
              <a:rPr lang="ko-KR" altLang="en-US" dirty="0" err="1"/>
              <a:t>체계을</a:t>
            </a:r>
            <a:r>
              <a:rPr lang="ko-KR" altLang="en-US" dirty="0"/>
              <a:t> 말함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을 전송하기 위해 전기적 신호는 어떻게 </a:t>
            </a:r>
            <a:r>
              <a:rPr lang="ko-KR" altLang="en-US" dirty="0" err="1"/>
              <a:t>할래</a:t>
            </a:r>
            <a:r>
              <a:rPr lang="en-US" altLang="ko-KR" dirty="0"/>
              <a:t>? 1</a:t>
            </a:r>
            <a:r>
              <a:rPr lang="ko-KR" altLang="en-US" dirty="0"/>
              <a:t>은</a:t>
            </a:r>
            <a:r>
              <a:rPr lang="en-US" altLang="ko-KR" dirty="0"/>
              <a:t> 5V? </a:t>
            </a:r>
            <a:r>
              <a:rPr lang="ko-KR" altLang="en-US" dirty="0"/>
              <a:t>약속이 필요하군</a:t>
            </a:r>
            <a:endParaRPr lang="en-US" altLang="ko-KR" dirty="0"/>
          </a:p>
          <a:p>
            <a:pPr lvl="3"/>
            <a:r>
              <a:rPr lang="ko-KR" altLang="en-US" dirty="0"/>
              <a:t>내가 데이터를 너에게 보낼 수 있는 물리적인 </a:t>
            </a:r>
            <a:r>
              <a:rPr lang="en-US" altLang="ko-KR" dirty="0"/>
              <a:t>(</a:t>
            </a:r>
            <a:r>
              <a:rPr lang="ko-KR" altLang="en-US" dirty="0"/>
              <a:t>전기 신호를 전달할 수 있는</a:t>
            </a:r>
            <a:r>
              <a:rPr lang="en-US" altLang="ko-KR" dirty="0"/>
              <a:t>) </a:t>
            </a:r>
            <a:r>
              <a:rPr lang="ko-KR" altLang="en-US" dirty="0"/>
              <a:t>경로가 여러 가지인데 어떤 경로로 보내지</a:t>
            </a:r>
            <a:r>
              <a:rPr lang="en-US" altLang="ko-KR" dirty="0"/>
              <a:t>? </a:t>
            </a:r>
            <a:r>
              <a:rPr lang="ko-KR" altLang="en-US" dirty="0"/>
              <a:t>약속이 필요하군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데이터를 보내는데 다른 사람과 동일 시점에 보내게 되면 충돌이 </a:t>
            </a:r>
            <a:r>
              <a:rPr lang="ko-KR" altLang="en-US" dirty="0" err="1"/>
              <a:t>발생할텐데</a:t>
            </a:r>
            <a:r>
              <a:rPr lang="ko-KR" altLang="en-US" dirty="0"/>
              <a:t> 어떻게 서로 충동하지 않고 데이터를 보낼까</a:t>
            </a:r>
            <a:r>
              <a:rPr lang="en-US" altLang="ko-KR" dirty="0"/>
              <a:t>? </a:t>
            </a:r>
            <a:r>
              <a:rPr lang="ko-KR" altLang="en-US" dirty="0"/>
              <a:t>연장자 순으로 보낼까</a:t>
            </a:r>
            <a:r>
              <a:rPr lang="en-US" altLang="ko-KR" dirty="0"/>
              <a:t>? </a:t>
            </a:r>
            <a:r>
              <a:rPr lang="ko-KR" altLang="en-US" dirty="0"/>
              <a:t>합리적이 약속이 필요하군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통신을 하기 위한 약속</a:t>
            </a:r>
            <a:r>
              <a:rPr lang="en-US" altLang="ko-KR" dirty="0"/>
              <a:t>! </a:t>
            </a:r>
            <a:r>
              <a:rPr lang="ko-KR" altLang="en-US" dirty="0"/>
              <a:t>그런데 약속이라는 말보다는 규약이라는 말이 좀 더 </a:t>
            </a:r>
            <a:r>
              <a:rPr lang="ko-KR" altLang="en-US" dirty="0" err="1"/>
              <a:t>폼나네</a:t>
            </a:r>
            <a:r>
              <a:rPr lang="en-US" altLang="ko-KR" dirty="0"/>
              <a:t>. </a:t>
            </a:r>
            <a:r>
              <a:rPr lang="ko-KR" altLang="en-US" dirty="0"/>
              <a:t>그래서 프로토콜</a:t>
            </a:r>
            <a:r>
              <a:rPr lang="en-US" altLang="ko-KR" dirty="0"/>
              <a:t>(protocol)</a:t>
            </a:r>
            <a:r>
              <a:rPr lang="ko-KR" altLang="en-US" dirty="0"/>
              <a:t>을 우리말로 </a:t>
            </a:r>
            <a:r>
              <a:rPr lang="en-US" altLang="ko-KR" dirty="0"/>
              <a:t>‘</a:t>
            </a:r>
            <a:r>
              <a:rPr lang="ko-KR" altLang="en-US" dirty="0"/>
              <a:t>통신규약</a:t>
            </a:r>
            <a:r>
              <a:rPr lang="en-US" altLang="ko-KR" dirty="0"/>
              <a:t>’</a:t>
            </a:r>
            <a:r>
              <a:rPr lang="ko-KR" altLang="en-US" dirty="0"/>
              <a:t>이라고 명명함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HTTP </a:t>
            </a:r>
            <a:r>
              <a:rPr lang="ko-KR" altLang="en-US" dirty="0"/>
              <a:t>프로토콜</a:t>
            </a:r>
            <a:endParaRPr lang="en-US" altLang="ko-KR" dirty="0"/>
          </a:p>
          <a:p>
            <a:pPr lvl="3"/>
            <a:r>
              <a:rPr lang="ko-KR" altLang="en-US" dirty="0"/>
              <a:t>우리가 생각하고 있는 웹 환경을 구성하기 위해서는 서로 다양한 형태의 데이터를 보낼 수 있어야 함</a:t>
            </a:r>
            <a:r>
              <a:rPr lang="en-US" altLang="ko-KR" dirty="0"/>
              <a:t>. </a:t>
            </a:r>
            <a:r>
              <a:rPr lang="ko-KR" altLang="en-US" dirty="0"/>
              <a:t>이런 환경을 조성하기 위해 서로 약속한 내용에</a:t>
            </a:r>
            <a:r>
              <a:rPr lang="en-US" altLang="ko-KR" dirty="0"/>
              <a:t> </a:t>
            </a:r>
            <a:r>
              <a:rPr lang="ko-KR" altLang="en-US" dirty="0"/>
              <a:t>이름을 붙였는데 그게 </a:t>
            </a:r>
            <a:r>
              <a:rPr lang="en-US" altLang="ko-KR" dirty="0"/>
              <a:t>HTTP(Hypertext Transfer Protocol) </a:t>
            </a:r>
          </a:p>
          <a:p>
            <a:pPr lvl="4"/>
            <a:r>
              <a:rPr lang="en-US" altLang="ko-KR" dirty="0"/>
              <a:t>‘</a:t>
            </a:r>
            <a:r>
              <a:rPr lang="ko-KR" altLang="en-US" dirty="0"/>
              <a:t>남대문</a:t>
            </a:r>
            <a:r>
              <a:rPr lang="en-US" altLang="ko-KR" dirty="0"/>
              <a:t>’ gate</a:t>
            </a:r>
            <a:r>
              <a:rPr lang="ko-KR" altLang="en-US" dirty="0"/>
              <a:t>군</a:t>
            </a:r>
            <a:r>
              <a:rPr lang="en-US" altLang="ko-KR" dirty="0"/>
              <a:t>!</a:t>
            </a:r>
          </a:p>
          <a:p>
            <a:pPr lvl="3"/>
            <a:r>
              <a:rPr lang="en-US" altLang="ko-KR" dirty="0"/>
              <a:t>HTTP(Hypertext</a:t>
            </a:r>
            <a:r>
              <a:rPr lang="ko-KR" altLang="en-US" dirty="0"/>
              <a:t> </a:t>
            </a:r>
            <a:r>
              <a:rPr lang="en-US" altLang="ko-KR" dirty="0"/>
              <a:t>Transfer Protocol)</a:t>
            </a:r>
            <a:r>
              <a:rPr lang="ko-KR" altLang="en-US" dirty="0"/>
              <a:t>을 굳이 우리말로 풀어서 쓰면 </a:t>
            </a:r>
            <a:r>
              <a:rPr lang="en-US" altLang="ko-KR" dirty="0"/>
              <a:t>“</a:t>
            </a:r>
            <a:r>
              <a:rPr lang="ko-KR" altLang="en-US" dirty="0"/>
              <a:t>하이퍼텍스트를 전송하기 위한 통신 규약</a:t>
            </a:r>
            <a:r>
              <a:rPr lang="en-US" altLang="ko-KR" dirty="0"/>
              <a:t>”</a:t>
            </a:r>
          </a:p>
          <a:p>
            <a:pPr lvl="4"/>
            <a:r>
              <a:rPr lang="en-US" altLang="ko-KR" dirty="0"/>
              <a:t>HTTP</a:t>
            </a:r>
            <a:r>
              <a:rPr lang="ko-KR" altLang="en-US" dirty="0"/>
              <a:t>를 이렇게</a:t>
            </a:r>
            <a:r>
              <a:rPr lang="en-US" altLang="ko-KR" dirty="0"/>
              <a:t>(</a:t>
            </a:r>
            <a:r>
              <a:rPr lang="ko-KR" altLang="en-US" dirty="0"/>
              <a:t>하이퍼텍스트를 전송하기 위한 통신규약</a:t>
            </a:r>
            <a:r>
              <a:rPr lang="en-US" altLang="ko-KR" dirty="0"/>
              <a:t>)</a:t>
            </a:r>
            <a:r>
              <a:rPr lang="ko-KR" altLang="en-US" dirty="0"/>
              <a:t> 부르는 사람은 한 사람도 없음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7FCDE2-3F69-E937-F72B-7E756616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</p:spTree>
    <p:extLst>
      <p:ext uri="{BB962C8B-B14F-4D97-AF65-F5344CB8AC3E}">
        <p14:creationId xmlns:p14="http://schemas.microsoft.com/office/powerpoint/2010/main" val="2161078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6DDD-344E-7EF9-6B37-D5AF5570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E9413B-5145-3DC6-2A0C-C7B0F42445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259418-F5CB-6A49-7700-F9B2C321CB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04-1 HTTP </a:t>
            </a:r>
            <a:r>
              <a:rPr lang="ko-KR" altLang="en-US" dirty="0"/>
              <a:t>이해하기 </a:t>
            </a:r>
            <a:r>
              <a:rPr lang="en-US" altLang="ko-KR" dirty="0"/>
              <a:t>/ </a:t>
            </a:r>
            <a:r>
              <a:rPr lang="ko-KR" altLang="en-US" dirty="0"/>
              <a:t>요청과 응답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Request(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요청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과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Response(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응답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C14252-DF55-2C08-3333-66844A51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76175D-A55E-2328-884D-CC583C8E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85" y="1536096"/>
            <a:ext cx="5805412" cy="16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16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AA634-EC61-C79D-A32C-CFFF574A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66EA20-42A4-776E-A2B7-C0D0FC2EA2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3C113-BAB3-8575-5834-6DBED28563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04-1 HTTP </a:t>
            </a:r>
            <a:r>
              <a:rPr lang="ko-KR" altLang="en-US" dirty="0"/>
              <a:t>이해하기 </a:t>
            </a:r>
            <a:r>
              <a:rPr lang="en-US" altLang="ko-KR" dirty="0"/>
              <a:t>/ </a:t>
            </a:r>
            <a:r>
              <a:rPr lang="ko-KR" altLang="en-US" dirty="0"/>
              <a:t>중요한 헤더 정보 살펴보기</a:t>
            </a:r>
            <a:endParaRPr lang="en-US" altLang="ko-KR" dirty="0"/>
          </a:p>
          <a:p>
            <a:pPr lvl="1"/>
            <a:r>
              <a:rPr lang="ko-KR" altLang="en-US" dirty="0"/>
              <a:t>요청 </a:t>
            </a:r>
            <a:r>
              <a:rPr lang="en-US" altLang="ko-KR" dirty="0"/>
              <a:t>URL</a:t>
            </a:r>
          </a:p>
          <a:p>
            <a:pPr lvl="2"/>
            <a:r>
              <a:rPr lang="ko-KR" altLang="en-US" dirty="0"/>
              <a:t>서버에게 정보를 보내달라고 요청하는 </a:t>
            </a:r>
            <a:r>
              <a:rPr lang="en-US" altLang="ko-KR" dirty="0"/>
              <a:t>URL</a:t>
            </a:r>
          </a:p>
          <a:p>
            <a:pPr lvl="1"/>
            <a:r>
              <a:rPr lang="ko-KR" altLang="en-US" dirty="0"/>
              <a:t>요청 메서드</a:t>
            </a:r>
            <a:endParaRPr lang="en-US" altLang="ko-KR" dirty="0"/>
          </a:p>
          <a:p>
            <a:pPr lvl="2"/>
            <a:r>
              <a:rPr lang="ko-KR" altLang="en-US" dirty="0"/>
              <a:t>요청하는 정보를 어떻게 처리할지 지정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2B6A9F-D57E-0782-3296-703DBF20E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3D56DA-3A4C-F652-7F2C-74E303DD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669" y="2159967"/>
            <a:ext cx="5984935" cy="23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144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AA634-EC61-C79D-A32C-CFFF574AB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66EA20-42A4-776E-A2B7-C0D0FC2EA2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3C113-BAB3-8575-5834-6DBED28563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04-1 HTTP </a:t>
            </a:r>
            <a:r>
              <a:rPr lang="ko-KR" altLang="en-US" dirty="0"/>
              <a:t>이해하기 </a:t>
            </a:r>
            <a:r>
              <a:rPr lang="en-US" altLang="ko-KR" dirty="0"/>
              <a:t>/ </a:t>
            </a:r>
            <a:r>
              <a:rPr lang="ko-KR" altLang="en-US" dirty="0"/>
              <a:t>중요한 헤더 정보 살펴보기</a:t>
            </a:r>
            <a:endParaRPr lang="en-US" altLang="ko-KR" dirty="0"/>
          </a:p>
          <a:p>
            <a:pPr lvl="1"/>
            <a:r>
              <a:rPr lang="ko-KR" altLang="en-US" dirty="0"/>
              <a:t>헤더 정보 살펴 보기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2B6A9F-D57E-0782-3296-703DBF20E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4E454F-1A62-0CD1-B315-9A2EF26F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629" y="1151855"/>
            <a:ext cx="5984934" cy="44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47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04-1 HTTP </a:t>
            </a:r>
            <a:r>
              <a:rPr lang="ko-KR" altLang="en-US" dirty="0"/>
              <a:t>이해하기 </a:t>
            </a:r>
            <a:r>
              <a:rPr lang="en-US" altLang="ko-KR" dirty="0"/>
              <a:t>/ IP </a:t>
            </a:r>
            <a:r>
              <a:rPr lang="ko-KR" altLang="en-US" dirty="0"/>
              <a:t>주소와 포트</a:t>
            </a:r>
            <a:endParaRPr lang="en-US" altLang="ko-KR" dirty="0"/>
          </a:p>
          <a:p>
            <a:pPr lvl="1"/>
            <a:r>
              <a:rPr lang="en-US" altLang="ko-KR" dirty="0"/>
              <a:t>TCP/IP</a:t>
            </a:r>
          </a:p>
          <a:p>
            <a:pPr lvl="2"/>
            <a:r>
              <a:rPr lang="ko-KR" altLang="en-US" dirty="0"/>
              <a:t>웹</a:t>
            </a:r>
            <a:r>
              <a:rPr lang="en-US" altLang="ko-KR" dirty="0"/>
              <a:t>(HTTP)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MQTT/</a:t>
            </a:r>
            <a:r>
              <a:rPr lang="en-US" altLang="ko-KR" dirty="0" err="1"/>
              <a:t>CoAP</a:t>
            </a:r>
            <a:endParaRPr lang="en-US" altLang="ko-KR" dirty="0"/>
          </a:p>
          <a:p>
            <a:pPr marL="342900" lvl="1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9AD3F-3775-4A52-BBC6-7A68305C8C55}"/>
              </a:ext>
            </a:extLst>
          </p:cNvPr>
          <p:cNvSpPr/>
          <p:nvPr/>
        </p:nvSpPr>
        <p:spPr>
          <a:xfrm>
            <a:off x="3508790" y="2018536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970FB4-712A-4CD1-A38A-E10F5B671C4C}"/>
              </a:ext>
            </a:extLst>
          </p:cNvPr>
          <p:cNvSpPr/>
          <p:nvPr/>
        </p:nvSpPr>
        <p:spPr>
          <a:xfrm>
            <a:off x="3508790" y="1704848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HTTP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39CE0C-E66F-47E4-B4D1-2133A0930727}"/>
              </a:ext>
            </a:extLst>
          </p:cNvPr>
          <p:cNvSpPr/>
          <p:nvPr/>
        </p:nvSpPr>
        <p:spPr>
          <a:xfrm>
            <a:off x="6352333" y="2018536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33C324-2939-4B5A-B3BD-EB390AB129D6}"/>
              </a:ext>
            </a:extLst>
          </p:cNvPr>
          <p:cNvSpPr/>
          <p:nvPr/>
        </p:nvSpPr>
        <p:spPr>
          <a:xfrm>
            <a:off x="6352333" y="1704848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HTTP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D812EA4-4701-496E-93BC-0B431A531D51}"/>
              </a:ext>
            </a:extLst>
          </p:cNvPr>
          <p:cNvCxnSpPr>
            <a:stCxn id="9" idx="2"/>
            <a:endCxn id="11" idx="2"/>
          </p:cNvCxnSpPr>
          <p:nvPr/>
        </p:nvCxnSpPr>
        <p:spPr>
          <a:xfrm rot="16200000" flipH="1">
            <a:off x="5578633" y="904692"/>
            <a:ext cx="12700" cy="2843543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C8BDE1-6EDD-46F2-B6A0-CBEDA57194C0}"/>
              </a:ext>
            </a:extLst>
          </p:cNvPr>
          <p:cNvSpPr/>
          <p:nvPr/>
        </p:nvSpPr>
        <p:spPr>
          <a:xfrm>
            <a:off x="1800597" y="3858689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99F0D5-1007-49B3-817A-1AB84BB402BE}"/>
              </a:ext>
            </a:extLst>
          </p:cNvPr>
          <p:cNvSpPr/>
          <p:nvPr/>
        </p:nvSpPr>
        <p:spPr>
          <a:xfrm>
            <a:off x="1800597" y="3545001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MQTT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F7D97A-1C1F-43EE-BB0D-CC13244AE1B7}"/>
              </a:ext>
            </a:extLst>
          </p:cNvPr>
          <p:cNvSpPr/>
          <p:nvPr/>
        </p:nvSpPr>
        <p:spPr>
          <a:xfrm>
            <a:off x="3709737" y="3858689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A2F541-BB69-4CF5-A61F-8F1BD7FA8AFF}"/>
              </a:ext>
            </a:extLst>
          </p:cNvPr>
          <p:cNvSpPr/>
          <p:nvPr/>
        </p:nvSpPr>
        <p:spPr>
          <a:xfrm>
            <a:off x="3709737" y="3545001"/>
            <a:ext cx="1302366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MQTT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F644ED0-3262-4BF4-9351-D8B736D8095C}"/>
              </a:ext>
            </a:extLst>
          </p:cNvPr>
          <p:cNvCxnSpPr>
            <a:stCxn id="15" idx="2"/>
            <a:endCxn id="17" idx="2"/>
          </p:cNvCxnSpPr>
          <p:nvPr/>
        </p:nvCxnSpPr>
        <p:spPr>
          <a:xfrm rot="16200000" flipH="1">
            <a:off x="3403239" y="3212047"/>
            <a:ext cx="12700" cy="190914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76B2BC-376F-43E8-972A-ED85F877C8C6}"/>
              </a:ext>
            </a:extLst>
          </p:cNvPr>
          <p:cNvSpPr/>
          <p:nvPr/>
        </p:nvSpPr>
        <p:spPr>
          <a:xfrm>
            <a:off x="6409109" y="3858689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83CD9-CB63-4B3F-AD44-82F1518312AF}"/>
              </a:ext>
            </a:extLst>
          </p:cNvPr>
          <p:cNvSpPr/>
          <p:nvPr/>
        </p:nvSpPr>
        <p:spPr>
          <a:xfrm>
            <a:off x="6409109" y="3545001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CoAP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E387B9-4A23-4129-9CDB-AFCDCF15CC55}"/>
              </a:ext>
            </a:extLst>
          </p:cNvPr>
          <p:cNvSpPr/>
          <p:nvPr/>
        </p:nvSpPr>
        <p:spPr>
          <a:xfrm>
            <a:off x="8318249" y="3858689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741BB0-D522-4DF7-9AFD-8A38675EB9BC}"/>
              </a:ext>
            </a:extLst>
          </p:cNvPr>
          <p:cNvSpPr/>
          <p:nvPr/>
        </p:nvSpPr>
        <p:spPr>
          <a:xfrm>
            <a:off x="8318249" y="3545001"/>
            <a:ext cx="1297256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CoAP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9A302E3-13FB-46DC-9565-F1810D676599}"/>
              </a:ext>
            </a:extLst>
          </p:cNvPr>
          <p:cNvCxnSpPr>
            <a:stCxn id="20" idx="2"/>
            <a:endCxn id="22" idx="2"/>
          </p:cNvCxnSpPr>
          <p:nvPr/>
        </p:nvCxnSpPr>
        <p:spPr>
          <a:xfrm rot="16200000" flipH="1">
            <a:off x="8011751" y="3212047"/>
            <a:ext cx="12700" cy="190914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163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04-1 HTTP </a:t>
            </a:r>
            <a:r>
              <a:rPr lang="ko-KR" altLang="en-US" dirty="0"/>
              <a:t>이해하기 </a:t>
            </a:r>
            <a:r>
              <a:rPr lang="en-US" altLang="ko-KR" dirty="0"/>
              <a:t>/ IP </a:t>
            </a:r>
            <a:r>
              <a:rPr lang="ko-KR" altLang="en-US" dirty="0"/>
              <a:t>주소와 포트</a:t>
            </a:r>
            <a:endParaRPr lang="en-US" altLang="ko-KR" dirty="0"/>
          </a:p>
          <a:p>
            <a:pPr lvl="1"/>
            <a:r>
              <a:rPr lang="en-US" altLang="ko-KR" dirty="0"/>
              <a:t>HTTP</a:t>
            </a:r>
          </a:p>
          <a:p>
            <a:pPr lvl="2"/>
            <a:r>
              <a:rPr lang="en-US" altLang="ko-KR" dirty="0"/>
              <a:t># of port : 80</a:t>
            </a:r>
          </a:p>
          <a:p>
            <a:pPr lvl="1"/>
            <a:r>
              <a:rPr lang="en-US" altLang="ko-KR" dirty="0"/>
              <a:t>MQTT</a:t>
            </a:r>
          </a:p>
          <a:p>
            <a:pPr lvl="2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MQTT : Message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Queueing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Telemetry Transport</a:t>
            </a:r>
          </a:p>
          <a:p>
            <a:pPr lvl="3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모바일 기기나 낮은 대역폭의 소형 디바이스들에 최적화된 메시징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프로코톨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전송 속도 느리고 품질이 낮은 네트워크에서도 메시지를 안정적으로 전송할 수 있도록 설계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리소스 사용 최소화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특히 저전력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최소 메시지 단위는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2byte</a:t>
            </a:r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가지의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QoS(Quality of Service)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레벨 제공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3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IBM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이 주도하여 개발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, OASIS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라는 민간 표준화 기구에서 표준화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ko-KR" dirty="0"/>
              <a:t># of port : 1883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C8BDE1-6EDD-46F2-B6A0-CBEDA57194C0}"/>
              </a:ext>
            </a:extLst>
          </p:cNvPr>
          <p:cNvSpPr/>
          <p:nvPr/>
        </p:nvSpPr>
        <p:spPr>
          <a:xfrm>
            <a:off x="4070117" y="4129844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99F0D5-1007-49B3-817A-1AB84BB402BE}"/>
              </a:ext>
            </a:extLst>
          </p:cNvPr>
          <p:cNvSpPr/>
          <p:nvPr/>
        </p:nvSpPr>
        <p:spPr>
          <a:xfrm>
            <a:off x="4070117" y="3816156"/>
            <a:ext cx="654422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MQTT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F7D97A-1C1F-43EE-BB0D-CC13244AE1B7}"/>
              </a:ext>
            </a:extLst>
          </p:cNvPr>
          <p:cNvSpPr/>
          <p:nvPr/>
        </p:nvSpPr>
        <p:spPr>
          <a:xfrm>
            <a:off x="5979257" y="4129844"/>
            <a:ext cx="1296144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TCP/IP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A2F541-BB69-4CF5-A61F-8F1BD7FA8AFF}"/>
              </a:ext>
            </a:extLst>
          </p:cNvPr>
          <p:cNvSpPr/>
          <p:nvPr/>
        </p:nvSpPr>
        <p:spPr>
          <a:xfrm>
            <a:off x="5979257" y="3816156"/>
            <a:ext cx="654422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MQTT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F644ED0-3262-4BF4-9351-D8B736D8095C}"/>
              </a:ext>
            </a:extLst>
          </p:cNvPr>
          <p:cNvCxnSpPr>
            <a:stCxn id="15" idx="2"/>
            <a:endCxn id="17" idx="2"/>
          </p:cNvCxnSpPr>
          <p:nvPr/>
        </p:nvCxnSpPr>
        <p:spPr>
          <a:xfrm rot="16200000" flipH="1">
            <a:off x="5672759" y="3483202"/>
            <a:ext cx="12700" cy="190914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5D60B3-D5AC-4924-8BC3-BFB1D1537974}"/>
              </a:ext>
            </a:extLst>
          </p:cNvPr>
          <p:cNvSpPr/>
          <p:nvPr/>
        </p:nvSpPr>
        <p:spPr>
          <a:xfrm>
            <a:off x="4715993" y="3816151"/>
            <a:ext cx="654422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HTTP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A9BD5D-7393-4042-8E00-4B879B1AFBE8}"/>
              </a:ext>
            </a:extLst>
          </p:cNvPr>
          <p:cNvSpPr/>
          <p:nvPr/>
        </p:nvSpPr>
        <p:spPr>
          <a:xfrm>
            <a:off x="6625133" y="3816151"/>
            <a:ext cx="654422" cy="3079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HTTP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D9C21C-F785-4768-BB54-5B6F2BC7092F}"/>
              </a:ext>
            </a:extLst>
          </p:cNvPr>
          <p:cNvGrpSpPr/>
          <p:nvPr/>
        </p:nvGrpSpPr>
        <p:grpSpPr>
          <a:xfrm>
            <a:off x="4397328" y="4043401"/>
            <a:ext cx="72008" cy="160184"/>
            <a:chOff x="8209309" y="2375991"/>
            <a:chExt cx="72008" cy="16018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A088F14-667D-46DD-8B65-3C4A2AAAD5AA}"/>
                </a:ext>
              </a:extLst>
            </p:cNvPr>
            <p:cNvCxnSpPr/>
            <p:nvPr/>
          </p:nvCxnSpPr>
          <p:spPr>
            <a:xfrm>
              <a:off x="8209309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7C74FE8-97BF-4932-8B80-176AA8FBD9A7}"/>
                </a:ext>
              </a:extLst>
            </p:cNvPr>
            <p:cNvCxnSpPr/>
            <p:nvPr/>
          </p:nvCxnSpPr>
          <p:spPr>
            <a:xfrm>
              <a:off x="8281317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092C1C-1FB3-4313-9FBB-4AD9D8669CC9}"/>
              </a:ext>
            </a:extLst>
          </p:cNvPr>
          <p:cNvGrpSpPr/>
          <p:nvPr/>
        </p:nvGrpSpPr>
        <p:grpSpPr>
          <a:xfrm>
            <a:off x="4997972" y="4043401"/>
            <a:ext cx="72008" cy="160184"/>
            <a:chOff x="8209309" y="2375991"/>
            <a:chExt cx="72008" cy="160184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C260D92-4EC8-4355-83C9-8E1842DA4D93}"/>
                </a:ext>
              </a:extLst>
            </p:cNvPr>
            <p:cNvCxnSpPr/>
            <p:nvPr/>
          </p:nvCxnSpPr>
          <p:spPr>
            <a:xfrm>
              <a:off x="8209309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D6BBBCF-0402-4CB0-90CB-2525EC509478}"/>
                </a:ext>
              </a:extLst>
            </p:cNvPr>
            <p:cNvCxnSpPr/>
            <p:nvPr/>
          </p:nvCxnSpPr>
          <p:spPr>
            <a:xfrm>
              <a:off x="8281317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908ACAF-12EA-4269-BC41-C6101445FAAD}"/>
              </a:ext>
            </a:extLst>
          </p:cNvPr>
          <p:cNvGrpSpPr/>
          <p:nvPr/>
        </p:nvGrpSpPr>
        <p:grpSpPr>
          <a:xfrm>
            <a:off x="6267338" y="4043401"/>
            <a:ext cx="72008" cy="160184"/>
            <a:chOff x="8209309" y="2375991"/>
            <a:chExt cx="72008" cy="160184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A49AAF-98FD-4A42-8E12-0FB015CDC5D6}"/>
                </a:ext>
              </a:extLst>
            </p:cNvPr>
            <p:cNvCxnSpPr/>
            <p:nvPr/>
          </p:nvCxnSpPr>
          <p:spPr>
            <a:xfrm>
              <a:off x="8209309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33EBE4B-5CF3-4E74-9F08-D40AE8F3541E}"/>
                </a:ext>
              </a:extLst>
            </p:cNvPr>
            <p:cNvCxnSpPr/>
            <p:nvPr/>
          </p:nvCxnSpPr>
          <p:spPr>
            <a:xfrm>
              <a:off x="8281317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C54957-A543-4D95-AECE-F78E9D2FF670}"/>
              </a:ext>
            </a:extLst>
          </p:cNvPr>
          <p:cNvGrpSpPr/>
          <p:nvPr/>
        </p:nvGrpSpPr>
        <p:grpSpPr>
          <a:xfrm>
            <a:off x="6885753" y="4043401"/>
            <a:ext cx="72008" cy="160184"/>
            <a:chOff x="8209309" y="2375991"/>
            <a:chExt cx="72008" cy="160184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6915BAB-6BA3-4F58-9948-188CEC649E04}"/>
                </a:ext>
              </a:extLst>
            </p:cNvPr>
            <p:cNvCxnSpPr/>
            <p:nvPr/>
          </p:nvCxnSpPr>
          <p:spPr>
            <a:xfrm>
              <a:off x="8209309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1CC4393-1B53-4007-850F-A1EB152BF33C}"/>
                </a:ext>
              </a:extLst>
            </p:cNvPr>
            <p:cNvCxnSpPr/>
            <p:nvPr/>
          </p:nvCxnSpPr>
          <p:spPr>
            <a:xfrm>
              <a:off x="8281317" y="2375991"/>
              <a:ext cx="0" cy="16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7884243" y="4431421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80 port</a:t>
            </a:r>
            <a:endParaRPr lang="ko-KR" altLang="en-US" b="1" dirty="0"/>
          </a:p>
        </p:txBody>
      </p:sp>
      <p:cxnSp>
        <p:nvCxnSpPr>
          <p:cNvPr id="9" name="구부러진 연결선 8"/>
          <p:cNvCxnSpPr>
            <a:stCxn id="3" idx="1"/>
          </p:cNvCxnSpPr>
          <p:nvPr/>
        </p:nvCxnSpPr>
        <p:spPr>
          <a:xfrm rot="10800000">
            <a:off x="6962235" y="4203597"/>
            <a:ext cx="922009" cy="412491"/>
          </a:xfrm>
          <a:prstGeom prst="curvedConnector3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11641" y="4444122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1883 port</a:t>
            </a:r>
            <a:endParaRPr lang="ko-KR" altLang="en-US" b="1" dirty="0"/>
          </a:p>
        </p:txBody>
      </p:sp>
      <p:cxnSp>
        <p:nvCxnSpPr>
          <p:cNvPr id="12" name="구부러진 연결선 11"/>
          <p:cNvCxnSpPr>
            <a:stCxn id="37" idx="3"/>
          </p:cNvCxnSpPr>
          <p:nvPr/>
        </p:nvCxnSpPr>
        <p:spPr>
          <a:xfrm flipV="1">
            <a:off x="3812611" y="4203585"/>
            <a:ext cx="584717" cy="425203"/>
          </a:xfrm>
          <a:prstGeom prst="curvedConnector3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34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04-1 HTTP </a:t>
            </a:r>
            <a:r>
              <a:rPr lang="ko-KR" altLang="en-US" dirty="0"/>
              <a:t>이해하기 </a:t>
            </a:r>
            <a:r>
              <a:rPr lang="en-US" altLang="ko-KR" dirty="0"/>
              <a:t>/ IP </a:t>
            </a:r>
            <a:r>
              <a:rPr lang="ko-KR" altLang="en-US" dirty="0"/>
              <a:t>주소와 포트</a:t>
            </a:r>
            <a:endParaRPr lang="en-US" altLang="ko-KR" dirty="0"/>
          </a:p>
          <a:p>
            <a:pPr lvl="1"/>
            <a:r>
              <a:rPr lang="ko-KR" altLang="en-US" dirty="0"/>
              <a:t>한 컴퓨터에서 여러가지 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r>
              <a:rPr lang="ko-KR" altLang="en-US" dirty="0"/>
              <a:t>프로그램이 실행 중일 수 있음</a:t>
            </a:r>
            <a:endParaRPr lang="en-US" altLang="ko-KR" dirty="0"/>
          </a:p>
          <a:p>
            <a:pPr lvl="1"/>
            <a:r>
              <a:rPr lang="ko-KR" altLang="en-US" dirty="0"/>
              <a:t>어떤 서버 프로그램과 연결할지 지정하기 위해 포트 번호 사용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172.217.25.174 </a:t>
            </a:r>
            <a:r>
              <a:rPr lang="ko-KR" altLang="en-US" dirty="0"/>
              <a:t>서버에서 </a:t>
            </a:r>
            <a:r>
              <a:rPr lang="en-US" altLang="ko-KR" dirty="0"/>
              <a:t>80</a:t>
            </a:r>
            <a:r>
              <a:rPr lang="ko-KR" altLang="en-US" dirty="0"/>
              <a:t>번 포트로 접속한다면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http://172.217.25.174:80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약속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된 포트 번호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B3907F4-04C4-9376-070A-8E91525D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33" y="2087959"/>
            <a:ext cx="4772691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89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E47B8-5AC7-C6E7-2B4D-8483571A8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CDE049-0662-5472-CDCA-8EB73427A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79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9C1183-804E-56B1-564F-513B10AFC1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04-2 HTTP </a:t>
            </a:r>
            <a:r>
              <a:rPr lang="ko-KR" altLang="en-US" dirty="0"/>
              <a:t>모듈로 서버 만들기 </a:t>
            </a:r>
            <a:r>
              <a:rPr lang="en-US" altLang="ko-KR" dirty="0"/>
              <a:t>/ </a:t>
            </a:r>
            <a:r>
              <a:rPr lang="ko-KR" altLang="en-US" dirty="0"/>
              <a:t>서버 만들기</a:t>
            </a:r>
            <a:endParaRPr lang="en-US" altLang="ko-KR" dirty="0"/>
          </a:p>
          <a:p>
            <a:pPr lvl="1"/>
            <a:r>
              <a:rPr lang="ko-KR" altLang="en-US" dirty="0"/>
              <a:t>서버 만들기 </a:t>
            </a:r>
            <a:r>
              <a:rPr lang="en-US" altLang="ko-KR" dirty="0"/>
              <a:t>– </a:t>
            </a:r>
            <a:r>
              <a:rPr lang="en-US" altLang="ko-KR" dirty="0" err="1"/>
              <a:t>createServer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기본 사용 형태 </a:t>
            </a:r>
            <a:r>
              <a:rPr lang="en-US" altLang="ko-KR" dirty="0"/>
              <a:t>: </a:t>
            </a:r>
            <a:r>
              <a:rPr lang="en-US" altLang="ko-KR" dirty="0" err="1"/>
              <a:t>http.createServer</a:t>
            </a:r>
            <a:r>
              <a:rPr lang="en-US" altLang="ko-KR" dirty="0"/>
              <a:t>([</a:t>
            </a:r>
            <a:r>
              <a:rPr lang="ko-KR" altLang="en-US" dirty="0"/>
              <a:t>옵션</a:t>
            </a:r>
            <a:r>
              <a:rPr lang="en-US" altLang="ko-KR" dirty="0"/>
              <a:t>][, </a:t>
            </a:r>
            <a:r>
              <a:rPr lang="ko-KR" altLang="en-US" dirty="0" err="1"/>
              <a:t>콜백</a:t>
            </a:r>
            <a:r>
              <a:rPr lang="en-US" altLang="ko-KR" dirty="0"/>
              <a:t>])</a:t>
            </a:r>
          </a:p>
          <a:p>
            <a:pPr lvl="1"/>
            <a:r>
              <a:rPr lang="en-US" altLang="ko-KR" dirty="0"/>
              <a:t>Do it! – </a:t>
            </a:r>
            <a:r>
              <a:rPr lang="ko-KR" altLang="en-US" dirty="0"/>
              <a:t>서버 만들기</a:t>
            </a:r>
            <a:r>
              <a:rPr lang="en-US" altLang="ko-KR" dirty="0"/>
              <a:t>(04\server-1.js)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아직은 서버가 </a:t>
            </a:r>
            <a:r>
              <a:rPr lang="en-US" altLang="ko-KR" dirty="0"/>
              <a:t>(</a:t>
            </a:r>
            <a:r>
              <a:rPr lang="ko-KR" altLang="en-US" dirty="0"/>
              <a:t>충분히</a:t>
            </a:r>
            <a:r>
              <a:rPr lang="en-US" altLang="ko-KR" dirty="0"/>
              <a:t>) </a:t>
            </a:r>
            <a:r>
              <a:rPr lang="ko-KR" altLang="en-US" dirty="0"/>
              <a:t>제대로 동작 하지 못함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033503-161D-4376-8293-676A3F88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BFB773-F00E-0571-E4BE-8E83A9513E2E}"/>
              </a:ext>
            </a:extLst>
          </p:cNvPr>
          <p:cNvSpPr/>
          <p:nvPr/>
        </p:nvSpPr>
        <p:spPr>
          <a:xfrm>
            <a:off x="2038479" y="1943943"/>
            <a:ext cx="7128792" cy="157570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3C0995-B930-EB2D-B349-AAAD5B061730}"/>
              </a:ext>
            </a:extLst>
          </p:cNvPr>
          <p:cNvSpPr/>
          <p:nvPr/>
        </p:nvSpPr>
        <p:spPr>
          <a:xfrm>
            <a:off x="6636493" y="2664023"/>
            <a:ext cx="396000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E08EB-0FEF-1DB4-8224-BEE312263DB3}"/>
              </a:ext>
            </a:extLst>
          </p:cNvPr>
          <p:cNvSpPr txBox="1"/>
          <p:nvPr/>
        </p:nvSpPr>
        <p:spPr>
          <a:xfrm>
            <a:off x="5400997" y="1529597"/>
            <a:ext cx="527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클리이언트로부터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 받은 요청 내용이 담길 객체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req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uest)</a:t>
            </a:r>
            <a:endParaRPr lang="ko-KR" altLang="en-US" sz="1600" dirty="0">
              <a:solidFill>
                <a:srgbClr val="FF0000"/>
              </a:solidFill>
              <a:highlight>
                <a:srgbClr val="FFFF00"/>
              </a:highlight>
              <a:latin typeface="맑은고딕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8E411D26-797F-EDAC-ACA6-E6EB2BEC436F}"/>
              </a:ext>
            </a:extLst>
          </p:cNvPr>
          <p:cNvCxnSpPr>
            <a:stCxn id="7" idx="1"/>
            <a:endCxn id="6" idx="0"/>
          </p:cNvCxnSpPr>
          <p:nvPr/>
        </p:nvCxnSpPr>
        <p:spPr>
          <a:xfrm rot="10800000" flipH="1" flipV="1">
            <a:off x="5400997" y="1698873"/>
            <a:ext cx="1433496" cy="965149"/>
          </a:xfrm>
          <a:prstGeom prst="curvedConnector4">
            <a:avLst>
              <a:gd name="adj1" fmla="val -15947"/>
              <a:gd name="adj2" fmla="val 58769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20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9DCBF-8551-7C7C-22E4-7C15585A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1EF833-B02B-C63E-1C49-56AEB5DF49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13467B-DFF7-6A02-2BEE-CF7658BAE1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노드 설치하기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dirty="0">
                <a:sym typeface="Wingdings" panose="05000000000000000000" pitchFamily="2" charset="2"/>
              </a:rPr>
              <a:t>이 사이트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https://nodejs.org/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 접속하면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 형태의 노드가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둘 중 안정적인 </a:t>
            </a:r>
            <a:r>
              <a:rPr lang="en-US" altLang="ko-KR" dirty="0">
                <a:sym typeface="Wingdings" panose="05000000000000000000" pitchFamily="2" charset="2"/>
              </a:rPr>
              <a:t>LTS(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Long Term Support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버전을 클릭해서 다운로드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F3E4F2-9E31-5405-5D7E-DE6DA806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B640E4-BC7C-5217-4A03-DE339C98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743" y="1799927"/>
            <a:ext cx="8200264" cy="2766446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A8E0D9C0-9F29-AD48-E4E4-4B2468C97839}"/>
              </a:ext>
            </a:extLst>
          </p:cNvPr>
          <p:cNvSpPr/>
          <p:nvPr/>
        </p:nvSpPr>
        <p:spPr>
          <a:xfrm>
            <a:off x="4248869" y="3024063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971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600A-9A47-7DAF-6503-216AE2A4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D258C-A8B5-280D-C12D-2651815262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C3B97B-61AB-811F-B36D-11B9F5912A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04-2 HTTP </a:t>
            </a:r>
            <a:r>
              <a:rPr lang="ko-KR" altLang="en-US" dirty="0"/>
              <a:t>모듈로 서버 만들기 </a:t>
            </a:r>
            <a:r>
              <a:rPr lang="en-US" altLang="ko-KR" dirty="0"/>
              <a:t>/ </a:t>
            </a:r>
            <a:r>
              <a:rPr lang="ko-KR" altLang="en-US" dirty="0"/>
              <a:t>서버 만들기</a:t>
            </a:r>
            <a:endParaRPr lang="en-US" altLang="ko-KR" dirty="0"/>
          </a:p>
          <a:p>
            <a:pPr lvl="1"/>
            <a:r>
              <a:rPr lang="ko-KR" altLang="en-US" dirty="0"/>
              <a:t>서버 실행하기 </a:t>
            </a:r>
            <a:r>
              <a:rPr lang="en-US" altLang="ko-KR" dirty="0"/>
              <a:t>– </a:t>
            </a:r>
            <a:r>
              <a:rPr lang="en-US" altLang="ko-KR" dirty="0" err="1"/>
              <a:t>server.listen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기본 사용 형태 </a:t>
            </a:r>
            <a:r>
              <a:rPr lang="en-US" altLang="ko-KR" dirty="0"/>
              <a:t>: </a:t>
            </a:r>
            <a:r>
              <a:rPr lang="en-US" altLang="ko-KR" dirty="0" err="1"/>
              <a:t>server.listen</a:t>
            </a:r>
            <a:r>
              <a:rPr lang="en-US" altLang="ko-KR" dirty="0"/>
              <a:t>(</a:t>
            </a:r>
            <a:r>
              <a:rPr lang="ko-KR" altLang="en-US" dirty="0"/>
              <a:t>포트</a:t>
            </a:r>
            <a:r>
              <a:rPr lang="en-US" altLang="ko-KR" dirty="0"/>
              <a:t>[,</a:t>
            </a:r>
            <a:r>
              <a:rPr lang="ko-KR" altLang="en-US" dirty="0"/>
              <a:t> 호스트</a:t>
            </a:r>
            <a:r>
              <a:rPr lang="en-US" altLang="ko-KR" dirty="0"/>
              <a:t>][, </a:t>
            </a:r>
            <a:r>
              <a:rPr lang="ko-KR" altLang="en-US" dirty="0" err="1"/>
              <a:t>콜백</a:t>
            </a:r>
            <a:r>
              <a:rPr lang="en-US" altLang="ko-KR" dirty="0"/>
              <a:t>])</a:t>
            </a:r>
          </a:p>
          <a:p>
            <a:pPr lvl="1"/>
            <a:r>
              <a:rPr lang="en-US" altLang="ko-KR" dirty="0"/>
              <a:t>Do it! – </a:t>
            </a:r>
            <a:r>
              <a:rPr lang="ko-KR" altLang="en-US" dirty="0"/>
              <a:t>서버 실행하기</a:t>
            </a:r>
            <a:r>
              <a:rPr lang="en-US" altLang="ko-KR" dirty="0"/>
              <a:t>(04\server-1.js)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10F847-24D7-1E4D-5F32-5C9E2FC14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C6D5F4-F31E-F8AD-4A81-F75A5B40707F}"/>
              </a:ext>
            </a:extLst>
          </p:cNvPr>
          <p:cNvSpPr/>
          <p:nvPr/>
        </p:nvSpPr>
        <p:spPr>
          <a:xfrm>
            <a:off x="2038479" y="1943943"/>
            <a:ext cx="7128792" cy="266808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71E191-86FA-0475-DC43-37E7CC242F9E}"/>
              </a:ext>
            </a:extLst>
          </p:cNvPr>
          <p:cNvSpPr/>
          <p:nvPr/>
        </p:nvSpPr>
        <p:spPr>
          <a:xfrm>
            <a:off x="6636493" y="2664023"/>
            <a:ext cx="396000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636DD-5C2E-5475-5591-7FB334301906}"/>
              </a:ext>
            </a:extLst>
          </p:cNvPr>
          <p:cNvSpPr txBox="1"/>
          <p:nvPr/>
        </p:nvSpPr>
        <p:spPr>
          <a:xfrm>
            <a:off x="5400997" y="1529597"/>
            <a:ext cx="527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클리이언트로부터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 받은 요청 내용이 담길 객체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req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uest)</a:t>
            </a:r>
            <a:endParaRPr lang="ko-KR" altLang="en-US" sz="1600" dirty="0">
              <a:solidFill>
                <a:srgbClr val="FF0000"/>
              </a:solidFill>
              <a:highlight>
                <a:srgbClr val="FFFF00"/>
              </a:highlight>
              <a:latin typeface="맑은고딕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9FD6468D-AA16-257A-42F1-E57B11DC4EFE}"/>
              </a:ext>
            </a:extLst>
          </p:cNvPr>
          <p:cNvCxnSpPr>
            <a:stCxn id="7" idx="1"/>
            <a:endCxn id="6" idx="0"/>
          </p:cNvCxnSpPr>
          <p:nvPr/>
        </p:nvCxnSpPr>
        <p:spPr>
          <a:xfrm rot="10800000" flipH="1" flipV="1">
            <a:off x="5400997" y="1698873"/>
            <a:ext cx="1433496" cy="965149"/>
          </a:xfrm>
          <a:prstGeom prst="curvedConnector4">
            <a:avLst>
              <a:gd name="adj1" fmla="val -15947"/>
              <a:gd name="adj2" fmla="val 58769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80FB19-5497-4930-C0B6-AFEEA77001AF}"/>
              </a:ext>
            </a:extLst>
          </p:cNvPr>
          <p:cNvSpPr/>
          <p:nvPr/>
        </p:nvSpPr>
        <p:spPr>
          <a:xfrm>
            <a:off x="3888829" y="3722806"/>
            <a:ext cx="504056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3F9FD-3F5C-D32D-C5D1-BA09A235C108}"/>
              </a:ext>
            </a:extLst>
          </p:cNvPr>
          <p:cNvSpPr txBox="1"/>
          <p:nvPr/>
        </p:nvSpPr>
        <p:spPr>
          <a:xfrm>
            <a:off x="3816821" y="4855744"/>
            <a:ext cx="2953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서버는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3,000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번 포트에서 실행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879E874-40BD-0C58-0405-2F87C3780C0D}"/>
              </a:ext>
            </a:extLst>
          </p:cNvPr>
          <p:cNvCxnSpPr>
            <a:stCxn id="10" idx="1"/>
          </p:cNvCxnSpPr>
          <p:nvPr/>
        </p:nvCxnSpPr>
        <p:spPr>
          <a:xfrm rot="10800000" flipH="1">
            <a:off x="3816821" y="3938879"/>
            <a:ext cx="324036" cy="1086143"/>
          </a:xfrm>
          <a:prstGeom prst="curvedConnector4">
            <a:avLst>
              <a:gd name="adj1" fmla="val -70548"/>
              <a:gd name="adj2" fmla="val 57793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837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0A2BF-FBB9-C044-1958-2C4C8DF9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2B572D-C52A-6ED0-8A51-E01A43EB21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0FADE-0431-046F-CA02-EA068135EB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04-2 HTTP </a:t>
            </a:r>
            <a:r>
              <a:rPr lang="ko-KR" altLang="en-US" dirty="0"/>
              <a:t>모듈로 서버 만들기 </a:t>
            </a:r>
            <a:r>
              <a:rPr lang="en-US" altLang="ko-KR" dirty="0"/>
              <a:t>/ </a:t>
            </a:r>
            <a:r>
              <a:rPr lang="ko-KR" altLang="en-US" dirty="0"/>
              <a:t>서버 만들기</a:t>
            </a:r>
            <a:endParaRPr lang="en-US" altLang="ko-KR" dirty="0"/>
          </a:p>
          <a:p>
            <a:pPr lvl="1"/>
            <a:r>
              <a:rPr lang="en-US" altLang="ko-KR" dirty="0"/>
              <a:t>Do it! – </a:t>
            </a:r>
            <a:r>
              <a:rPr lang="ko-KR" altLang="en-US" dirty="0"/>
              <a:t>서버 실행하기</a:t>
            </a:r>
            <a:r>
              <a:rPr lang="en-US" altLang="ko-KR" dirty="0"/>
              <a:t>(04\server-1.js)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웹 브라우저</a:t>
            </a:r>
            <a:r>
              <a:rPr lang="en-US" altLang="ko-KR" dirty="0"/>
              <a:t>(</a:t>
            </a:r>
            <a:r>
              <a:rPr lang="ko-KR" altLang="en-US" dirty="0"/>
              <a:t>크롬</a:t>
            </a:r>
            <a:r>
              <a:rPr lang="en-US" altLang="ko-KR" dirty="0"/>
              <a:t>)</a:t>
            </a:r>
            <a:r>
              <a:rPr lang="ko-KR" altLang="en-US" dirty="0"/>
              <a:t>의 이 서버에 접속하기 위해 무엇을 알아야 하는가</a:t>
            </a:r>
            <a:r>
              <a:rPr lang="en-US" altLang="ko-KR" dirty="0"/>
              <a:t>? </a:t>
            </a:r>
            <a:r>
              <a:rPr lang="ko-KR" altLang="en-US" dirty="0"/>
              <a:t>내 컴퓨터의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388F8F-53E1-8B4E-7226-7629425A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061046-5EEF-F83B-4D3B-EE878AD8E371}"/>
              </a:ext>
            </a:extLst>
          </p:cNvPr>
          <p:cNvSpPr/>
          <p:nvPr/>
        </p:nvSpPr>
        <p:spPr>
          <a:xfrm>
            <a:off x="1944613" y="1291454"/>
            <a:ext cx="7128792" cy="266808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EB7C5F-BC77-C487-FC2D-E7C5860A4FB0}"/>
              </a:ext>
            </a:extLst>
          </p:cNvPr>
          <p:cNvSpPr/>
          <p:nvPr/>
        </p:nvSpPr>
        <p:spPr>
          <a:xfrm>
            <a:off x="6542627" y="2011534"/>
            <a:ext cx="396000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E15BC-F6B8-A384-5A0C-A7550663DDAB}"/>
              </a:ext>
            </a:extLst>
          </p:cNvPr>
          <p:cNvSpPr txBox="1"/>
          <p:nvPr/>
        </p:nvSpPr>
        <p:spPr>
          <a:xfrm>
            <a:off x="5307131" y="877108"/>
            <a:ext cx="527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클리이언트로부터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 받은 요청 내용이 담길 객체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req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uest)</a:t>
            </a:r>
            <a:endParaRPr lang="ko-KR" altLang="en-US" sz="1600" dirty="0">
              <a:solidFill>
                <a:srgbClr val="FF0000"/>
              </a:solidFill>
              <a:highlight>
                <a:srgbClr val="FFFF00"/>
              </a:highlight>
              <a:latin typeface="맑은고딕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DDBE9B1-D3FF-58BD-0599-7DC9D95F1075}"/>
              </a:ext>
            </a:extLst>
          </p:cNvPr>
          <p:cNvCxnSpPr>
            <a:stCxn id="7" idx="1"/>
            <a:endCxn id="6" idx="0"/>
          </p:cNvCxnSpPr>
          <p:nvPr/>
        </p:nvCxnSpPr>
        <p:spPr>
          <a:xfrm rot="10800000" flipH="1" flipV="1">
            <a:off x="5307131" y="1046384"/>
            <a:ext cx="1433496" cy="965149"/>
          </a:xfrm>
          <a:prstGeom prst="curvedConnector4">
            <a:avLst>
              <a:gd name="adj1" fmla="val -15947"/>
              <a:gd name="adj2" fmla="val 58769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65F9FC-C55A-1743-765B-BE8D7EC6DFE0}"/>
              </a:ext>
            </a:extLst>
          </p:cNvPr>
          <p:cNvSpPr/>
          <p:nvPr/>
        </p:nvSpPr>
        <p:spPr>
          <a:xfrm>
            <a:off x="3794963" y="3070317"/>
            <a:ext cx="504056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B1DD0-DBDE-551B-3598-CD281C0CF9F1}"/>
              </a:ext>
            </a:extLst>
          </p:cNvPr>
          <p:cNvSpPr txBox="1"/>
          <p:nvPr/>
        </p:nvSpPr>
        <p:spPr>
          <a:xfrm>
            <a:off x="3722955" y="4203255"/>
            <a:ext cx="2953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서버는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3,000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맑은고딕"/>
              </a:rPr>
              <a:t>번 포트에서 실행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B9E719BA-2D68-6441-699A-E63848AF8F07}"/>
              </a:ext>
            </a:extLst>
          </p:cNvPr>
          <p:cNvCxnSpPr>
            <a:stCxn id="10" idx="1"/>
          </p:cNvCxnSpPr>
          <p:nvPr/>
        </p:nvCxnSpPr>
        <p:spPr>
          <a:xfrm rot="10800000" flipH="1">
            <a:off x="3722955" y="3286390"/>
            <a:ext cx="324036" cy="1086143"/>
          </a:xfrm>
          <a:prstGeom prst="curvedConnector4">
            <a:avLst>
              <a:gd name="adj1" fmla="val -70548"/>
              <a:gd name="adj2" fmla="val 57793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231A1F5-F3F2-B383-FE83-0C3B4018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522" y="4679616"/>
            <a:ext cx="4239217" cy="666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884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5A387-9E59-ABEE-A733-DD9406DD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EA498-105A-8A38-2192-82716576AC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9E77F2-0DFA-32EB-A082-E89143EA927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04-2 HTTP </a:t>
            </a:r>
            <a:r>
              <a:rPr lang="ko-KR" altLang="en-US" dirty="0"/>
              <a:t>모듈로 서버 만들기 </a:t>
            </a:r>
            <a:r>
              <a:rPr lang="en-US" altLang="ko-KR" dirty="0"/>
              <a:t>/ </a:t>
            </a:r>
            <a:r>
              <a:rPr lang="ko-KR" altLang="en-US" dirty="0"/>
              <a:t>서버 만들기</a:t>
            </a:r>
            <a:endParaRPr lang="en-US" altLang="ko-KR" dirty="0"/>
          </a:p>
          <a:p>
            <a:pPr lvl="1"/>
            <a:r>
              <a:rPr lang="en-US" altLang="ko-KR" dirty="0"/>
              <a:t>Do it! – </a:t>
            </a:r>
            <a:r>
              <a:rPr lang="ko-KR" altLang="en-US" dirty="0"/>
              <a:t>서버 실행하기</a:t>
            </a:r>
            <a:r>
              <a:rPr lang="en-US" altLang="ko-KR" dirty="0"/>
              <a:t>(04\server-1.js)</a:t>
            </a:r>
          </a:p>
          <a:p>
            <a:pPr lvl="2"/>
            <a:r>
              <a:rPr lang="ko-KR" altLang="en-US" dirty="0"/>
              <a:t>웹 브라우저</a:t>
            </a:r>
            <a:r>
              <a:rPr lang="en-US" altLang="ko-KR" dirty="0"/>
              <a:t>(</a:t>
            </a:r>
            <a:r>
              <a:rPr lang="ko-KR" altLang="en-US" dirty="0"/>
              <a:t>크롬</a:t>
            </a:r>
            <a:r>
              <a:rPr lang="en-US" altLang="ko-KR" dirty="0"/>
              <a:t>)</a:t>
            </a:r>
            <a:r>
              <a:rPr lang="ko-KR" altLang="en-US" dirty="0"/>
              <a:t>의 이 서버에 접속하기 위해 무엇을 알아야 하는가</a:t>
            </a:r>
            <a:r>
              <a:rPr lang="en-US" altLang="ko-KR" dirty="0"/>
              <a:t>? </a:t>
            </a:r>
            <a:r>
              <a:rPr lang="ko-KR" altLang="en-US" dirty="0"/>
              <a:t>내 컴퓨터의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크롬 브라우저 주소창에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en-US" altLang="ko-KR" dirty="0" err="1"/>
              <a:t>about:blank</a:t>
            </a:r>
            <a:r>
              <a:rPr lang="en-US" altLang="ko-KR" dirty="0"/>
              <a:t>’</a:t>
            </a:r>
            <a:r>
              <a:rPr lang="ko-KR" altLang="en-US" dirty="0"/>
              <a:t>라고 입력 후 빈 창이 나타나면 다시 주소 입력 창에 </a:t>
            </a:r>
            <a:r>
              <a:rPr lang="en-US" altLang="ko-KR" dirty="0"/>
              <a:t>‘localhost:3000’</a:t>
            </a:r>
            <a:r>
              <a:rPr lang="ko-KR" altLang="en-US" dirty="0"/>
              <a:t>이라고 입력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그래도 브라우저에 아무런 변화가 없고 </a:t>
            </a:r>
            <a:r>
              <a:rPr lang="en-US" altLang="ko-KR" dirty="0">
                <a:sym typeface="Wingdings" panose="05000000000000000000" pitchFamily="2" charset="2"/>
              </a:rPr>
              <a:t>VS Code </a:t>
            </a:r>
            <a:r>
              <a:rPr lang="ko-KR" altLang="en-US" dirty="0">
                <a:sym typeface="Wingdings" panose="05000000000000000000" pitchFamily="2" charset="2"/>
              </a:rPr>
              <a:t>터미널 창에도 아무런 변화가 없음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코드 수정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앞서 만든 코드에서는 서버를 생성하기 위해 </a:t>
            </a:r>
            <a:r>
              <a:rPr lang="en-US" altLang="ko-KR" dirty="0" err="1">
                <a:sym typeface="Wingdings" panose="05000000000000000000" pitchFamily="2" charset="2"/>
              </a:rPr>
              <a:t>http.createServer</a:t>
            </a:r>
            <a:r>
              <a:rPr lang="en-US" altLang="ko-KR" dirty="0">
                <a:sym typeface="Wingdings" panose="05000000000000000000" pitchFamily="2" charset="2"/>
              </a:rPr>
              <a:t>( ) </a:t>
            </a:r>
            <a:r>
              <a:rPr lang="ko-KR" altLang="en-US" dirty="0">
                <a:sym typeface="Wingdings" panose="05000000000000000000" pitchFamily="2" charset="2"/>
              </a:rPr>
              <a:t>함수를 호출하면서 전달한 익명함수에서 아무 일도 하지 않았음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이 익명 함수는 클라이언트가 서버로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접속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)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요청 신호를 보낼 때 실행됨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위 코드와 같이 코드 수정 후 서버 재 실행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그리고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필요하다면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크롬 브라우저 주소창에 </a:t>
            </a:r>
            <a:r>
              <a:rPr lang="en-US" altLang="ko-KR" dirty="0">
                <a:sym typeface="Wingdings" panose="05000000000000000000" pitchFamily="2" charset="2"/>
              </a:rPr>
              <a:t>localhost:3000</a:t>
            </a:r>
            <a:r>
              <a:rPr lang="ko-KR" altLang="en-US" dirty="0">
                <a:sym typeface="Wingdings" panose="05000000000000000000" pitchFamily="2" charset="2"/>
              </a:rPr>
              <a:t>입력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/>
              <a:t>VS code </a:t>
            </a:r>
            <a:r>
              <a:rPr lang="ko-KR" altLang="en-US" dirty="0"/>
              <a:t>터미널 창에 </a:t>
            </a:r>
            <a:r>
              <a:rPr lang="en-US" altLang="ko-KR" dirty="0"/>
              <a:t>‘</a:t>
            </a:r>
            <a:r>
              <a:rPr lang="ko-KR" altLang="en-US" dirty="0"/>
              <a:t>요청 발생</a:t>
            </a:r>
            <a:r>
              <a:rPr lang="en-US" altLang="ko-KR" dirty="0"/>
              <a:t>’</a:t>
            </a:r>
            <a:r>
              <a:rPr lang="ko-KR" altLang="en-US" dirty="0"/>
              <a:t>이라고 출력됨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18810E-B94C-32C2-5195-27F6DC41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2E5CD3-A713-F5BC-BAB4-E9FFB89A76B9}"/>
              </a:ext>
            </a:extLst>
          </p:cNvPr>
          <p:cNvSpPr/>
          <p:nvPr/>
        </p:nvSpPr>
        <p:spPr>
          <a:xfrm>
            <a:off x="1080517" y="2488107"/>
            <a:ext cx="7128792" cy="233615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6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발생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0B3310-E66D-0C64-AD88-93A0CEE988C4}"/>
              </a:ext>
            </a:extLst>
          </p:cNvPr>
          <p:cNvSpPr/>
          <p:nvPr/>
        </p:nvSpPr>
        <p:spPr>
          <a:xfrm>
            <a:off x="1601613" y="3317775"/>
            <a:ext cx="2592288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527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43BA7-E309-FCED-9C2D-0625D4798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8C8C2B-A78B-3EB0-33EE-2CE8AE5E98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589496-F968-3793-0E98-FF53AD34B11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04-3 </a:t>
            </a:r>
            <a:r>
              <a:rPr lang="ko-KR" altLang="en-US" dirty="0"/>
              <a:t>요청 객체와 응답 객체 살펴보기 </a:t>
            </a:r>
            <a:r>
              <a:rPr lang="en-US" altLang="ko-KR" dirty="0"/>
              <a:t>/ </a:t>
            </a:r>
            <a:r>
              <a:rPr lang="ko-KR" altLang="en-US" dirty="0"/>
              <a:t>요청 객체 살펴 보기</a:t>
            </a:r>
            <a:endParaRPr lang="en-US" altLang="ko-KR" dirty="0"/>
          </a:p>
          <a:p>
            <a:pPr lvl="1"/>
            <a:r>
              <a:rPr lang="ko-KR" altLang="en-US" dirty="0"/>
              <a:t>요청 객체 살펴 보기</a:t>
            </a:r>
            <a:endParaRPr lang="en-US" altLang="ko-KR" dirty="0"/>
          </a:p>
          <a:p>
            <a:pPr lvl="2"/>
            <a:r>
              <a:rPr lang="ko-KR" altLang="en-US" dirty="0"/>
              <a:t>앞서 살펴 봤던 코드에서 </a:t>
            </a:r>
            <a:r>
              <a:rPr lang="ko-KR" altLang="en-US" dirty="0" err="1"/>
              <a:t>클라언트로부터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서비스</a:t>
            </a:r>
            <a:r>
              <a:rPr lang="en-US" altLang="ko-KR" dirty="0"/>
              <a:t>) </a:t>
            </a:r>
            <a:r>
              <a:rPr lang="ko-KR" altLang="en-US" dirty="0"/>
              <a:t>요청이 들어왔을 처리하는 콜백함수를 조금 수정하여 요청 객체에 어떤 내용이 담기는지 확인</a:t>
            </a:r>
            <a:endParaRPr lang="en-US" altLang="ko-KR" dirty="0"/>
          </a:p>
          <a:p>
            <a:pPr lvl="1"/>
            <a:r>
              <a:rPr lang="en-US" altLang="ko-KR" dirty="0"/>
              <a:t>Do</a:t>
            </a:r>
            <a:r>
              <a:rPr lang="ko-KR" altLang="en-US" dirty="0"/>
              <a:t> </a:t>
            </a:r>
            <a:r>
              <a:rPr lang="en-US" altLang="ko-KR" dirty="0"/>
              <a:t>it! – </a:t>
            </a:r>
            <a:r>
              <a:rPr lang="ko-KR" altLang="en-US" dirty="0"/>
              <a:t>요청 객체 살펴 보기</a:t>
            </a:r>
            <a:r>
              <a:rPr lang="en-US" altLang="ko-KR" dirty="0"/>
              <a:t>(04\server-2.js)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서버를 실행 시킨 후 브라우저에서 </a:t>
            </a:r>
            <a:r>
              <a:rPr lang="en-US" altLang="ko-KR" dirty="0"/>
              <a:t>localhost:3000</a:t>
            </a:r>
            <a:r>
              <a:rPr lang="ko-KR" altLang="en-US" dirty="0"/>
              <a:t>에 접속</a:t>
            </a:r>
            <a:r>
              <a:rPr lang="en-US" altLang="ko-KR" dirty="0"/>
              <a:t>. </a:t>
            </a:r>
            <a:r>
              <a:rPr lang="ko-KR" altLang="en-US" dirty="0"/>
              <a:t>그리고 콘솔 창에 출력된 내용 확인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99B77B-D6AA-A106-C12A-1B9CEF2CF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9594D2-B54C-FB21-A90C-15F65C6F519D}"/>
              </a:ext>
            </a:extLst>
          </p:cNvPr>
          <p:cNvSpPr/>
          <p:nvPr/>
        </p:nvSpPr>
        <p:spPr>
          <a:xfrm>
            <a:off x="2232645" y="1830919"/>
            <a:ext cx="6624736" cy="233615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6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(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요청 발생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6559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D61BD-4E90-A911-AF0D-329A16DC5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60570-A4D2-0A31-D20E-2C83326107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0E857-5628-AA53-2BE2-B6B01B4ADA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04-3 </a:t>
            </a:r>
            <a:r>
              <a:rPr lang="ko-KR" altLang="en-US" dirty="0"/>
              <a:t>요청 객체와 응답 객체 살펴보기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FF0000"/>
                </a:solidFill>
              </a:rPr>
              <a:t>요청</a:t>
            </a:r>
            <a:r>
              <a:rPr lang="en-US" altLang="ko-KR" dirty="0">
                <a:solidFill>
                  <a:srgbClr val="FF0000"/>
                </a:solidFill>
              </a:rPr>
              <a:t>(req</a:t>
            </a:r>
            <a:r>
              <a:rPr lang="en-US" altLang="ko-KR" b="0" dirty="0">
                <a:solidFill>
                  <a:srgbClr val="FF0000"/>
                </a:solidFill>
              </a:rPr>
              <a:t>uest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객체</a:t>
            </a:r>
            <a:r>
              <a:rPr lang="ko-KR" altLang="en-US" dirty="0"/>
              <a:t> 살펴 보기</a:t>
            </a:r>
            <a:endParaRPr lang="en-US" altLang="ko-KR" dirty="0"/>
          </a:p>
          <a:p>
            <a:pPr lvl="1"/>
            <a:r>
              <a:rPr lang="ko-KR" altLang="en-US" dirty="0"/>
              <a:t>요청</a:t>
            </a:r>
            <a:r>
              <a:rPr lang="en-US" altLang="ko-KR" dirty="0"/>
              <a:t>(req</a:t>
            </a:r>
            <a:r>
              <a:rPr lang="en-US" altLang="ko-KR" b="0" dirty="0"/>
              <a:t>uest</a:t>
            </a:r>
            <a:r>
              <a:rPr lang="en-US" altLang="ko-KR" dirty="0"/>
              <a:t>)</a:t>
            </a:r>
            <a:r>
              <a:rPr lang="ko-KR" altLang="en-US" dirty="0"/>
              <a:t> 객체 살펴 보기</a:t>
            </a:r>
            <a:endParaRPr lang="en-US" altLang="ko-KR" dirty="0"/>
          </a:p>
          <a:p>
            <a:pPr lvl="2"/>
            <a:r>
              <a:rPr lang="ko-KR" altLang="en-US" dirty="0"/>
              <a:t>앞서 살펴 봤던 코드에서 </a:t>
            </a:r>
            <a:r>
              <a:rPr lang="ko-KR" altLang="en-US" dirty="0" err="1"/>
              <a:t>클라언트로부터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서비스</a:t>
            </a:r>
            <a:r>
              <a:rPr lang="en-US" altLang="ko-KR" dirty="0"/>
              <a:t>) </a:t>
            </a:r>
            <a:r>
              <a:rPr lang="ko-KR" altLang="en-US" dirty="0"/>
              <a:t>요청이 들어왔을 처리하는 콜백함수를 조금 수정하여 요청 객체에 어떤 내용이 담기는지 확인</a:t>
            </a:r>
            <a:endParaRPr lang="en-US" altLang="ko-KR" dirty="0"/>
          </a:p>
          <a:p>
            <a:pPr lvl="1"/>
            <a:r>
              <a:rPr lang="en-US" altLang="ko-KR" dirty="0"/>
              <a:t>Do</a:t>
            </a:r>
            <a:r>
              <a:rPr lang="ko-KR" altLang="en-US" dirty="0"/>
              <a:t> </a:t>
            </a:r>
            <a:r>
              <a:rPr lang="en-US" altLang="ko-KR" dirty="0"/>
              <a:t>it! – </a:t>
            </a:r>
            <a:r>
              <a:rPr lang="ko-KR" altLang="en-US" dirty="0"/>
              <a:t>요청 객체 살펴 보기</a:t>
            </a:r>
            <a:r>
              <a:rPr lang="en-US" altLang="ko-KR" dirty="0"/>
              <a:t>(04\server-2.js)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서버를 실행 시킨 후 브라우저에서 </a:t>
            </a:r>
            <a:r>
              <a:rPr lang="en-US" altLang="ko-KR" dirty="0"/>
              <a:t>localhost:3000</a:t>
            </a:r>
            <a:r>
              <a:rPr lang="ko-KR" altLang="en-US" dirty="0"/>
              <a:t>에 접속</a:t>
            </a:r>
            <a:r>
              <a:rPr lang="en-US" altLang="ko-KR" dirty="0"/>
              <a:t>. </a:t>
            </a:r>
            <a:r>
              <a:rPr lang="ko-KR" altLang="en-US" dirty="0"/>
              <a:t>그리고 콘솔 창에 출력된 내용 확인</a:t>
            </a:r>
            <a:endParaRPr lang="en-US" altLang="ko-KR" dirty="0"/>
          </a:p>
          <a:p>
            <a:pPr lvl="3"/>
            <a:r>
              <a:rPr lang="en-US" altLang="ko-KR" dirty="0"/>
              <a:t>req</a:t>
            </a:r>
            <a:r>
              <a:rPr lang="ko-KR" altLang="en-US" dirty="0"/>
              <a:t>객체는 무언가 굉장한 정보를 담고 있는 것으로 보임 </a:t>
            </a:r>
            <a:r>
              <a:rPr lang="en-US" altLang="ko-KR" dirty="0">
                <a:sym typeface="Wingdings" panose="05000000000000000000" pitchFamily="2" charset="2"/>
              </a:rPr>
              <a:t> req </a:t>
            </a:r>
            <a:r>
              <a:rPr lang="ko-KR" altLang="en-US" dirty="0">
                <a:sym typeface="Wingdings" panose="05000000000000000000" pitchFamily="2" charset="2"/>
              </a:rPr>
              <a:t>객체는 클라이언트가 보낸 </a:t>
            </a:r>
            <a:r>
              <a:rPr lang="en-US" altLang="ko-KR" dirty="0">
                <a:sym typeface="Wingdings" panose="05000000000000000000" pitchFamily="2" charset="2"/>
              </a:rPr>
              <a:t>『</a:t>
            </a:r>
            <a:r>
              <a:rPr lang="ko-KR" altLang="en-US" dirty="0">
                <a:sym typeface="Wingdings" panose="05000000000000000000" pitchFamily="2" charset="2"/>
              </a:rPr>
              <a:t>요청서</a:t>
            </a:r>
            <a:r>
              <a:rPr lang="en-US" altLang="ko-KR" dirty="0">
                <a:sym typeface="Wingdings" panose="05000000000000000000" pitchFamily="2" charset="2"/>
              </a:rPr>
              <a:t>』</a:t>
            </a:r>
            <a:r>
              <a:rPr lang="ko-KR" altLang="en-US" dirty="0">
                <a:sym typeface="Wingdings" panose="05000000000000000000" pitchFamily="2" charset="2"/>
              </a:rPr>
              <a:t>임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96B55F-4240-A4ED-5FBB-A62F2D242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3EC400-EE39-3186-4C48-88E3E9BAFFD7}"/>
              </a:ext>
            </a:extLst>
          </p:cNvPr>
          <p:cNvSpPr/>
          <p:nvPr/>
        </p:nvSpPr>
        <p:spPr>
          <a:xfrm>
            <a:off x="2232645" y="1830919"/>
            <a:ext cx="6624736" cy="233615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067649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65F2B-E93C-B7F9-B5D0-1D08A1360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84EF3D-5E42-332D-01C5-B1ADDDFBD7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FD36C1-BC88-D5C9-D4BF-DDDC8C0226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04-3 </a:t>
            </a:r>
            <a:r>
              <a:rPr lang="ko-KR" altLang="en-US" dirty="0"/>
              <a:t>요청 객체와 응답 객체 살펴보기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FF0000"/>
                </a:solidFill>
              </a:rPr>
              <a:t>요청</a:t>
            </a:r>
            <a:r>
              <a:rPr lang="en-US" altLang="ko-KR" dirty="0">
                <a:solidFill>
                  <a:srgbClr val="FF0000"/>
                </a:solidFill>
              </a:rPr>
              <a:t>(req</a:t>
            </a:r>
            <a:r>
              <a:rPr lang="en-US" altLang="ko-KR" b="0" dirty="0">
                <a:solidFill>
                  <a:srgbClr val="FF0000"/>
                </a:solidFill>
              </a:rPr>
              <a:t>uest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메서드</a:t>
            </a:r>
            <a:r>
              <a:rPr lang="ko-KR" altLang="en-US" dirty="0"/>
              <a:t> 살펴 보기</a:t>
            </a:r>
            <a:endParaRPr lang="en-US" altLang="ko-KR" dirty="0"/>
          </a:p>
          <a:p>
            <a:pPr lvl="1"/>
            <a:r>
              <a:rPr lang="ko-KR" altLang="en-US" dirty="0"/>
              <a:t>요청</a:t>
            </a:r>
            <a:r>
              <a:rPr lang="en-US" altLang="ko-KR" dirty="0"/>
              <a:t>(req</a:t>
            </a:r>
            <a:r>
              <a:rPr lang="en-US" altLang="ko-KR" b="0" dirty="0"/>
              <a:t>uest</a:t>
            </a:r>
            <a:r>
              <a:rPr lang="en-US" altLang="ko-KR" dirty="0"/>
              <a:t>)</a:t>
            </a:r>
            <a:r>
              <a:rPr lang="ko-KR" altLang="en-US" dirty="0"/>
              <a:t> 메서드</a:t>
            </a:r>
            <a:r>
              <a:rPr lang="en-US" altLang="ko-KR" dirty="0"/>
              <a:t>(method)</a:t>
            </a:r>
          </a:p>
          <a:p>
            <a:pPr lvl="2"/>
            <a:r>
              <a:rPr lang="ko-KR" altLang="en-US" dirty="0"/>
              <a:t>요청 메서든</a:t>
            </a:r>
            <a:r>
              <a:rPr lang="en-US" altLang="ko-KR" dirty="0"/>
              <a:t>(method)</a:t>
            </a:r>
            <a:r>
              <a:rPr lang="ko-KR" altLang="en-US" dirty="0"/>
              <a:t>는 크게 </a:t>
            </a:r>
            <a:r>
              <a:rPr lang="en-US" altLang="ko-KR" dirty="0"/>
              <a:t>GET</a:t>
            </a:r>
            <a:r>
              <a:rPr lang="ko-KR" altLang="en-US" dirty="0"/>
              <a:t>과 </a:t>
            </a:r>
            <a:r>
              <a:rPr lang="en-US" altLang="ko-KR" dirty="0"/>
              <a:t>POST </a:t>
            </a:r>
            <a:r>
              <a:rPr lang="ko-KR" altLang="en-US" dirty="0"/>
              <a:t>방식이 있음</a:t>
            </a:r>
            <a:r>
              <a:rPr lang="en-US" altLang="ko-KR" dirty="0"/>
              <a:t>(</a:t>
            </a:r>
            <a:r>
              <a:rPr lang="ko-KR" altLang="en-US" dirty="0"/>
              <a:t>그 외 다양한 방식이 있음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Do</a:t>
            </a:r>
            <a:r>
              <a:rPr lang="ko-KR" altLang="en-US" dirty="0"/>
              <a:t> </a:t>
            </a:r>
            <a:r>
              <a:rPr lang="en-US" altLang="ko-KR" dirty="0"/>
              <a:t>it! – </a:t>
            </a:r>
            <a:r>
              <a:rPr lang="ko-KR" altLang="en-US" dirty="0"/>
              <a:t>요청 객체 살펴 보기</a:t>
            </a:r>
            <a:r>
              <a:rPr lang="en-US" altLang="ko-KR" dirty="0"/>
              <a:t>(04\server-2.js)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24AD03-A851-4972-E14F-FCF1EDC3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B73698-C781-C608-C9C2-624BD7409CB2}"/>
              </a:ext>
            </a:extLst>
          </p:cNvPr>
          <p:cNvSpPr/>
          <p:nvPr/>
        </p:nvSpPr>
        <p:spPr>
          <a:xfrm>
            <a:off x="2232645" y="1830919"/>
            <a:ext cx="6624736" cy="233615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591101-8425-6681-90AA-CDEF6CB6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10" y="4320207"/>
            <a:ext cx="3982006" cy="9335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66DA01-F85B-4F69-7B36-041741B4BAEE}"/>
              </a:ext>
            </a:extLst>
          </p:cNvPr>
          <p:cNvSpPr/>
          <p:nvPr/>
        </p:nvSpPr>
        <p:spPr>
          <a:xfrm>
            <a:off x="4171181" y="2779639"/>
            <a:ext cx="1224136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909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CC107-752C-F249-407D-5276B5CE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42F2F6-B777-263E-C603-21CA3A5249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DD8500-358C-B62F-8561-92373EB851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04-3 </a:t>
            </a:r>
            <a:r>
              <a:rPr lang="ko-KR" altLang="en-US" dirty="0"/>
              <a:t>요청 객체와 응답 객체 살펴보기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FF0000"/>
                </a:solidFill>
              </a:rPr>
              <a:t>응답</a:t>
            </a:r>
            <a:r>
              <a:rPr lang="en-US" altLang="ko-KR" dirty="0">
                <a:solidFill>
                  <a:srgbClr val="FF0000"/>
                </a:solidFill>
              </a:rPr>
              <a:t>(res</a:t>
            </a:r>
            <a:r>
              <a:rPr lang="en-US" altLang="ko-KR" b="0" dirty="0">
                <a:solidFill>
                  <a:srgbClr val="FF0000"/>
                </a:solidFill>
              </a:rPr>
              <a:t>ponse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객체</a:t>
            </a:r>
            <a:r>
              <a:rPr lang="ko-KR" altLang="en-US" dirty="0"/>
              <a:t> 살펴 보기</a:t>
            </a:r>
            <a:endParaRPr lang="en-US" altLang="ko-KR" dirty="0"/>
          </a:p>
          <a:p>
            <a:pPr lvl="1"/>
            <a:r>
              <a:rPr lang="ko-KR" altLang="en-US" dirty="0"/>
              <a:t>응답</a:t>
            </a:r>
            <a:r>
              <a:rPr lang="en-US" altLang="ko-KR" dirty="0"/>
              <a:t>(res</a:t>
            </a:r>
            <a:r>
              <a:rPr lang="en-US" altLang="ko-KR" b="0" dirty="0"/>
              <a:t>ponse</a:t>
            </a:r>
            <a:r>
              <a:rPr lang="en-US" altLang="ko-KR" dirty="0"/>
              <a:t>)</a:t>
            </a:r>
            <a:r>
              <a:rPr lang="ko-KR" altLang="en-US" dirty="0"/>
              <a:t> 객체 살펴 보기</a:t>
            </a:r>
            <a:endParaRPr lang="en-US" altLang="ko-KR" dirty="0"/>
          </a:p>
          <a:p>
            <a:pPr lvl="2"/>
            <a:r>
              <a:rPr lang="ko-KR" altLang="en-US" dirty="0"/>
              <a:t>응답 객체에는 서버에서 클라이언트에게 넘겨주는 응답 정보가 담김</a:t>
            </a:r>
            <a:endParaRPr lang="en-US" altLang="ko-KR" dirty="0"/>
          </a:p>
          <a:p>
            <a:pPr lvl="2"/>
            <a:r>
              <a:rPr lang="ko-KR" altLang="en-US" dirty="0"/>
              <a:t>응답 객체는 헤더와 본문</a:t>
            </a:r>
            <a:r>
              <a:rPr lang="en-US" altLang="ko-KR" dirty="0"/>
              <a:t>, </a:t>
            </a:r>
            <a:r>
              <a:rPr lang="ko-KR" altLang="en-US" dirty="0"/>
              <a:t>두 가지를 고려함</a:t>
            </a:r>
            <a:endParaRPr lang="en-US" altLang="ko-KR" dirty="0"/>
          </a:p>
          <a:p>
            <a:pPr lvl="2"/>
            <a:r>
              <a:rPr lang="ko-KR" altLang="en-US" dirty="0"/>
              <a:t>응답이 끝난 상태에서 서버와 계속 연결하고 있을 필요가 없으므로 응답이 끝난 후에는 응답을 종료 함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응답 객체</a:t>
            </a:r>
            <a:endParaRPr lang="en-US" altLang="ko-KR" dirty="0"/>
          </a:p>
          <a:p>
            <a:pPr lvl="2"/>
            <a:r>
              <a:rPr lang="ko-KR" altLang="en-US" dirty="0"/>
              <a:t>응답 헤더</a:t>
            </a:r>
            <a:endParaRPr lang="en-US" altLang="ko-KR" dirty="0"/>
          </a:p>
          <a:p>
            <a:pPr lvl="3"/>
            <a:r>
              <a:rPr lang="ko-KR" altLang="en-US" dirty="0"/>
              <a:t>서버에서 보내는 데이터가 </a:t>
            </a:r>
            <a:r>
              <a:rPr lang="en-US" altLang="ko-KR" dirty="0"/>
              <a:t>JSON </a:t>
            </a:r>
            <a:r>
              <a:rPr lang="ko-KR" altLang="en-US" dirty="0"/>
              <a:t>형태인지 단순 텍스트인지 </a:t>
            </a:r>
            <a:endParaRPr lang="en-US" altLang="ko-KR" dirty="0"/>
          </a:p>
          <a:p>
            <a:pPr lvl="3"/>
            <a:r>
              <a:rPr lang="ko-KR" altLang="en-US" dirty="0"/>
              <a:t>요청에 대해 서버가 성공적으로 응답했는지 오류가 있는지 등을 알리는 정보가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 lvl="3"/>
            <a:r>
              <a:rPr lang="ko-KR" altLang="en-US" dirty="0"/>
              <a:t>기본 사용 형태</a:t>
            </a:r>
            <a:r>
              <a:rPr lang="en-US" altLang="ko-KR" dirty="0"/>
              <a:t>: </a:t>
            </a:r>
            <a:r>
              <a:rPr lang="en-US" altLang="ko-KR" dirty="0" err="1"/>
              <a:t>res.setHeader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), </a:t>
            </a:r>
            <a:r>
              <a:rPr lang="en-US" altLang="ko-KR" dirty="0" err="1"/>
              <a:t>res.writeHead</a:t>
            </a:r>
            <a:r>
              <a:rPr lang="en-US" altLang="ko-KR" dirty="0"/>
              <a:t>(</a:t>
            </a:r>
            <a:r>
              <a:rPr lang="ko-KR" altLang="en-US" dirty="0"/>
              <a:t>상태코드</a:t>
            </a:r>
            <a:r>
              <a:rPr lang="en-US" altLang="ko-KR" dirty="0"/>
              <a:t>[, </a:t>
            </a:r>
            <a:r>
              <a:rPr lang="ko-KR" altLang="en-US" dirty="0"/>
              <a:t>상태 메시지</a:t>
            </a:r>
            <a:r>
              <a:rPr lang="en-US" altLang="ko-KR" dirty="0"/>
              <a:t>][, </a:t>
            </a:r>
            <a:r>
              <a:rPr lang="ko-KR" altLang="en-US" dirty="0"/>
              <a:t>헤더</a:t>
            </a:r>
            <a:r>
              <a:rPr lang="en-US" altLang="ko-KR" dirty="0"/>
              <a:t>])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응답 본문</a:t>
            </a:r>
            <a:endParaRPr lang="en-US" altLang="ko-KR" dirty="0"/>
          </a:p>
          <a:p>
            <a:pPr lvl="3"/>
            <a:r>
              <a:rPr lang="ko-KR" altLang="en-US" dirty="0"/>
              <a:t>전달할 내용을 포함</a:t>
            </a:r>
            <a:endParaRPr lang="en-US" altLang="ko-KR" dirty="0"/>
          </a:p>
          <a:p>
            <a:pPr lvl="3"/>
            <a:r>
              <a:rPr lang="ko-KR" altLang="en-US" dirty="0"/>
              <a:t>응답 내용을 모두 전달한 후에는 응답</a:t>
            </a:r>
            <a:r>
              <a:rPr lang="en-US" altLang="ko-KR" dirty="0"/>
              <a:t>(</a:t>
            </a:r>
            <a:r>
              <a:rPr lang="ko-KR" altLang="en-US" dirty="0"/>
              <a:t>대답</a:t>
            </a:r>
            <a:r>
              <a:rPr lang="en-US" altLang="ko-KR" dirty="0"/>
              <a:t>)</a:t>
            </a:r>
            <a:r>
              <a:rPr lang="ko-KR" altLang="en-US" dirty="0"/>
              <a:t>이 끝났다고 알려줘야 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기본 사용 형태</a:t>
            </a:r>
            <a:r>
              <a:rPr lang="en-US" altLang="ko-KR" dirty="0"/>
              <a:t>: </a:t>
            </a:r>
            <a:r>
              <a:rPr lang="en-US" altLang="ko-KR" dirty="0" err="1"/>
              <a:t>res.write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[, </a:t>
            </a:r>
            <a:r>
              <a:rPr lang="ko-KR" altLang="en-US" dirty="0"/>
              <a:t>인코딩</a:t>
            </a:r>
            <a:r>
              <a:rPr lang="en-US" altLang="ko-KR" dirty="0"/>
              <a:t>][, </a:t>
            </a:r>
            <a:r>
              <a:rPr lang="ko-KR" altLang="en-US" dirty="0" err="1"/>
              <a:t>콜백</a:t>
            </a:r>
            <a:r>
              <a:rPr lang="en-US" altLang="ko-KR" dirty="0"/>
              <a:t>]), </a:t>
            </a:r>
            <a:r>
              <a:rPr lang="en-US" altLang="ko-KR" dirty="0" err="1"/>
              <a:t>res.end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[, </a:t>
            </a:r>
            <a:r>
              <a:rPr lang="ko-KR" altLang="en-US" dirty="0"/>
              <a:t>인코딩</a:t>
            </a:r>
            <a:r>
              <a:rPr lang="en-US" altLang="ko-KR" dirty="0"/>
              <a:t>][, </a:t>
            </a:r>
            <a:r>
              <a:rPr lang="ko-KR" altLang="en-US" dirty="0" err="1"/>
              <a:t>콜백</a:t>
            </a:r>
            <a:r>
              <a:rPr lang="en-US" altLang="ko-KR" dirty="0"/>
              <a:t>])</a:t>
            </a:r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AB490B-7AF7-8603-6EFF-83323D02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BB0577-D32D-79CF-7E52-1184A0A61B06}"/>
              </a:ext>
            </a:extLst>
          </p:cNvPr>
          <p:cNvSpPr/>
          <p:nvPr/>
        </p:nvSpPr>
        <p:spPr>
          <a:xfrm>
            <a:off x="864493" y="2658343"/>
            <a:ext cx="7200800" cy="1008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8AC99E-08D2-F478-B49B-C757FF7D107F}"/>
              </a:ext>
            </a:extLst>
          </p:cNvPr>
          <p:cNvSpPr/>
          <p:nvPr/>
        </p:nvSpPr>
        <p:spPr>
          <a:xfrm>
            <a:off x="864493" y="3925389"/>
            <a:ext cx="7200800" cy="10081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51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C48D1-5129-40DE-5803-39F03151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09451-56DF-47E5-79A3-36041B5CB3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1D0F7F-8858-D62A-FA15-9AB9A513B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04-3 </a:t>
            </a:r>
            <a:r>
              <a:rPr lang="ko-KR" altLang="en-US" dirty="0"/>
              <a:t>요청 객체와 응답 객체 살펴보기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FF0000"/>
                </a:solidFill>
              </a:rPr>
              <a:t>응답</a:t>
            </a:r>
            <a:r>
              <a:rPr lang="en-US" altLang="ko-KR" dirty="0">
                <a:solidFill>
                  <a:srgbClr val="FF0000"/>
                </a:solidFill>
              </a:rPr>
              <a:t>(res</a:t>
            </a:r>
            <a:r>
              <a:rPr lang="en-US" altLang="ko-KR" b="0" dirty="0">
                <a:solidFill>
                  <a:srgbClr val="FF0000"/>
                </a:solidFill>
              </a:rPr>
              <a:t>ponse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객체</a:t>
            </a:r>
            <a:r>
              <a:rPr lang="ko-KR" altLang="en-US" dirty="0"/>
              <a:t> 살펴 보기</a:t>
            </a:r>
            <a:endParaRPr lang="en-US" altLang="ko-KR" dirty="0"/>
          </a:p>
          <a:p>
            <a:pPr lvl="1"/>
            <a:r>
              <a:rPr lang="ko-KR" altLang="en-US" dirty="0"/>
              <a:t>응답</a:t>
            </a:r>
            <a:r>
              <a:rPr lang="en-US" altLang="ko-KR" dirty="0"/>
              <a:t>(res</a:t>
            </a:r>
            <a:r>
              <a:rPr lang="en-US" altLang="ko-KR" b="0" dirty="0"/>
              <a:t>ponse</a:t>
            </a:r>
            <a:r>
              <a:rPr lang="en-US" altLang="ko-KR" dirty="0"/>
              <a:t>)</a:t>
            </a:r>
            <a:r>
              <a:rPr lang="ko-KR" altLang="en-US" dirty="0"/>
              <a:t> 객체 살펴 보기</a:t>
            </a:r>
            <a:endParaRPr lang="en-US" altLang="ko-KR" dirty="0"/>
          </a:p>
          <a:p>
            <a:pPr lvl="2"/>
            <a:r>
              <a:rPr lang="ko-KR" altLang="en-US" dirty="0"/>
              <a:t>응답 헤더</a:t>
            </a:r>
            <a:endParaRPr lang="en-US" altLang="ko-KR" dirty="0"/>
          </a:p>
          <a:p>
            <a:pPr lvl="3"/>
            <a:r>
              <a:rPr lang="ko-KR" altLang="en-US" dirty="0"/>
              <a:t>서버에서 보내는 데이터가 </a:t>
            </a:r>
            <a:r>
              <a:rPr lang="en-US" altLang="ko-KR" dirty="0"/>
              <a:t>JSON </a:t>
            </a:r>
            <a:r>
              <a:rPr lang="ko-KR" altLang="en-US" dirty="0"/>
              <a:t>형태인지 단순 텍스트인지 </a:t>
            </a:r>
            <a:endParaRPr lang="en-US" altLang="ko-KR" dirty="0"/>
          </a:p>
          <a:p>
            <a:pPr lvl="3"/>
            <a:r>
              <a:rPr lang="ko-KR" altLang="en-US" dirty="0"/>
              <a:t>요청에 대해 서버가 성공적으로 응답했는지 오류가 있는지 등을 알리는 정보가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 lvl="3"/>
            <a:r>
              <a:rPr lang="ko-KR" altLang="en-US" dirty="0"/>
              <a:t>기본 사용 형태</a:t>
            </a:r>
            <a:r>
              <a:rPr lang="en-US" altLang="ko-KR" dirty="0"/>
              <a:t>: </a:t>
            </a:r>
            <a:r>
              <a:rPr lang="en-US" altLang="ko-KR" dirty="0" err="1"/>
              <a:t>res.setHeader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), </a:t>
            </a:r>
            <a:r>
              <a:rPr lang="en-US" altLang="ko-KR" dirty="0" err="1"/>
              <a:t>res.writeHead</a:t>
            </a:r>
            <a:r>
              <a:rPr lang="en-US" altLang="ko-KR" dirty="0"/>
              <a:t>(</a:t>
            </a:r>
            <a:r>
              <a:rPr lang="ko-KR" altLang="en-US" dirty="0"/>
              <a:t>상태코드</a:t>
            </a:r>
            <a:r>
              <a:rPr lang="en-US" altLang="ko-KR" dirty="0"/>
              <a:t>[, </a:t>
            </a:r>
            <a:r>
              <a:rPr lang="ko-KR" altLang="en-US" dirty="0"/>
              <a:t>상태 메시지</a:t>
            </a:r>
            <a:r>
              <a:rPr lang="en-US" altLang="ko-KR" dirty="0"/>
              <a:t>][, </a:t>
            </a:r>
            <a:r>
              <a:rPr lang="ko-KR" altLang="en-US" dirty="0"/>
              <a:t>헤더</a:t>
            </a:r>
            <a:r>
              <a:rPr lang="en-US" altLang="ko-KR" dirty="0"/>
              <a:t>])</a:t>
            </a:r>
          </a:p>
          <a:p>
            <a:pPr lvl="2"/>
            <a:r>
              <a:rPr lang="en-US" altLang="ko-KR" dirty="0"/>
              <a:t>Do it! - </a:t>
            </a:r>
            <a:r>
              <a:rPr lang="ko-KR" altLang="en-US" dirty="0"/>
              <a:t>응답 객체</a:t>
            </a:r>
            <a:r>
              <a:rPr lang="en-US" altLang="ko-KR" dirty="0"/>
              <a:t>(04\server-3.js)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B8C8FD-34A7-020A-4C8E-D2D11693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05E7AD-083B-D5CA-9D7C-2B8F492DE061}"/>
              </a:ext>
            </a:extLst>
          </p:cNvPr>
          <p:cNvSpPr/>
          <p:nvPr/>
        </p:nvSpPr>
        <p:spPr>
          <a:xfrm>
            <a:off x="864493" y="2592015"/>
            <a:ext cx="7200800" cy="309634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setHeader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'text/plain'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Node!'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325947-6039-8080-4BAD-A8CC91EE6756}"/>
              </a:ext>
            </a:extLst>
          </p:cNvPr>
          <p:cNvSpPr/>
          <p:nvPr/>
        </p:nvSpPr>
        <p:spPr>
          <a:xfrm>
            <a:off x="864493" y="1234800"/>
            <a:ext cx="7200800" cy="97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570E7B-209D-64E8-039D-2AECD572DFD7}"/>
              </a:ext>
            </a:extLst>
          </p:cNvPr>
          <p:cNvSpPr/>
          <p:nvPr/>
        </p:nvSpPr>
        <p:spPr>
          <a:xfrm>
            <a:off x="1440557" y="3476123"/>
            <a:ext cx="5400000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4FBA9E-018E-046E-DC66-A34B153AAEB9}"/>
              </a:ext>
            </a:extLst>
          </p:cNvPr>
          <p:cNvSpPr/>
          <p:nvPr/>
        </p:nvSpPr>
        <p:spPr>
          <a:xfrm>
            <a:off x="1224533" y="1491605"/>
            <a:ext cx="6756052" cy="216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CE707E95-5E15-879A-3E6E-5B50D7ECE41A}"/>
              </a:ext>
            </a:extLst>
          </p:cNvPr>
          <p:cNvCxnSpPr>
            <a:cxnSpLocks/>
          </p:cNvCxnSpPr>
          <p:nvPr/>
        </p:nvCxnSpPr>
        <p:spPr>
          <a:xfrm rot="5400000">
            <a:off x="6519962" y="2021850"/>
            <a:ext cx="1774868" cy="1146378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74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E579A-F973-B924-535D-D09667A8C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0FC83E-6D9F-6986-A382-07A470804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65280A-90EA-C1F9-F29A-293C4A6B98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04-3 </a:t>
            </a:r>
            <a:r>
              <a:rPr lang="ko-KR" altLang="en-US" dirty="0"/>
              <a:t>요청 객체와 응답 객체 살펴보기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FF0000"/>
                </a:solidFill>
              </a:rPr>
              <a:t>응답</a:t>
            </a:r>
            <a:r>
              <a:rPr lang="en-US" altLang="ko-KR" dirty="0">
                <a:solidFill>
                  <a:srgbClr val="FF0000"/>
                </a:solidFill>
              </a:rPr>
              <a:t>(res</a:t>
            </a:r>
            <a:r>
              <a:rPr lang="en-US" altLang="ko-KR" b="0" dirty="0">
                <a:solidFill>
                  <a:srgbClr val="FF0000"/>
                </a:solidFill>
              </a:rPr>
              <a:t>ponse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객체</a:t>
            </a:r>
            <a:r>
              <a:rPr lang="ko-KR" altLang="en-US" dirty="0"/>
              <a:t> 살펴 보기</a:t>
            </a:r>
            <a:endParaRPr lang="en-US" altLang="ko-KR" dirty="0"/>
          </a:p>
          <a:p>
            <a:pPr lvl="1"/>
            <a:r>
              <a:rPr lang="ko-KR" altLang="en-US" dirty="0"/>
              <a:t>응답</a:t>
            </a:r>
            <a:r>
              <a:rPr lang="en-US" altLang="ko-KR" dirty="0"/>
              <a:t>(res</a:t>
            </a:r>
            <a:r>
              <a:rPr lang="en-US" altLang="ko-KR" b="0" dirty="0"/>
              <a:t>ponse</a:t>
            </a:r>
            <a:r>
              <a:rPr lang="en-US" altLang="ko-KR" dirty="0"/>
              <a:t>)</a:t>
            </a:r>
            <a:r>
              <a:rPr lang="ko-KR" altLang="en-US" dirty="0"/>
              <a:t> 객체 살펴 보기</a:t>
            </a:r>
            <a:endParaRPr lang="en-US" altLang="ko-KR" dirty="0"/>
          </a:p>
          <a:p>
            <a:pPr lvl="2"/>
            <a:r>
              <a:rPr lang="ko-KR" altLang="en-US" dirty="0"/>
              <a:t>응답 본문</a:t>
            </a:r>
            <a:endParaRPr lang="en-US" altLang="ko-KR" dirty="0"/>
          </a:p>
          <a:p>
            <a:pPr lvl="3"/>
            <a:r>
              <a:rPr lang="ko-KR" altLang="en-US" dirty="0"/>
              <a:t>전달할 내용을 포함</a:t>
            </a:r>
            <a:endParaRPr lang="en-US" altLang="ko-KR" dirty="0"/>
          </a:p>
          <a:p>
            <a:pPr lvl="3"/>
            <a:r>
              <a:rPr lang="ko-KR" altLang="en-US" dirty="0"/>
              <a:t>응답 내용을 모두 전달한 후에는 응답</a:t>
            </a:r>
            <a:r>
              <a:rPr lang="en-US" altLang="ko-KR" dirty="0"/>
              <a:t>(</a:t>
            </a:r>
            <a:r>
              <a:rPr lang="ko-KR" altLang="en-US" dirty="0"/>
              <a:t>대답</a:t>
            </a:r>
            <a:r>
              <a:rPr lang="en-US" altLang="ko-KR" dirty="0"/>
              <a:t>)</a:t>
            </a:r>
            <a:r>
              <a:rPr lang="ko-KR" altLang="en-US" dirty="0"/>
              <a:t>이 끝났다고 알려줘야 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기본 사용 형태</a:t>
            </a:r>
            <a:r>
              <a:rPr lang="en-US" altLang="ko-KR" dirty="0"/>
              <a:t>: </a:t>
            </a:r>
            <a:r>
              <a:rPr lang="en-US" altLang="ko-KR" dirty="0" err="1"/>
              <a:t>res.write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[, </a:t>
            </a:r>
            <a:r>
              <a:rPr lang="ko-KR" altLang="en-US" dirty="0"/>
              <a:t>인코딩</a:t>
            </a:r>
            <a:r>
              <a:rPr lang="en-US" altLang="ko-KR" dirty="0"/>
              <a:t>][, </a:t>
            </a:r>
            <a:r>
              <a:rPr lang="ko-KR" altLang="en-US" dirty="0" err="1"/>
              <a:t>콜백</a:t>
            </a:r>
            <a:r>
              <a:rPr lang="en-US" altLang="ko-KR" dirty="0"/>
              <a:t>]), </a:t>
            </a:r>
            <a:r>
              <a:rPr lang="en-US" altLang="ko-KR" dirty="0" err="1"/>
              <a:t>res.end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[, </a:t>
            </a:r>
            <a:r>
              <a:rPr lang="ko-KR" altLang="en-US" dirty="0"/>
              <a:t>인코딩</a:t>
            </a:r>
            <a:r>
              <a:rPr lang="en-US" altLang="ko-KR" dirty="0"/>
              <a:t>][, </a:t>
            </a:r>
            <a:r>
              <a:rPr lang="ko-KR" altLang="en-US" dirty="0" err="1"/>
              <a:t>콜백</a:t>
            </a:r>
            <a:r>
              <a:rPr lang="en-US" altLang="ko-KR" dirty="0"/>
              <a:t>])</a:t>
            </a:r>
          </a:p>
          <a:p>
            <a:pPr lvl="2"/>
            <a:r>
              <a:rPr lang="en-US" altLang="ko-KR" dirty="0"/>
              <a:t>Do it! - </a:t>
            </a:r>
            <a:r>
              <a:rPr lang="ko-KR" altLang="en-US" dirty="0"/>
              <a:t>응답 객체</a:t>
            </a:r>
            <a:r>
              <a:rPr lang="en-US" altLang="ko-KR" dirty="0"/>
              <a:t>(04\server-3.js)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D5B72E-D977-B73C-485D-240DE219E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C15A5B-0F20-DF58-5C00-CAD41BFCFA57}"/>
              </a:ext>
            </a:extLst>
          </p:cNvPr>
          <p:cNvSpPr/>
          <p:nvPr/>
        </p:nvSpPr>
        <p:spPr>
          <a:xfrm>
            <a:off x="864493" y="2592015"/>
            <a:ext cx="6192688" cy="309634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setHeader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'text/plain'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Node!'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F4DB30-772C-8768-D0A9-6986159B29B3}"/>
              </a:ext>
            </a:extLst>
          </p:cNvPr>
          <p:cNvSpPr/>
          <p:nvPr/>
        </p:nvSpPr>
        <p:spPr>
          <a:xfrm>
            <a:off x="864493" y="1234800"/>
            <a:ext cx="6192688" cy="97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1BCE2A-15DE-C0E9-1FD0-E636C38AE22D}"/>
              </a:ext>
            </a:extLst>
          </p:cNvPr>
          <p:cNvSpPr/>
          <p:nvPr/>
        </p:nvSpPr>
        <p:spPr>
          <a:xfrm>
            <a:off x="1440557" y="3744781"/>
            <a:ext cx="5472608" cy="20422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362B9-706B-368C-E809-661015609960}"/>
              </a:ext>
            </a:extLst>
          </p:cNvPr>
          <p:cNvSpPr/>
          <p:nvPr/>
        </p:nvSpPr>
        <p:spPr>
          <a:xfrm>
            <a:off x="1224533" y="1491605"/>
            <a:ext cx="5688632" cy="19725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75D4FE-6F67-2BA5-0FC1-970418ACFFFD}"/>
              </a:ext>
            </a:extLst>
          </p:cNvPr>
          <p:cNvSpPr/>
          <p:nvPr/>
        </p:nvSpPr>
        <p:spPr>
          <a:xfrm>
            <a:off x="1440557" y="4043973"/>
            <a:ext cx="5472608" cy="204226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DFCF3-8064-82CA-92E0-AD76C6AC2FAF}"/>
              </a:ext>
            </a:extLst>
          </p:cNvPr>
          <p:cNvSpPr/>
          <p:nvPr/>
        </p:nvSpPr>
        <p:spPr>
          <a:xfrm>
            <a:off x="1224533" y="1733671"/>
            <a:ext cx="5688632" cy="19725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FCEB0A-5145-A117-7CC3-BFA6CE9F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97" y="3580117"/>
            <a:ext cx="3825240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7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A2AA3-FEFE-7ADC-A34E-B643655A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9868AD-18FD-CC9A-5AC3-01BCEE72E6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89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097A8-0E99-BE12-74CA-DF7F51DB3A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04-3 </a:t>
            </a:r>
            <a:r>
              <a:rPr lang="ko-KR" altLang="en-US" dirty="0"/>
              <a:t>요청 객체와 응답 객체 살펴보기 </a:t>
            </a:r>
            <a:r>
              <a:rPr lang="en-US" altLang="ko-KR" dirty="0"/>
              <a:t>/ HTML </a:t>
            </a:r>
            <a:r>
              <a:rPr lang="ko-KR" altLang="en-US" dirty="0"/>
              <a:t>문서 서비스하기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</a:t>
            </a:r>
            <a:r>
              <a:rPr lang="ko-KR" altLang="en-US" dirty="0" err="1"/>
              <a:t>서빙하기</a:t>
            </a:r>
            <a:endParaRPr lang="en-US" altLang="ko-KR" dirty="0"/>
          </a:p>
          <a:p>
            <a:pPr lvl="2"/>
            <a:r>
              <a:rPr lang="en-US" altLang="ko-KR" dirty="0"/>
              <a:t>04\index.html  </a:t>
            </a:r>
            <a:r>
              <a:rPr lang="ko-KR" altLang="en-US" dirty="0"/>
              <a:t>파일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위와 같은 </a:t>
            </a:r>
            <a:r>
              <a:rPr lang="en-US" altLang="ko-KR" dirty="0"/>
              <a:t>html </a:t>
            </a:r>
            <a:r>
              <a:rPr lang="ko-KR" altLang="en-US" dirty="0"/>
              <a:t>문서를 서버가 클라이언트에 서빙</a:t>
            </a:r>
            <a:r>
              <a:rPr lang="en-US" altLang="ko-KR" dirty="0"/>
              <a:t>(</a:t>
            </a:r>
            <a:r>
              <a:rPr lang="ko-KR" altLang="en-US" dirty="0"/>
              <a:t>서비스</a:t>
            </a:r>
            <a:r>
              <a:rPr lang="en-US" altLang="ko-KR" dirty="0"/>
              <a:t>)</a:t>
            </a:r>
            <a:r>
              <a:rPr lang="ko-KR" altLang="en-US" dirty="0"/>
              <a:t>할 수 있도록 코드 작성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1F8BC6-155C-221B-8BB8-10863C7D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9EB86-7FC2-0B98-321E-CD5E7E99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687" y="1511895"/>
            <a:ext cx="63627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8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E7245-C850-2DE6-56C5-5F1C268B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3BE4BC-AF19-52EF-BECA-B2AE3EB811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385B28-6E62-F2D3-CC78-25B99D3D84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0" y="578149"/>
            <a:ext cx="10979353" cy="1745730"/>
          </a:xfrm>
        </p:spPr>
        <p:txBody>
          <a:bodyPr/>
          <a:lstStyle/>
          <a:p>
            <a:r>
              <a:rPr lang="en-US" altLang="ko-KR" dirty="0"/>
              <a:t>01-3 </a:t>
            </a:r>
            <a:r>
              <a:rPr lang="ko-KR" altLang="en-US" dirty="0"/>
              <a:t>노드 설치하기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실습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노드 설치하기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단계 </a:t>
            </a:r>
            <a:r>
              <a:rPr lang="en-US" altLang="ko-KR" dirty="0">
                <a:sym typeface="Wingdings" panose="05000000000000000000" pitchFamily="2" charset="2"/>
              </a:rPr>
              <a:t>2.  </a:t>
            </a:r>
            <a:r>
              <a:rPr lang="ko-KR" altLang="en-US" dirty="0">
                <a:sym typeface="Wingdings" panose="05000000000000000000" pitchFamily="2" charset="2"/>
              </a:rPr>
              <a:t>다운로드 받은 파일</a:t>
            </a:r>
            <a:r>
              <a:rPr lang="en-US" altLang="ko-KR" dirty="0">
                <a:sym typeface="Wingdings" panose="05000000000000000000" pitchFamily="2" charset="2"/>
              </a:rPr>
              <a:t>(“node-v20.1x.xx-x64.msi”)</a:t>
            </a:r>
            <a:r>
              <a:rPr lang="ko-KR" altLang="en-US" dirty="0">
                <a:sym typeface="Wingdings" panose="05000000000000000000" pitchFamily="2" charset="2"/>
              </a:rPr>
              <a:t>을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클릭해서 실행시킴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629A28-9C70-8D43-0750-7C34A51D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01. </a:t>
            </a:r>
            <a:r>
              <a:rPr lang="ko-KR" altLang="en-US" dirty="0" err="1"/>
              <a:t>백엔트</a:t>
            </a:r>
            <a:r>
              <a:rPr lang="ko-KR" altLang="en-US" dirty="0"/>
              <a:t> 개발이 </a:t>
            </a:r>
            <a:r>
              <a:rPr lang="ko-KR" altLang="en-US" dirty="0" err="1"/>
              <a:t>뭐예요</a:t>
            </a:r>
            <a:r>
              <a:rPr lang="en-US" altLang="ko-KR" dirty="0"/>
              <a:t>? – </a:t>
            </a:r>
            <a:r>
              <a:rPr lang="ko-KR" altLang="en-US" dirty="0"/>
              <a:t>노드 시작하며 환경 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BA0AD3-3D01-219C-B192-A9FB9F32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33" y="1583903"/>
            <a:ext cx="8207886" cy="3475205"/>
          </a:xfrm>
          <a:prstGeom prst="rect">
            <a:avLst/>
          </a:prstGeom>
        </p:spPr>
      </p:pic>
      <p:sp>
        <p:nvSpPr>
          <p:cNvPr id="11" name="번개 10">
            <a:extLst>
              <a:ext uri="{FF2B5EF4-FFF2-40B4-BE49-F238E27FC236}">
                <a16:creationId xmlns:a16="http://schemas.microsoft.com/office/drawing/2014/main" id="{910FB8DF-2CBD-8EF2-BCF5-EA0C93FB252E}"/>
              </a:ext>
            </a:extLst>
          </p:cNvPr>
          <p:cNvSpPr/>
          <p:nvPr/>
        </p:nvSpPr>
        <p:spPr>
          <a:xfrm>
            <a:off x="8569349" y="1763331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B5D8B53-F149-45F3-1FE1-E1BF2043DA35}"/>
              </a:ext>
            </a:extLst>
          </p:cNvPr>
          <p:cNvSpPr/>
          <p:nvPr/>
        </p:nvSpPr>
        <p:spPr>
          <a:xfrm>
            <a:off x="8353325" y="169130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번개 12">
            <a:extLst>
              <a:ext uri="{FF2B5EF4-FFF2-40B4-BE49-F238E27FC236}">
                <a16:creationId xmlns:a16="http://schemas.microsoft.com/office/drawing/2014/main" id="{6B0BB2CD-0386-FDB0-FF06-F719C25C1DBE}"/>
              </a:ext>
            </a:extLst>
          </p:cNvPr>
          <p:cNvSpPr/>
          <p:nvPr/>
        </p:nvSpPr>
        <p:spPr>
          <a:xfrm>
            <a:off x="6769149" y="2460757"/>
            <a:ext cx="216024" cy="288000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4DCA4E-7C6B-44B7-9554-E78518E3BC1D}"/>
              </a:ext>
            </a:extLst>
          </p:cNvPr>
          <p:cNvSpPr/>
          <p:nvPr/>
        </p:nvSpPr>
        <p:spPr>
          <a:xfrm>
            <a:off x="6553125" y="238873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887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D9C95-29FC-1793-8FB3-26287317F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B9E17E-B234-0135-465C-04F0C6EDDC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EC5130-9371-41E9-E167-8A4FA22194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04-3 </a:t>
            </a:r>
            <a:r>
              <a:rPr lang="ko-KR" altLang="en-US" dirty="0"/>
              <a:t>요청 객체와 응답 객체 살펴보기 </a:t>
            </a:r>
            <a:r>
              <a:rPr lang="en-US" altLang="ko-KR" dirty="0"/>
              <a:t>/ HTML </a:t>
            </a:r>
            <a:r>
              <a:rPr lang="ko-KR" altLang="en-US" dirty="0"/>
              <a:t>문서 서비스하기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</a:t>
            </a:r>
            <a:r>
              <a:rPr lang="ko-KR" altLang="en-US" dirty="0" err="1"/>
              <a:t>서빙하기</a:t>
            </a:r>
            <a:endParaRPr lang="en-US" altLang="ko-KR" dirty="0"/>
          </a:p>
          <a:p>
            <a:pPr lvl="1"/>
            <a:r>
              <a:rPr lang="en-US" altLang="ko-KR" dirty="0"/>
              <a:t>Do it! – HTML </a:t>
            </a:r>
            <a:r>
              <a:rPr lang="ko-KR" altLang="en-US" dirty="0"/>
              <a:t>문서 서비스하기</a:t>
            </a:r>
            <a:r>
              <a:rPr lang="en-US" altLang="ko-KR" dirty="0"/>
              <a:t>(04\server-4.js)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D0C2BD-8576-FA9F-3F5F-7C40A96A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885D1D-1027-2BAC-0917-31DC4F6D3086}"/>
              </a:ext>
            </a:extLst>
          </p:cNvPr>
          <p:cNvSpPr/>
          <p:nvPr/>
        </p:nvSpPr>
        <p:spPr>
          <a:xfrm>
            <a:off x="864493" y="1535519"/>
            <a:ext cx="10087831" cy="350476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setHeader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'text/html'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createReadStream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'/index.html'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'utf-8’ 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readStream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pipe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A3E47A-DF65-9D19-50AC-BF65A2DFB6E9}"/>
              </a:ext>
            </a:extLst>
          </p:cNvPr>
          <p:cNvSpPr/>
          <p:nvPr/>
        </p:nvSpPr>
        <p:spPr>
          <a:xfrm>
            <a:off x="5228581" y="2736031"/>
            <a:ext cx="1368152" cy="2880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AF2C3-474A-083B-A0C5-F4B9FAE81A51}"/>
              </a:ext>
            </a:extLst>
          </p:cNvPr>
          <p:cNvSpPr txBox="1"/>
          <p:nvPr/>
        </p:nvSpPr>
        <p:spPr>
          <a:xfrm>
            <a:off x="6596733" y="110655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돋움"/>
                <a:cs typeface="+mn-cs"/>
              </a:rPr>
              <a:t>'text/plain'</a:t>
            </a:r>
            <a:endParaRPr lang="ko-KR" altLang="en-US" dirty="0">
              <a:highlight>
                <a:srgbClr val="000000"/>
              </a:highlight>
            </a:endParaRP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71E3AF6E-70BA-1B02-7994-29479A8A0030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447147" y="1586445"/>
            <a:ext cx="1444806" cy="854366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5014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FD974-FFC8-AA0A-966D-E4AE3B903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E128B9-02A3-6303-CD8A-F4D1CEC882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FA7A0-2FAA-7EEB-D864-CB2E2BD2D4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04-4 </a:t>
            </a:r>
            <a:r>
              <a:rPr lang="ko-KR" altLang="en-US" dirty="0"/>
              <a:t>라우팅 이해하기</a:t>
            </a:r>
            <a:endParaRPr lang="en-US" altLang="ko-KR" dirty="0"/>
          </a:p>
          <a:p>
            <a:pPr lvl="1"/>
            <a:r>
              <a:rPr lang="ko-KR" altLang="en-US" dirty="0"/>
              <a:t>라우팅</a:t>
            </a:r>
            <a:endParaRPr lang="en-US" altLang="ko-KR" dirty="0"/>
          </a:p>
          <a:p>
            <a:pPr lvl="2"/>
            <a:r>
              <a:rPr lang="ko-KR" altLang="en-US" dirty="0"/>
              <a:t>아래 두 주소에 접속해보세요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URL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hlinkClick r:id="rId3"/>
              </a:rPr>
              <a:t>https://nodejs.org/en/about</a:t>
            </a:r>
            <a:endParaRPr lang="en-US" altLang="ko-KR" dirty="0"/>
          </a:p>
          <a:p>
            <a:pPr lvl="3"/>
            <a:r>
              <a:rPr lang="en-US" altLang="ko-KR" dirty="0"/>
              <a:t>URL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hlinkClick r:id="rId4"/>
              </a:rPr>
              <a:t>https://nodejs.org/en/download</a:t>
            </a:r>
            <a:endParaRPr lang="en-US" altLang="ko-KR" dirty="0"/>
          </a:p>
          <a:p>
            <a:pPr lvl="2"/>
            <a:r>
              <a:rPr lang="ko-KR" altLang="en-US" dirty="0"/>
              <a:t>서버는 각기 다른 </a:t>
            </a:r>
            <a:r>
              <a:rPr lang="en-US" altLang="ko-KR" dirty="0"/>
              <a:t>URL</a:t>
            </a:r>
            <a:r>
              <a:rPr lang="ko-KR" altLang="en-US" dirty="0"/>
              <a:t>에 대해  각기 다른 서비스를 제공</a:t>
            </a:r>
            <a:r>
              <a:rPr lang="en-US" altLang="ko-KR" dirty="0"/>
              <a:t>, </a:t>
            </a:r>
            <a:r>
              <a:rPr lang="ko-KR" altLang="en-US" dirty="0"/>
              <a:t>또한 요청 방식이 </a:t>
            </a:r>
            <a:r>
              <a:rPr lang="en-US" altLang="ko-KR" dirty="0"/>
              <a:t>GET</a:t>
            </a:r>
            <a:r>
              <a:rPr lang="ko-KR" altLang="en-US" dirty="0"/>
              <a:t>이나 </a:t>
            </a:r>
            <a:r>
              <a:rPr lang="en-US" altLang="ko-KR" dirty="0"/>
              <a:t>POST, PUT,</a:t>
            </a:r>
            <a:r>
              <a:rPr lang="ko-KR" altLang="en-US" dirty="0"/>
              <a:t> </a:t>
            </a:r>
            <a:r>
              <a:rPr lang="en-US" altLang="ko-KR" dirty="0"/>
              <a:t>DELETE </a:t>
            </a:r>
            <a:r>
              <a:rPr lang="ko-KR" altLang="en-US" dirty="0"/>
              <a:t>냐에 따라 다른 서비스를 제공 함 이를 라우팅한다고 말함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2F8F17-462B-DAF6-AB7E-F517F22FC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</p:spTree>
    <p:extLst>
      <p:ext uri="{BB962C8B-B14F-4D97-AF65-F5344CB8AC3E}">
        <p14:creationId xmlns:p14="http://schemas.microsoft.com/office/powerpoint/2010/main" val="7109860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3B6DD-D222-07AC-EBDE-692BE2DC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26F173-7DC5-9103-F395-C551A94D96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0CDBCF-AD28-CCE1-1E0A-A4A3DE781BD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04-4 </a:t>
            </a:r>
            <a:r>
              <a:rPr lang="ko-KR" altLang="en-US" dirty="0"/>
              <a:t>라우팅 이해하기</a:t>
            </a:r>
            <a:endParaRPr lang="en-US" altLang="ko-KR" dirty="0"/>
          </a:p>
          <a:p>
            <a:pPr lvl="1"/>
            <a:r>
              <a:rPr lang="en-US" altLang="ko-KR" dirty="0"/>
              <a:t>Do it! </a:t>
            </a:r>
            <a:r>
              <a:rPr lang="ko-KR" altLang="en-US" dirty="0"/>
              <a:t>라우팅</a:t>
            </a:r>
            <a:r>
              <a:rPr lang="en-US" altLang="ko-KR" dirty="0"/>
              <a:t>(04\serever-5.js) - </a:t>
            </a:r>
            <a:r>
              <a:rPr lang="ko-KR" altLang="en-US" dirty="0"/>
              <a:t>아래 코드는 접속 </a:t>
            </a:r>
            <a:r>
              <a:rPr lang="en-US" altLang="ko-KR" dirty="0"/>
              <a:t>URL</a:t>
            </a:r>
            <a:r>
              <a:rPr lang="ko-KR" altLang="en-US" dirty="0"/>
              <a:t>과 요청 방식에 따라 각기 다른 서비스</a:t>
            </a:r>
            <a:r>
              <a:rPr lang="en-US" altLang="ko-KR" dirty="0"/>
              <a:t>(</a:t>
            </a:r>
            <a:r>
              <a:rPr lang="ko-KR" altLang="en-US" dirty="0"/>
              <a:t>응답</a:t>
            </a:r>
            <a:r>
              <a:rPr lang="en-US" altLang="ko-KR" dirty="0"/>
              <a:t>)</a:t>
            </a:r>
            <a:r>
              <a:rPr lang="ko-KR" altLang="en-US" dirty="0"/>
              <a:t>을 하는 코드임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62D23D-667A-9C21-825C-5BE11051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0842913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04. </a:t>
            </a:r>
            <a:r>
              <a:rPr lang="ko-KR" altLang="en-US" dirty="0"/>
              <a:t>네트워크 기초 및 서버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2127DB-4D02-A1F8-87D9-59F8FFCC6B13}"/>
              </a:ext>
            </a:extLst>
          </p:cNvPr>
          <p:cNvSpPr/>
          <p:nvPr/>
        </p:nvSpPr>
        <p:spPr>
          <a:xfrm>
            <a:off x="864493" y="1295871"/>
            <a:ext cx="9517907" cy="460615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setHeader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'text/plain'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'/about'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'ABOUT'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statusCode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 running at http://localhost:3000'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</a:t>
            </a:r>
          </a:p>
        </p:txBody>
      </p:sp>
    </p:spTree>
    <p:extLst>
      <p:ext uri="{BB962C8B-B14F-4D97-AF65-F5344CB8AC3E}">
        <p14:creationId xmlns:p14="http://schemas.microsoft.com/office/powerpoint/2010/main" val="768223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E1D81-2FC9-EE26-75E9-85AACD00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6C1FA0-BA5B-903F-D8CB-7E7C7C2B1F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7BEBB5-FD08-CB97-1B1D-A37A3A85C3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05-1 </a:t>
            </a:r>
            <a:r>
              <a:rPr lang="ko-KR" altLang="en-US" dirty="0"/>
              <a:t>동기 처리와 비동기 처리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장에서 자바스크립트의 비동기 처리를 학습 </a:t>
            </a:r>
            <a:r>
              <a:rPr lang="ko-KR" altLang="en-US" dirty="0" err="1"/>
              <a:t>했었음</a:t>
            </a:r>
            <a:endParaRPr lang="en-US" altLang="ko-KR" dirty="0"/>
          </a:p>
          <a:p>
            <a:pPr lvl="2"/>
            <a:r>
              <a:rPr lang="ko-KR" altLang="en-US" dirty="0"/>
              <a:t>자바스크립트에서 비동기 처리 개념은 매우 중요</a:t>
            </a:r>
            <a:endParaRPr lang="en-US" altLang="ko-KR" dirty="0"/>
          </a:p>
          <a:p>
            <a:pPr lvl="3"/>
            <a:r>
              <a:rPr lang="ko-KR" altLang="en-US" dirty="0"/>
              <a:t>특히 서버와 통신할 때에는 비동기 처리를 사용</a:t>
            </a:r>
            <a:endParaRPr lang="en-US" altLang="ko-KR" dirty="0"/>
          </a:p>
          <a:p>
            <a:pPr lvl="1"/>
            <a:r>
              <a:rPr lang="ko-KR" altLang="en-US" dirty="0"/>
              <a:t>동기 처리</a:t>
            </a:r>
            <a:endParaRPr lang="en-US" altLang="ko-KR" dirty="0"/>
          </a:p>
          <a:p>
            <a:pPr lvl="2"/>
            <a:r>
              <a:rPr lang="en-US" altLang="ko-KR" dirty="0"/>
              <a:t>Do it! </a:t>
            </a:r>
            <a:r>
              <a:rPr lang="ko-KR" altLang="en-US" dirty="0"/>
              <a:t>동기처리</a:t>
            </a:r>
            <a:r>
              <a:rPr lang="en-US" altLang="ko-KR" dirty="0"/>
              <a:t>(05\sync.js)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자바스크립트는 싱글 쓰레드</a:t>
            </a:r>
            <a:r>
              <a:rPr lang="en-US" altLang="ko-KR" dirty="0"/>
              <a:t>(single-thread) 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3"/>
            <a:r>
              <a:rPr lang="ko-KR" altLang="en-US" dirty="0"/>
              <a:t>반면 자바를 비롯한 대부분의 </a:t>
            </a:r>
            <a:r>
              <a:rPr lang="ko-KR" altLang="en-US" dirty="0" err="1"/>
              <a:t>백엔드</a:t>
            </a:r>
            <a:r>
              <a:rPr lang="ko-KR" altLang="en-US" dirty="0"/>
              <a:t> 프로그래밍 언어는 멀티 쓰레드 언어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위 그림에서 </a:t>
            </a:r>
            <a:r>
              <a:rPr lang="ko-KR" altLang="en-US" dirty="0">
                <a:solidFill>
                  <a:srgbClr val="FF0000"/>
                </a:solidFill>
              </a:rPr>
              <a:t>싱글 스레드의 경우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작업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는 작업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이 종료된 후 진행됨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B87254-1061-DA69-3585-2B08568E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/>
              <a:t>동기처리와 비동기처리는 어떻게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D8B14-1DFA-C815-C3AE-640B027AAB4D}"/>
              </a:ext>
            </a:extLst>
          </p:cNvPr>
          <p:cNvSpPr/>
          <p:nvPr/>
        </p:nvSpPr>
        <p:spPr>
          <a:xfrm>
            <a:off x="1224533" y="2378347"/>
            <a:ext cx="3744416" cy="86174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첫 번째 작업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두 번째 작업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세 번째 작업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04F7AE-897D-0BC6-A711-D6250121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36" y="2378347"/>
            <a:ext cx="3896269" cy="828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0E7E21-466C-A472-2665-1A93B81F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908" y="3833967"/>
            <a:ext cx="4209256" cy="17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300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47D4B-DE8A-C984-50DE-907080BB0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D1BA77-ED68-B65E-C757-64531FE1A5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53729A-5A16-C6F9-EDF4-0D6C4EB371C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05-1 </a:t>
            </a:r>
            <a:r>
              <a:rPr lang="ko-KR" altLang="en-US" dirty="0"/>
              <a:t>동기 처리와 비동기 처리</a:t>
            </a:r>
            <a:endParaRPr lang="en-US" altLang="ko-KR" dirty="0"/>
          </a:p>
          <a:p>
            <a:pPr lvl="1"/>
            <a:r>
              <a:rPr lang="ko-KR" altLang="en-US" dirty="0"/>
              <a:t>비동기 처리</a:t>
            </a:r>
            <a:endParaRPr lang="en-US" altLang="ko-KR" dirty="0"/>
          </a:p>
          <a:p>
            <a:pPr lvl="2"/>
            <a:r>
              <a:rPr lang="en-US" altLang="ko-KR" dirty="0"/>
              <a:t>Do it! (05\async-1.js)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Do it! (05\async-2.js)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즉시 처리할 수 있는 작업을 후행 한 후 시간이 걸리는 작업을 수행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248DF-F688-3BB3-5196-4DC1B1E7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/>
              <a:t>동기처리와 비동기처리는 어떻게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46CA18-E160-6C42-1D2F-334E2FCA43AE}"/>
              </a:ext>
            </a:extLst>
          </p:cNvPr>
          <p:cNvSpPr/>
          <p:nvPr/>
        </p:nvSpPr>
        <p:spPr>
          <a:xfrm>
            <a:off x="1153320" y="1511895"/>
            <a:ext cx="3744416" cy="172583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첫 번째 작업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두 번째 작업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세 번째 작업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BD23CC-7F5D-1A62-128C-16ABDE1F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97" y="1950891"/>
            <a:ext cx="4182059" cy="84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791AE4-957C-9AE8-EE42-D0F370F202DE}"/>
              </a:ext>
            </a:extLst>
          </p:cNvPr>
          <p:cNvSpPr/>
          <p:nvPr/>
        </p:nvSpPr>
        <p:spPr>
          <a:xfrm>
            <a:off x="1153320" y="3672135"/>
            <a:ext cx="3744416" cy="172583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첫 번째 작업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두 번째 작업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세 번째 작업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C46722-51A9-EF42-DD25-5C87908AC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97" y="4106368"/>
            <a:ext cx="4163006" cy="857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6107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1E397-23B0-A42E-31A5-3B95B2F7D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D87982-BB22-DE81-242E-0DDC111DC9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D0F63E-8FC9-A106-832D-6411A0185E5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05-1 </a:t>
            </a:r>
            <a:r>
              <a:rPr lang="ko-KR" altLang="en-US" dirty="0"/>
              <a:t>동기 처리와 비동기 처리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비동기 처리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2"/>
            <a:r>
              <a:rPr lang="en-US" altLang="ko-KR" dirty="0"/>
              <a:t>Do it! (05\async-3.js)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위 코드의 동작은 현 디렉토리</a:t>
            </a:r>
            <a:r>
              <a:rPr lang="en-US" altLang="ko-KR" dirty="0"/>
              <a:t>(‘./’)</a:t>
            </a:r>
            <a:r>
              <a:rPr lang="ko-KR" altLang="en-US" dirty="0"/>
              <a:t>에 있는 파일을 읽는 함수</a:t>
            </a:r>
            <a:r>
              <a:rPr lang="en-US" altLang="ko-KR" dirty="0"/>
              <a:t>(</a:t>
            </a:r>
            <a:r>
              <a:rPr lang="en-US" altLang="ko-KR" dirty="0" err="1"/>
              <a:t>readdir</a:t>
            </a:r>
            <a:r>
              <a:rPr lang="en-US" altLang="ko-KR" dirty="0"/>
              <a:t>( ))</a:t>
            </a:r>
            <a:r>
              <a:rPr lang="ko-KR" altLang="en-US" dirty="0"/>
              <a:t>와 파일 이름을 터미널 창에 출력하는 함수</a:t>
            </a:r>
            <a:r>
              <a:rPr lang="en-US" altLang="ko-KR" dirty="0"/>
              <a:t>(console.log(files))</a:t>
            </a:r>
            <a:r>
              <a:rPr lang="ko-KR" altLang="en-US" dirty="0"/>
              <a:t> 이렇게 </a:t>
            </a:r>
            <a:r>
              <a:rPr lang="en-US" altLang="ko-KR" dirty="0"/>
              <a:t>2</a:t>
            </a:r>
            <a:r>
              <a:rPr lang="ko-KR" altLang="en-US" dirty="0"/>
              <a:t>개의 동작을 하도록 구성되어 있음</a:t>
            </a:r>
            <a:r>
              <a:rPr lang="en-US" altLang="ko-KR" dirty="0"/>
              <a:t>.  </a:t>
            </a:r>
            <a:r>
              <a:rPr lang="ko-KR" altLang="en-US" dirty="0"/>
              <a:t>두 함수</a:t>
            </a:r>
            <a:r>
              <a:rPr lang="en-US" altLang="ko-KR" dirty="0"/>
              <a:t>(</a:t>
            </a:r>
            <a:r>
              <a:rPr lang="ko-KR" altLang="en-US" dirty="0"/>
              <a:t>두 기능</a:t>
            </a:r>
            <a:r>
              <a:rPr lang="en-US" altLang="ko-KR" dirty="0"/>
              <a:t>)</a:t>
            </a:r>
            <a:r>
              <a:rPr lang="ko-KR" altLang="en-US" dirty="0"/>
              <a:t>은 순서에 맞게 작동해야 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지정한 디렉토리에 있는 파일을 읽는 함수는 터미널 창에 출력하는 함수를 콜백함수로 전달하여 받은 후 파일을 읽는 작업이 다 끝난 후에 해당 콜백함수를 호출함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3D234F-B9A7-F1C4-2ECD-01DBB0FA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/>
              <a:t>동기처리와 비동기처리는 어떻게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EA995B-AAFC-B146-CD4E-E668D9D59134}"/>
              </a:ext>
            </a:extLst>
          </p:cNvPr>
          <p:cNvSpPr/>
          <p:nvPr/>
        </p:nvSpPr>
        <p:spPr>
          <a:xfrm>
            <a:off x="1153319" y="1511894"/>
            <a:ext cx="4751734" cy="275788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readdir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'Code is done.'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54F796-541C-96E4-812A-A89B448F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15" y="1507145"/>
            <a:ext cx="4172532" cy="27626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B4B8EC-9F88-1E6F-6A81-96838B9966D0}"/>
              </a:ext>
            </a:extLst>
          </p:cNvPr>
          <p:cNvSpPr/>
          <p:nvPr/>
        </p:nvSpPr>
        <p:spPr>
          <a:xfrm>
            <a:off x="1224533" y="2175130"/>
            <a:ext cx="1152128" cy="216000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60AC42-A79C-249A-F2ED-60BE34F64111}"/>
              </a:ext>
            </a:extLst>
          </p:cNvPr>
          <p:cNvSpPr/>
          <p:nvPr/>
        </p:nvSpPr>
        <p:spPr>
          <a:xfrm>
            <a:off x="3151052" y="2181029"/>
            <a:ext cx="1296144" cy="216000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AD3484-ECD8-D84E-BF8A-DAC21C223E7B}"/>
              </a:ext>
            </a:extLst>
          </p:cNvPr>
          <p:cNvSpPr/>
          <p:nvPr/>
        </p:nvSpPr>
        <p:spPr>
          <a:xfrm>
            <a:off x="1153319" y="2034684"/>
            <a:ext cx="144016" cy="144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FF00"/>
                </a:solidFill>
              </a:rPr>
              <a:t>1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E5AE9D-707D-B122-2432-05688F5144CC}"/>
              </a:ext>
            </a:extLst>
          </p:cNvPr>
          <p:cNvSpPr/>
          <p:nvPr/>
        </p:nvSpPr>
        <p:spPr>
          <a:xfrm>
            <a:off x="4620707" y="4368140"/>
            <a:ext cx="144016" cy="144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E9A7741-0933-8E57-9551-07CA828E72BF}"/>
              </a:ext>
            </a:extLst>
          </p:cNvPr>
          <p:cNvSpPr/>
          <p:nvPr/>
        </p:nvSpPr>
        <p:spPr>
          <a:xfrm>
            <a:off x="3079044" y="2034684"/>
            <a:ext cx="144016" cy="144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FF00"/>
                </a:solidFill>
              </a:rPr>
              <a:t>2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93E15C-65AB-89D0-A456-6F4876AC504F}"/>
              </a:ext>
            </a:extLst>
          </p:cNvPr>
          <p:cNvSpPr/>
          <p:nvPr/>
        </p:nvSpPr>
        <p:spPr>
          <a:xfrm>
            <a:off x="7705253" y="4368140"/>
            <a:ext cx="144016" cy="144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29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F32C0-65D8-5E9C-F324-ED7D0172F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5A6917-493F-2ABB-511A-E3562492AF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244B08-2C74-701A-0ECF-4E4226D5A4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05-2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I/O(Input/Output)</a:t>
            </a:r>
          </a:p>
          <a:p>
            <a:pPr lvl="1"/>
            <a:r>
              <a:rPr lang="ko-KR" altLang="en-US" dirty="0"/>
              <a:t>블로킹</a:t>
            </a:r>
            <a:r>
              <a:rPr lang="en-US" altLang="ko-KR" dirty="0"/>
              <a:t>(blocking)</a:t>
            </a:r>
          </a:p>
          <a:p>
            <a:pPr lvl="2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실행을 중간에 막는</a:t>
            </a:r>
            <a:r>
              <a:rPr lang="en-US" altLang="ko-KR" dirty="0"/>
              <a:t>(block) </a:t>
            </a:r>
            <a:r>
              <a:rPr lang="ko-KR" altLang="en-US" dirty="0"/>
              <a:t>것으로 코드 실행이 멈춘다는 뜻</a:t>
            </a:r>
            <a:endParaRPr lang="en-US" altLang="ko-KR" dirty="0"/>
          </a:p>
          <a:p>
            <a:pPr lvl="2"/>
            <a:r>
              <a:rPr lang="en-US" altLang="ko-KR" dirty="0"/>
              <a:t>Do it! – </a:t>
            </a:r>
            <a:r>
              <a:rPr lang="ko-KR" altLang="en-US" dirty="0"/>
              <a:t>블로킹 발생</a:t>
            </a:r>
            <a:r>
              <a:rPr lang="en-US" altLang="ko-KR" dirty="0"/>
              <a:t>(05\blocking-1.js)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57153E-B391-111D-EB0D-2D342DB6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I/O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4518E6-AAAA-CEFE-F567-58C057817CED}"/>
              </a:ext>
            </a:extLst>
          </p:cNvPr>
          <p:cNvSpPr/>
          <p:nvPr/>
        </p:nvSpPr>
        <p:spPr>
          <a:xfrm>
            <a:off x="936501" y="1819424"/>
            <a:ext cx="9875440" cy="126426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'example.txt'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블로킹 발생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                        </a:t>
            </a:r>
            <a:r>
              <a:rPr lang="en-US" altLang="ko-KR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파일 읽어 오기가 끝날 때까지 대기</a:t>
            </a:r>
            <a:endParaRPr lang="ko-KR" altLang="en-US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코드 끝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010CE5-8B99-D163-082F-8D9530AC44B8}"/>
              </a:ext>
            </a:extLst>
          </p:cNvPr>
          <p:cNvSpPr/>
          <p:nvPr/>
        </p:nvSpPr>
        <p:spPr>
          <a:xfrm>
            <a:off x="2646996" y="2214278"/>
            <a:ext cx="3780000" cy="2520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60926-446F-5DE6-662F-B70FA6FE85FF}"/>
              </a:ext>
            </a:extLst>
          </p:cNvPr>
          <p:cNvSpPr txBox="1"/>
          <p:nvPr/>
        </p:nvSpPr>
        <p:spPr>
          <a:xfrm>
            <a:off x="2602331" y="3207731"/>
            <a:ext cx="4937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이 함수가 완료될 때까지 다음으로 진행되지 못함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블로킹 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26ABE362-5BE7-0439-1B8F-096AF9F13817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4469287" y="2605901"/>
            <a:ext cx="741453" cy="462207"/>
          </a:xfrm>
          <a:prstGeom prst="curvedConnector3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051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4AE3-3516-92D4-3017-4D14A841D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43E191-5752-A2B1-1F74-52A2E4939D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7A5725-8CA5-5310-3272-0E923C5EEC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05-2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I/O(Input/Output)</a:t>
            </a:r>
          </a:p>
          <a:p>
            <a:pPr lvl="1"/>
            <a:r>
              <a:rPr lang="ko-KR" altLang="en-US" dirty="0"/>
              <a:t>블로킹</a:t>
            </a:r>
            <a:r>
              <a:rPr lang="en-US" altLang="ko-KR" dirty="0"/>
              <a:t>(blocking)</a:t>
            </a:r>
          </a:p>
          <a:p>
            <a:pPr lvl="2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실행을 중간에 막는</a:t>
            </a:r>
            <a:r>
              <a:rPr lang="en-US" altLang="ko-KR" dirty="0"/>
              <a:t>(block) </a:t>
            </a:r>
            <a:r>
              <a:rPr lang="ko-KR" altLang="en-US" dirty="0"/>
              <a:t>것으로 코드 실행이 멈춘다는 뜻</a:t>
            </a:r>
            <a:endParaRPr lang="en-US" altLang="ko-KR" dirty="0"/>
          </a:p>
          <a:p>
            <a:pPr lvl="2"/>
            <a:r>
              <a:rPr lang="en-US" altLang="ko-KR" dirty="0"/>
              <a:t>Do it! – </a:t>
            </a:r>
            <a:r>
              <a:rPr lang="ko-KR" altLang="en-US" dirty="0"/>
              <a:t>블로킹 발생</a:t>
            </a:r>
            <a:r>
              <a:rPr lang="en-US" altLang="ko-KR" dirty="0"/>
              <a:t>(05\blocking-2.js)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가정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위와 같이 구현된 웹 서버에 여러 클라이언트가 동시에 서비스 요청을 하게 된다면</a:t>
            </a:r>
            <a:r>
              <a:rPr lang="en-US" altLang="ko-KR" dirty="0"/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7786F4-9041-D3C6-B17C-04642747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I/O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916E98-1CC8-C4BB-9C8D-AAC0E10ECDFC}"/>
              </a:ext>
            </a:extLst>
          </p:cNvPr>
          <p:cNvSpPr/>
          <p:nvPr/>
        </p:nvSpPr>
        <p:spPr>
          <a:xfrm>
            <a:off x="936501" y="1768304"/>
            <a:ext cx="9875440" cy="350889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'/about'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'ABOUT'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</a:t>
            </a:r>
            <a:r>
              <a:rPr lang="ko-KR" altLang="en-US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포트에서 서버 실행 중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A9FA5-49D9-1A2A-87C0-C0265D8DC4C9}"/>
              </a:ext>
            </a:extLst>
          </p:cNvPr>
          <p:cNvSpPr/>
          <p:nvPr/>
        </p:nvSpPr>
        <p:spPr>
          <a:xfrm>
            <a:off x="1872605" y="2580655"/>
            <a:ext cx="2304256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715D37-E897-8F56-D527-4F66B344A75D}"/>
              </a:ext>
            </a:extLst>
          </p:cNvPr>
          <p:cNvSpPr/>
          <p:nvPr/>
        </p:nvSpPr>
        <p:spPr>
          <a:xfrm>
            <a:off x="1872605" y="3064539"/>
            <a:ext cx="2304256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CC110-6920-5BD3-FACD-9CA690908584}"/>
              </a:ext>
            </a:extLst>
          </p:cNvPr>
          <p:cNvSpPr/>
          <p:nvPr/>
        </p:nvSpPr>
        <p:spPr>
          <a:xfrm>
            <a:off x="1872605" y="3547303"/>
            <a:ext cx="2304256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7730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40A82-73B7-F343-8740-5FCA202CF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470363-C4ED-F705-AEC4-B2E70EC669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F28A92-6F3F-DF2E-B78E-3DA0C2087F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05-2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I/O(Input/Output)</a:t>
            </a:r>
          </a:p>
          <a:p>
            <a:pPr lvl="1"/>
            <a:r>
              <a:rPr lang="ko-KR" altLang="en-US" dirty="0"/>
              <a:t>블로킹</a:t>
            </a:r>
            <a:r>
              <a:rPr lang="en-US" altLang="ko-KR" dirty="0"/>
              <a:t>(blocking)</a:t>
            </a:r>
          </a:p>
          <a:p>
            <a:pPr lvl="2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실행을 중간에 막는</a:t>
            </a:r>
            <a:r>
              <a:rPr lang="en-US" altLang="ko-KR" dirty="0"/>
              <a:t>(block) </a:t>
            </a:r>
            <a:r>
              <a:rPr lang="ko-KR" altLang="en-US" dirty="0"/>
              <a:t>것으로 코드 실행이 멈춘다는 뜻</a:t>
            </a:r>
            <a:endParaRPr lang="en-US" altLang="ko-KR" dirty="0"/>
          </a:p>
          <a:p>
            <a:pPr lvl="2"/>
            <a:r>
              <a:rPr lang="en-US" altLang="ko-KR" dirty="0"/>
              <a:t>Do it! – </a:t>
            </a:r>
            <a:r>
              <a:rPr lang="ko-KR" altLang="en-US" dirty="0"/>
              <a:t>블로킹 발생</a:t>
            </a:r>
            <a:r>
              <a:rPr lang="en-US" altLang="ko-KR" dirty="0"/>
              <a:t>(05\blocking-3.js)</a:t>
            </a:r>
          </a:p>
          <a:p>
            <a:pPr lvl="2"/>
            <a:r>
              <a:rPr lang="ko-KR" altLang="en-US" dirty="0"/>
              <a:t>가정</a:t>
            </a:r>
            <a:endParaRPr lang="en-US" altLang="ko-KR" dirty="0"/>
          </a:p>
          <a:p>
            <a:pPr lvl="3"/>
            <a:r>
              <a:rPr lang="ko-KR" altLang="en-US" dirty="0"/>
              <a:t>여러 개의 클라이언트가 동시에 이 서버에 접속</a:t>
            </a:r>
            <a:endParaRPr lang="en-US" altLang="ko-KR" dirty="0"/>
          </a:p>
          <a:p>
            <a:pPr lvl="3"/>
            <a:r>
              <a:rPr lang="en-US" altLang="ko-KR" dirty="0"/>
              <a:t>(1) </a:t>
            </a:r>
            <a:r>
              <a:rPr lang="en-US" altLang="ko-KR" dirty="0">
                <a:hlinkClick r:id="rId3"/>
              </a:rPr>
              <a:t>http://localhost:3000/about</a:t>
            </a:r>
            <a:endParaRPr lang="en-US" altLang="ko-KR" dirty="0"/>
          </a:p>
          <a:p>
            <a:pPr lvl="3"/>
            <a:r>
              <a:rPr lang="en-US" altLang="ko-KR" dirty="0"/>
              <a:t>(2) </a:t>
            </a:r>
            <a:r>
              <a:rPr lang="en-US" altLang="ko-KR" dirty="0">
                <a:hlinkClick r:id="rId4"/>
              </a:rPr>
              <a:t>http://localhost:3000/home</a:t>
            </a:r>
            <a:endParaRPr lang="en-US" altLang="ko-KR" dirty="0"/>
          </a:p>
          <a:p>
            <a:pPr lvl="3"/>
            <a:r>
              <a:rPr lang="en-US" altLang="ko-KR" dirty="0"/>
              <a:t>(3) </a:t>
            </a:r>
            <a:r>
              <a:rPr lang="en-US" altLang="ko-KR" dirty="0">
                <a:hlinkClick r:id="rId5"/>
              </a:rPr>
              <a:t>http://localhost:3000/</a:t>
            </a:r>
            <a:endParaRPr lang="en-US" altLang="ko-KR" dirty="0"/>
          </a:p>
          <a:p>
            <a:pPr lvl="3"/>
            <a:r>
              <a:rPr lang="ko-KR" altLang="en-US" dirty="0"/>
              <a:t>위 경우 서버는 </a:t>
            </a:r>
            <a:r>
              <a:rPr lang="en-US" altLang="ko-KR" dirty="0"/>
              <a:t>(1) </a:t>
            </a:r>
            <a:r>
              <a:rPr lang="ko-KR" altLang="en-US" dirty="0"/>
              <a:t>요청을 처리하느라 </a:t>
            </a:r>
            <a:r>
              <a:rPr lang="ko-KR" altLang="en-US" dirty="0">
                <a:solidFill>
                  <a:srgbClr val="FF0000"/>
                </a:solidFill>
              </a:rPr>
              <a:t>한 동안 다른 일을 하지 못함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363AE6-330F-7B6F-ECEA-811ADC7F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I/O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8DE95-BA69-A273-6E13-671FCB20A6D5}"/>
              </a:ext>
            </a:extLst>
          </p:cNvPr>
          <p:cNvSpPr/>
          <p:nvPr/>
        </p:nvSpPr>
        <p:spPr>
          <a:xfrm>
            <a:off x="5451263" y="1824984"/>
            <a:ext cx="5328592" cy="400108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'/about'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'ABOUT'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D6008A-EEB7-85C4-498C-75A499BB3718}"/>
              </a:ext>
            </a:extLst>
          </p:cNvPr>
          <p:cNvSpPr/>
          <p:nvPr/>
        </p:nvSpPr>
        <p:spPr>
          <a:xfrm>
            <a:off x="6409109" y="3117489"/>
            <a:ext cx="4248472" cy="121303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5132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EB41B-3C5F-590C-CFB5-4C3925271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3A443B-F449-F0E1-BA30-C3112A52EA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82400" y="5832000"/>
            <a:ext cx="863353" cy="344929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700"/>
              </a:spcBef>
            </a:pPr>
            <a:fld id="{F3FCAB0A-BC9B-42B7-90B0-C654A8C2960C}" type="slidenum">
              <a:rPr lang="en-US" altLang="ko-KR" smtClean="0"/>
              <a:pPr algn="r">
                <a:spcBef>
                  <a:spcPts val="700"/>
                </a:spcBef>
              </a:pPr>
              <a:t>99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3C4B4B-0318-F1C7-F41D-446EF2A2F6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401" y="578148"/>
            <a:ext cx="11039252" cy="2505543"/>
          </a:xfrm>
        </p:spPr>
        <p:txBody>
          <a:bodyPr/>
          <a:lstStyle/>
          <a:p>
            <a:r>
              <a:rPr lang="en-US" altLang="ko-KR" dirty="0"/>
              <a:t>05-2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I/O(Input/Output)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논블로킹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(nonblocking)</a:t>
            </a:r>
          </a:p>
          <a:p>
            <a:pPr lvl="3"/>
            <a:r>
              <a:rPr lang="ko-KR" altLang="en-US" dirty="0"/>
              <a:t>코드를 작성할 때 블로킹이 발생하지 않도록 비동기 처리를 이용</a:t>
            </a:r>
            <a:endParaRPr lang="en-US" altLang="ko-KR" dirty="0"/>
          </a:p>
          <a:p>
            <a:pPr lvl="2"/>
            <a:r>
              <a:rPr lang="en-US" altLang="ko-KR" dirty="0"/>
              <a:t>Do it!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I/O (05\non-blocking.js)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63EAAA-6CD9-BE9B-451B-049EDCDEF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19" y="72000"/>
            <a:ext cx="11124234" cy="369271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첫째 마당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백엔드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기초 다지기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en-US" altLang="ko-KR" dirty="0"/>
              <a:t>05. </a:t>
            </a:r>
            <a:r>
              <a:rPr lang="ko-KR" altLang="en-US" dirty="0"/>
              <a:t>노드와 비동기처리 </a:t>
            </a:r>
            <a:r>
              <a:rPr lang="en-US" altLang="ko-KR" dirty="0"/>
              <a:t>/ </a:t>
            </a:r>
            <a:r>
              <a:rPr lang="ko-KR" altLang="en-US" dirty="0" err="1"/>
              <a:t>논블로킹</a:t>
            </a:r>
            <a:r>
              <a:rPr lang="ko-KR" altLang="en-US" dirty="0"/>
              <a:t> </a:t>
            </a:r>
            <a:r>
              <a:rPr lang="en-US" altLang="ko-KR" dirty="0"/>
              <a:t>I/O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7BAA2D-B08A-3248-9BCF-7D1F6EDD5303}"/>
              </a:ext>
            </a:extLst>
          </p:cNvPr>
          <p:cNvSpPr/>
          <p:nvPr/>
        </p:nvSpPr>
        <p:spPr>
          <a:xfrm>
            <a:off x="2160637" y="1799928"/>
            <a:ext cx="7344816" cy="295232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'fs'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'example.txt'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코드 끝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4640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4f7c8514ecab08232b64392df256eeeb4d7bf6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YCU 표준 폰트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ash"/>
        </a:ln>
      </a:spPr>
      <a:bodyPr rtlCol="0" anchor="ctr"/>
      <a:lstStyle>
        <a:defPPr algn="ctr">
          <a:defRPr sz="11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26985</TotalTime>
  <Words>31626</Words>
  <Application>Microsoft Office PowerPoint</Application>
  <PresentationFormat>사용자 지정</PresentationFormat>
  <Paragraphs>5319</Paragraphs>
  <Slides>280</Slides>
  <Notes>279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280</vt:i4>
      </vt:variant>
    </vt:vector>
  </HeadingPairs>
  <TitlesOfParts>
    <vt:vector size="293" baseType="lpstr">
      <vt:lpstr>D2Coding</vt:lpstr>
      <vt:lpstr>OYKHCF+TDc_SSiGothic_130_OTF</vt:lpstr>
      <vt:lpstr>굴림</vt:lpstr>
      <vt:lpstr>돋움</vt:lpstr>
      <vt:lpstr>돋음(본문)</vt:lpstr>
      <vt:lpstr>맑은 고딕</vt:lpstr>
      <vt:lpstr>맑은고딕</vt:lpstr>
      <vt:lpstr>Arial</vt:lpstr>
      <vt:lpstr>Consolas</vt:lpstr>
      <vt:lpstr>Source Sans Pro</vt:lpstr>
      <vt:lpstr>Wingdings</vt:lpstr>
      <vt:lpstr>Wingdings 3</vt:lpstr>
      <vt:lpstr>1_Office 테마</vt:lpstr>
      <vt:lpstr>Do it! 쉽고 빠르게 달리는 Node.js 프로그래밍 입문</vt:lpstr>
      <vt:lpstr>교재</vt:lpstr>
      <vt:lpstr>목 차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– 노드 시작하며 환경 설정</vt:lpstr>
      <vt:lpstr>첫째 마당 – 백엔드 기초 다지기 / 01. 백엔트 개발이 뭐예요? </vt:lpstr>
      <vt:lpstr>첫째 마당 – 백엔드 기초 다지기 / 01. 백엔트 개발이 뭐예요? </vt:lpstr>
      <vt:lpstr>첫째 마당 – 백엔드 기초 다지기 / 01. 백엔트 개발이 뭐예요? </vt:lpstr>
      <vt:lpstr>첫째 마당 – 백엔드 기초 다지기 / 01. 백엔트 개발이 뭐예요? </vt:lpstr>
      <vt:lpstr>첫째 마당 – 백엔드 기초 다지기 / 01. 백엔트 개발이 뭐예요? </vt:lpstr>
      <vt:lpstr>첫째 마당 – 백엔드 기초 다지기 / 01. 백엔트 개발이 뭐예요? </vt:lpstr>
      <vt:lpstr>첫째 마당 – 백엔드 기초 다지기 / 01. 백엔트 개발이 뭐예요?</vt:lpstr>
      <vt:lpstr>첫째 마당 – 백엔드 기초 다지기 / 01. 백엔트 개발이 뭐예요?</vt:lpstr>
      <vt:lpstr>첫째 마당 – 백엔드 기초 다지기 / 01. 백엔트 개발이 뭐예요? 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02. 자바스크립트 기초 문법과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03. 파일 관리하기 – path, File System 모듈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04. 네트워크 기초 및 서버 만들기</vt:lpstr>
      <vt:lpstr>첫째 마당 – 백엔드 기초 다지기 / 05. 노드와 비동기처리 / 동기처리와 비동기처리는 어떻게 다른가?</vt:lpstr>
      <vt:lpstr>첫째 마당 – 백엔드 기초 다지기 / 05. 노드와 비동기처리 / 동기처리와 비동기처리는 어떻게 다른가?</vt:lpstr>
      <vt:lpstr>첫째 마당 – 백엔드 기초 다지기 / 05. 노드와 비동기처리 / 동기처리와 비동기처리는 어떻게 다른가?</vt:lpstr>
      <vt:lpstr>첫째 마당 – 백엔드 기초 다지기 / 05. 노드와 비동기처리 / 논블로킹 I/O</vt:lpstr>
      <vt:lpstr>첫째 마당 – 백엔드 기초 다지기 / 05. 노드와 비동기처리 / 논블로킹 I/O</vt:lpstr>
      <vt:lpstr>첫째 마당 – 백엔드 기초 다지기 / 05. 노드와 비동기처리 / 논블로킹 I/O</vt:lpstr>
      <vt:lpstr>첫째 마당 – 백엔드 기초 다지기 / 05. 노드와 비동기처리 / 논블로킹 I/O</vt:lpstr>
      <vt:lpstr>첫째 마당 – 백엔드 기초 다지기 / 05. 노드와 비동기처리 / 이벤트 루프</vt:lpstr>
      <vt:lpstr>첫째 마당 – 백엔드 기초 다지기 / 05. 노드와 비동기처리 / 노드의 비동기 패턴</vt:lpstr>
      <vt:lpstr>첫째 마당 – 백엔드 기초 다지기 / 05. 노드와 비동기처리 / 노드의 비동기 패턴</vt:lpstr>
      <vt:lpstr>첫째 마당 – 백엔드 기초 다지기 / 05. 노드와 비동기처리 / 노드의 비동기 패턴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06. 익스프레스로 더 쉽게 서버 만들기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돌발 Quiz - 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07. 익스프레스 도우미, 미들웨어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08. 몽고DB 데이터베이스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둘째 마당 – 웹 애플리케이션 서버 만들기 / 09. CRUD를 위한 API 작성하기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10. 템플릿 엔진으로 인터페이스 만들기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셋째 마당 – 웹 애플리케이션 완성하기 / 11. 폼에서 라우트 처리하기</vt:lpstr>
      <vt:lpstr>Do it! Node.js 프로그래밍 입문</vt:lpstr>
    </vt:vector>
  </TitlesOfParts>
  <Company>JEMM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webdesign</dc:creator>
  <cp:lastModifiedBy>EDU2-18</cp:lastModifiedBy>
  <cp:revision>6318</cp:revision>
  <dcterms:created xsi:type="dcterms:W3CDTF">2006-05-09T06:23:44Z</dcterms:created>
  <dcterms:modified xsi:type="dcterms:W3CDTF">2024-02-26T00:36:57Z</dcterms:modified>
</cp:coreProperties>
</file>